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1" r:id="rId1"/>
  </p:sldMasterIdLst>
  <p:notesMasterIdLst>
    <p:notesMasterId r:id="rId6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Lst>
  <p:sldSz cx="9144000" cy="5143500" type="screen16x9"/>
  <p:notesSz cx="6858000" cy="9144000"/>
  <p:embeddedFontLst>
    <p:embeddedFont>
      <p:font typeface="Merriweather" panose="00000500000000000000" pitchFamily="2" charset="0"/>
      <p:regular r:id="rId66"/>
      <p:bold r:id="rId67"/>
      <p:italic r:id="rId68"/>
      <p:boldItalic r:id="rId6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1050" y="28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font" Target="fonts/font1.fntdata"/><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font" Target="fonts/font4.fntdata"/><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font" Target="fonts/font2.fntdata"/><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Merriweather"/>
                <a:ea typeface="Merriweather"/>
                <a:cs typeface="Merriweather"/>
                <a:sym typeface="Merriweather"/>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1" name="Google Shape;9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5" name="Google Shape;145;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1" name="Google Shape;151;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7" name="Google Shape;157;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3" name="Google Shape;163;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9" name="Google Shape;169;p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76" name="Google Shape;176;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82" name="Google Shape;182;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88" name="Google Shape;188;p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94" name="Google Shape;194;p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00" name="Google Shape;200;p1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7" name="Google Shape;97;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06" name="Google Shape;206;p2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13" name="Google Shape;213;p2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p2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21" name="Google Shape;221;p22: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27" name="Google Shape;227;p2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p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34" name="Google Shape;234;p2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p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40" name="Google Shape;240;p2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
        <p:cNvGrpSpPr/>
        <p:nvPr/>
      </p:nvGrpSpPr>
      <p:grpSpPr>
        <a:xfrm>
          <a:off x="0" y="0"/>
          <a:ext cx="0" cy="0"/>
          <a:chOff x="0" y="0"/>
          <a:chExt cx="0" cy="0"/>
        </a:xfrm>
      </p:grpSpPr>
      <p:sp>
        <p:nvSpPr>
          <p:cNvPr id="246" name="Google Shape;246;p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47" name="Google Shape;247;p2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p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53" name="Google Shape;253;p2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p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0" name="Google Shape;260;p2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p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7" name="Google Shape;267;p2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3" name="Google Shape;103;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Google Shape;273;p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74" name="Google Shape;274;p3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p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81" name="Google Shape;281;p3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6" name="Google Shape;286;p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87" name="Google Shape;287;p3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2"/>
        <p:cNvGrpSpPr/>
        <p:nvPr/>
      </p:nvGrpSpPr>
      <p:grpSpPr>
        <a:xfrm>
          <a:off x="0" y="0"/>
          <a:ext cx="0" cy="0"/>
          <a:chOff x="0" y="0"/>
          <a:chExt cx="0" cy="0"/>
        </a:xfrm>
      </p:grpSpPr>
      <p:sp>
        <p:nvSpPr>
          <p:cNvPr id="293" name="Google Shape;293;p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94" name="Google Shape;294;p3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p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00" name="Google Shape;300;p3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p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06" name="Google Shape;306;p3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p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12" name="Google Shape;312;p3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6"/>
        <p:cNvGrpSpPr/>
        <p:nvPr/>
      </p:nvGrpSpPr>
      <p:grpSpPr>
        <a:xfrm>
          <a:off x="0" y="0"/>
          <a:ext cx="0" cy="0"/>
          <a:chOff x="0" y="0"/>
          <a:chExt cx="0" cy="0"/>
        </a:xfrm>
      </p:grpSpPr>
      <p:sp>
        <p:nvSpPr>
          <p:cNvPr id="317" name="Google Shape;317;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18" name="Google Shape;318;p3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p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24" name="Google Shape;324;p3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
        <p:cNvGrpSpPr/>
        <p:nvPr/>
      </p:nvGrpSpPr>
      <p:grpSpPr>
        <a:xfrm>
          <a:off x="0" y="0"/>
          <a:ext cx="0" cy="0"/>
          <a:chOff x="0" y="0"/>
          <a:chExt cx="0" cy="0"/>
        </a:xfrm>
      </p:grpSpPr>
      <p:sp>
        <p:nvSpPr>
          <p:cNvPr id="329" name="Google Shape;329;p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30" name="Google Shape;330;p3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9" name="Google Shape;109;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5"/>
        <p:cNvGrpSpPr/>
        <p:nvPr/>
      </p:nvGrpSpPr>
      <p:grpSpPr>
        <a:xfrm>
          <a:off x="0" y="0"/>
          <a:ext cx="0" cy="0"/>
          <a:chOff x="0" y="0"/>
          <a:chExt cx="0" cy="0"/>
        </a:xfrm>
      </p:grpSpPr>
      <p:sp>
        <p:nvSpPr>
          <p:cNvPr id="336" name="Google Shape;336;p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37" name="Google Shape;337;p4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2"/>
        <p:cNvGrpSpPr/>
        <p:nvPr/>
      </p:nvGrpSpPr>
      <p:grpSpPr>
        <a:xfrm>
          <a:off x="0" y="0"/>
          <a:ext cx="0" cy="0"/>
          <a:chOff x="0" y="0"/>
          <a:chExt cx="0" cy="0"/>
        </a:xfrm>
      </p:grpSpPr>
      <p:sp>
        <p:nvSpPr>
          <p:cNvPr id="343" name="Google Shape;343;p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44" name="Google Shape;344;p4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Google Shape;349;p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50" name="Google Shape;350;p4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4"/>
        <p:cNvGrpSpPr/>
        <p:nvPr/>
      </p:nvGrpSpPr>
      <p:grpSpPr>
        <a:xfrm>
          <a:off x="0" y="0"/>
          <a:ext cx="0" cy="0"/>
          <a:chOff x="0" y="0"/>
          <a:chExt cx="0" cy="0"/>
        </a:xfrm>
      </p:grpSpPr>
      <p:sp>
        <p:nvSpPr>
          <p:cNvPr id="355" name="Google Shape;355;p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56" name="Google Shape;356;p4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0"/>
        <p:cNvGrpSpPr/>
        <p:nvPr/>
      </p:nvGrpSpPr>
      <p:grpSpPr>
        <a:xfrm>
          <a:off x="0" y="0"/>
          <a:ext cx="0" cy="0"/>
          <a:chOff x="0" y="0"/>
          <a:chExt cx="0" cy="0"/>
        </a:xfrm>
      </p:grpSpPr>
      <p:sp>
        <p:nvSpPr>
          <p:cNvPr id="361" name="Google Shape;361;p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62" name="Google Shape;362;p4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6"/>
        <p:cNvGrpSpPr/>
        <p:nvPr/>
      </p:nvGrpSpPr>
      <p:grpSpPr>
        <a:xfrm>
          <a:off x="0" y="0"/>
          <a:ext cx="0" cy="0"/>
          <a:chOff x="0" y="0"/>
          <a:chExt cx="0" cy="0"/>
        </a:xfrm>
      </p:grpSpPr>
      <p:sp>
        <p:nvSpPr>
          <p:cNvPr id="367" name="Google Shape;367;p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68" name="Google Shape;368;p4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2"/>
        <p:cNvGrpSpPr/>
        <p:nvPr/>
      </p:nvGrpSpPr>
      <p:grpSpPr>
        <a:xfrm>
          <a:off x="0" y="0"/>
          <a:ext cx="0" cy="0"/>
          <a:chOff x="0" y="0"/>
          <a:chExt cx="0" cy="0"/>
        </a:xfrm>
      </p:grpSpPr>
      <p:sp>
        <p:nvSpPr>
          <p:cNvPr id="373" name="Google Shape;373;p4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74" name="Google Shape;374;p4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8"/>
        <p:cNvGrpSpPr/>
        <p:nvPr/>
      </p:nvGrpSpPr>
      <p:grpSpPr>
        <a:xfrm>
          <a:off x="0" y="0"/>
          <a:ext cx="0" cy="0"/>
          <a:chOff x="0" y="0"/>
          <a:chExt cx="0" cy="0"/>
        </a:xfrm>
      </p:grpSpPr>
      <p:sp>
        <p:nvSpPr>
          <p:cNvPr id="379" name="Google Shape;379;p4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80" name="Google Shape;380;p4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4"/>
        <p:cNvGrpSpPr/>
        <p:nvPr/>
      </p:nvGrpSpPr>
      <p:grpSpPr>
        <a:xfrm>
          <a:off x="0" y="0"/>
          <a:ext cx="0" cy="0"/>
          <a:chOff x="0" y="0"/>
          <a:chExt cx="0" cy="0"/>
        </a:xfrm>
      </p:grpSpPr>
      <p:sp>
        <p:nvSpPr>
          <p:cNvPr id="385" name="Google Shape;385;p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86" name="Google Shape;386;p4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0"/>
        <p:cNvGrpSpPr/>
        <p:nvPr/>
      </p:nvGrpSpPr>
      <p:grpSpPr>
        <a:xfrm>
          <a:off x="0" y="0"/>
          <a:ext cx="0" cy="0"/>
          <a:chOff x="0" y="0"/>
          <a:chExt cx="0" cy="0"/>
        </a:xfrm>
      </p:grpSpPr>
      <p:sp>
        <p:nvSpPr>
          <p:cNvPr id="391" name="Google Shape;391;p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92" name="Google Shape;392;p4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5" name="Google Shape;115;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6"/>
        <p:cNvGrpSpPr/>
        <p:nvPr/>
      </p:nvGrpSpPr>
      <p:grpSpPr>
        <a:xfrm>
          <a:off x="0" y="0"/>
          <a:ext cx="0" cy="0"/>
          <a:chOff x="0" y="0"/>
          <a:chExt cx="0" cy="0"/>
        </a:xfrm>
      </p:grpSpPr>
      <p:sp>
        <p:nvSpPr>
          <p:cNvPr id="397" name="Google Shape;397;p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98" name="Google Shape;398;p5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04" name="Google Shape;404;p5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8"/>
        <p:cNvGrpSpPr/>
        <p:nvPr/>
      </p:nvGrpSpPr>
      <p:grpSpPr>
        <a:xfrm>
          <a:off x="0" y="0"/>
          <a:ext cx="0" cy="0"/>
          <a:chOff x="0" y="0"/>
          <a:chExt cx="0" cy="0"/>
        </a:xfrm>
      </p:grpSpPr>
      <p:sp>
        <p:nvSpPr>
          <p:cNvPr id="409" name="Google Shape;409;p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10" name="Google Shape;410;p5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4"/>
        <p:cNvGrpSpPr/>
        <p:nvPr/>
      </p:nvGrpSpPr>
      <p:grpSpPr>
        <a:xfrm>
          <a:off x="0" y="0"/>
          <a:ext cx="0" cy="0"/>
          <a:chOff x="0" y="0"/>
          <a:chExt cx="0" cy="0"/>
        </a:xfrm>
      </p:grpSpPr>
      <p:sp>
        <p:nvSpPr>
          <p:cNvPr id="415" name="Google Shape;415;p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16" name="Google Shape;416;p5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0"/>
        <p:cNvGrpSpPr/>
        <p:nvPr/>
      </p:nvGrpSpPr>
      <p:grpSpPr>
        <a:xfrm>
          <a:off x="0" y="0"/>
          <a:ext cx="0" cy="0"/>
          <a:chOff x="0" y="0"/>
          <a:chExt cx="0" cy="0"/>
        </a:xfrm>
      </p:grpSpPr>
      <p:sp>
        <p:nvSpPr>
          <p:cNvPr id="421" name="Google Shape;421;p5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22" name="Google Shape;422;p5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6"/>
        <p:cNvGrpSpPr/>
        <p:nvPr/>
      </p:nvGrpSpPr>
      <p:grpSpPr>
        <a:xfrm>
          <a:off x="0" y="0"/>
          <a:ext cx="0" cy="0"/>
          <a:chOff x="0" y="0"/>
          <a:chExt cx="0" cy="0"/>
        </a:xfrm>
      </p:grpSpPr>
      <p:sp>
        <p:nvSpPr>
          <p:cNvPr id="427" name="Google Shape;427;p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28" name="Google Shape;428;p5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2"/>
        <p:cNvGrpSpPr/>
        <p:nvPr/>
      </p:nvGrpSpPr>
      <p:grpSpPr>
        <a:xfrm>
          <a:off x="0" y="0"/>
          <a:ext cx="0" cy="0"/>
          <a:chOff x="0" y="0"/>
          <a:chExt cx="0" cy="0"/>
        </a:xfrm>
      </p:grpSpPr>
      <p:sp>
        <p:nvSpPr>
          <p:cNvPr id="433" name="Google Shape;433;p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34" name="Google Shape;434;p5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8"/>
        <p:cNvGrpSpPr/>
        <p:nvPr/>
      </p:nvGrpSpPr>
      <p:grpSpPr>
        <a:xfrm>
          <a:off x="0" y="0"/>
          <a:ext cx="0" cy="0"/>
          <a:chOff x="0" y="0"/>
          <a:chExt cx="0" cy="0"/>
        </a:xfrm>
      </p:grpSpPr>
      <p:sp>
        <p:nvSpPr>
          <p:cNvPr id="439" name="Google Shape;439;p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40" name="Google Shape;440;p5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4"/>
        <p:cNvGrpSpPr/>
        <p:nvPr/>
      </p:nvGrpSpPr>
      <p:grpSpPr>
        <a:xfrm>
          <a:off x="0" y="0"/>
          <a:ext cx="0" cy="0"/>
          <a:chOff x="0" y="0"/>
          <a:chExt cx="0" cy="0"/>
        </a:xfrm>
      </p:grpSpPr>
      <p:sp>
        <p:nvSpPr>
          <p:cNvPr id="445" name="Google Shape;445;p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46" name="Google Shape;446;p5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0"/>
        <p:cNvGrpSpPr/>
        <p:nvPr/>
      </p:nvGrpSpPr>
      <p:grpSpPr>
        <a:xfrm>
          <a:off x="0" y="0"/>
          <a:ext cx="0" cy="0"/>
          <a:chOff x="0" y="0"/>
          <a:chExt cx="0" cy="0"/>
        </a:xfrm>
      </p:grpSpPr>
      <p:sp>
        <p:nvSpPr>
          <p:cNvPr id="451" name="Google Shape;451;p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52" name="Google Shape;452;p5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1" name="Google Shape;121;p6: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7"/>
        <p:cNvGrpSpPr/>
        <p:nvPr/>
      </p:nvGrpSpPr>
      <p:grpSpPr>
        <a:xfrm>
          <a:off x="0" y="0"/>
          <a:ext cx="0" cy="0"/>
          <a:chOff x="0" y="0"/>
          <a:chExt cx="0" cy="0"/>
        </a:xfrm>
      </p:grpSpPr>
      <p:sp>
        <p:nvSpPr>
          <p:cNvPr id="458" name="Google Shape;458;p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59" name="Google Shape;459;p6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3"/>
        <p:cNvGrpSpPr/>
        <p:nvPr/>
      </p:nvGrpSpPr>
      <p:grpSpPr>
        <a:xfrm>
          <a:off x="0" y="0"/>
          <a:ext cx="0" cy="0"/>
          <a:chOff x="0" y="0"/>
          <a:chExt cx="0" cy="0"/>
        </a:xfrm>
      </p:grpSpPr>
      <p:sp>
        <p:nvSpPr>
          <p:cNvPr id="464" name="Google Shape;464;p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65" name="Google Shape;465;p6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9"/>
        <p:cNvGrpSpPr/>
        <p:nvPr/>
      </p:nvGrpSpPr>
      <p:grpSpPr>
        <a:xfrm>
          <a:off x="0" y="0"/>
          <a:ext cx="0" cy="0"/>
          <a:chOff x="0" y="0"/>
          <a:chExt cx="0" cy="0"/>
        </a:xfrm>
      </p:grpSpPr>
      <p:sp>
        <p:nvSpPr>
          <p:cNvPr id="470" name="Google Shape;470;p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71" name="Google Shape;471;p6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5"/>
        <p:cNvGrpSpPr/>
        <p:nvPr/>
      </p:nvGrpSpPr>
      <p:grpSpPr>
        <a:xfrm>
          <a:off x="0" y="0"/>
          <a:ext cx="0" cy="0"/>
          <a:chOff x="0" y="0"/>
          <a:chExt cx="0" cy="0"/>
        </a:xfrm>
      </p:grpSpPr>
      <p:sp>
        <p:nvSpPr>
          <p:cNvPr id="476" name="Google Shape;476;p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77" name="Google Shape;477;p6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7" name="Google Shape;127;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3" name="Google Shape;133;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9" name="Google Shape;139;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2"/>
          <p:cNvSpPr txBox="1">
            <a:spLocks noGrp="1"/>
          </p:cNvSpPr>
          <p:nvPr>
            <p:ph type="ctrTitle"/>
          </p:nvPr>
        </p:nvSpPr>
        <p:spPr>
          <a:xfrm>
            <a:off x="1143000" y="841772"/>
            <a:ext cx="6858000" cy="17907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1"/>
              </a:buClr>
              <a:buSzPts val="4500"/>
              <a:buFont typeface="Merriweather"/>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2"/>
          <p:cNvSpPr txBox="1">
            <a:spLocks noGrp="1"/>
          </p:cNvSpPr>
          <p:nvPr>
            <p:ph type="subTitle" idx="1"/>
          </p:nvPr>
        </p:nvSpPr>
        <p:spPr>
          <a:xfrm>
            <a:off x="1143000" y="2701528"/>
            <a:ext cx="6858000" cy="1241822"/>
          </a:xfrm>
          <a:prstGeom prst="rect">
            <a:avLst/>
          </a:prstGeom>
          <a:noFill/>
          <a:ln>
            <a:noFill/>
          </a:ln>
        </p:spPr>
        <p:txBody>
          <a:bodyPr spcFirstLastPara="1" wrap="square" lIns="91425" tIns="45700" rIns="91425" bIns="45700" anchor="t" anchorCtr="0">
            <a:no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4" name="Google Shape;14;p2"/>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2"/>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2"/>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1pPr>
            <a:lvl2pPr marL="0" marR="0" lvl="1"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2pPr>
            <a:lvl3pPr marL="0" marR="0" lvl="2"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3pPr>
            <a:lvl4pPr marL="0" marR="0" lvl="3"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4pPr>
            <a:lvl5pPr marL="0" marR="0" lvl="4"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5pPr>
            <a:lvl6pPr marL="0" marR="0" lvl="5"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6pPr>
            <a:lvl7pPr marL="0" marR="0" lvl="6"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7pPr>
            <a:lvl8pPr marL="0" marR="0" lvl="7"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8pPr>
            <a:lvl9pPr marL="0" marR="0" lvl="8"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3"/>
        <p:cNvGrpSpPr/>
        <p:nvPr/>
      </p:nvGrpSpPr>
      <p:grpSpPr>
        <a:xfrm>
          <a:off x="0" y="0"/>
          <a:ext cx="0" cy="0"/>
          <a:chOff x="0" y="0"/>
          <a:chExt cx="0" cy="0"/>
        </a:xfrm>
      </p:grpSpPr>
      <p:sp>
        <p:nvSpPr>
          <p:cNvPr id="64" name="Google Shape;64;p11"/>
          <p:cNvSpPr txBox="1">
            <a:spLocks noGrp="1"/>
          </p:cNvSpPr>
          <p:nvPr>
            <p:ph type="title"/>
          </p:nvPr>
        </p:nvSpPr>
        <p:spPr>
          <a:xfrm>
            <a:off x="629841" y="342900"/>
            <a:ext cx="2949178" cy="120015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2400"/>
              <a:buFont typeface="Merriweather"/>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p11"/>
          <p:cNvSpPr txBox="1">
            <a:spLocks noGrp="1"/>
          </p:cNvSpPr>
          <p:nvPr>
            <p:ph type="body" idx="1"/>
          </p:nvPr>
        </p:nvSpPr>
        <p:spPr>
          <a:xfrm>
            <a:off x="3887391" y="740569"/>
            <a:ext cx="4629150" cy="3655219"/>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66" name="Google Shape;66;p11"/>
          <p:cNvSpPr txBox="1">
            <a:spLocks noGrp="1"/>
          </p:cNvSpPr>
          <p:nvPr>
            <p:ph type="body" idx="2"/>
          </p:nvPr>
        </p:nvSpPr>
        <p:spPr>
          <a:xfrm>
            <a:off x="629841" y="1543050"/>
            <a:ext cx="2949178" cy="2858691"/>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7" name="Google Shape;67;p11"/>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8" name="Google Shape;68;p11"/>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9" name="Google Shape;69;p11"/>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1pPr>
            <a:lvl2pPr marL="0" marR="0" lvl="1"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2pPr>
            <a:lvl3pPr marL="0" marR="0" lvl="2"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3pPr>
            <a:lvl4pPr marL="0" marR="0" lvl="3"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4pPr>
            <a:lvl5pPr marL="0" marR="0" lvl="4"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5pPr>
            <a:lvl6pPr marL="0" marR="0" lvl="5"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6pPr>
            <a:lvl7pPr marL="0" marR="0" lvl="6"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7pPr>
            <a:lvl8pPr marL="0" marR="0" lvl="7"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8pPr>
            <a:lvl9pPr marL="0" marR="0" lvl="8"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0"/>
        <p:cNvGrpSpPr/>
        <p:nvPr/>
      </p:nvGrpSpPr>
      <p:grpSpPr>
        <a:xfrm>
          <a:off x="0" y="0"/>
          <a:ext cx="0" cy="0"/>
          <a:chOff x="0" y="0"/>
          <a:chExt cx="0" cy="0"/>
        </a:xfrm>
      </p:grpSpPr>
      <p:sp>
        <p:nvSpPr>
          <p:cNvPr id="71" name="Google Shape;71;p12"/>
          <p:cNvSpPr txBox="1">
            <a:spLocks noGrp="1"/>
          </p:cNvSpPr>
          <p:nvPr>
            <p:ph type="title"/>
          </p:nvPr>
        </p:nvSpPr>
        <p:spPr>
          <a:xfrm>
            <a:off x="629841" y="342900"/>
            <a:ext cx="2949178" cy="120015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2400"/>
              <a:buFont typeface="Merriweather"/>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2"/>
          <p:cNvSpPr>
            <a:spLocks noGrp="1"/>
          </p:cNvSpPr>
          <p:nvPr>
            <p:ph type="pic" idx="2"/>
          </p:nvPr>
        </p:nvSpPr>
        <p:spPr>
          <a:xfrm>
            <a:off x="3887391" y="740569"/>
            <a:ext cx="4629150" cy="3655219"/>
          </a:xfrm>
          <a:prstGeom prst="rect">
            <a:avLst/>
          </a:prstGeom>
          <a:noFill/>
          <a:ln>
            <a:noFill/>
          </a:ln>
        </p:spPr>
      </p:sp>
      <p:sp>
        <p:nvSpPr>
          <p:cNvPr id="73" name="Google Shape;73;p12"/>
          <p:cNvSpPr txBox="1">
            <a:spLocks noGrp="1"/>
          </p:cNvSpPr>
          <p:nvPr>
            <p:ph type="body" idx="1"/>
          </p:nvPr>
        </p:nvSpPr>
        <p:spPr>
          <a:xfrm>
            <a:off x="629841" y="1543050"/>
            <a:ext cx="2949178" cy="2858691"/>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74" name="Google Shape;74;p12"/>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5" name="Google Shape;75;p12"/>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2"/>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1pPr>
            <a:lvl2pPr marL="0" marR="0" lvl="1"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2pPr>
            <a:lvl3pPr marL="0" marR="0" lvl="2"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3pPr>
            <a:lvl4pPr marL="0" marR="0" lvl="3"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4pPr>
            <a:lvl5pPr marL="0" marR="0" lvl="4"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5pPr>
            <a:lvl6pPr marL="0" marR="0" lvl="5"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6pPr>
            <a:lvl7pPr marL="0" marR="0" lvl="6"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7pPr>
            <a:lvl8pPr marL="0" marR="0" lvl="7"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8pPr>
            <a:lvl9pPr marL="0" marR="0" lvl="8"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7"/>
        <p:cNvGrpSpPr/>
        <p:nvPr/>
      </p:nvGrpSpPr>
      <p:grpSpPr>
        <a:xfrm>
          <a:off x="0" y="0"/>
          <a:ext cx="0" cy="0"/>
          <a:chOff x="0" y="0"/>
          <a:chExt cx="0" cy="0"/>
        </a:xfrm>
      </p:grpSpPr>
      <p:sp>
        <p:nvSpPr>
          <p:cNvPr id="78" name="Google Shape;78;p13"/>
          <p:cNvSpPr txBox="1">
            <a:spLocks noGrp="1"/>
          </p:cNvSpPr>
          <p:nvPr>
            <p:ph type="title"/>
          </p:nvPr>
        </p:nvSpPr>
        <p:spPr>
          <a:xfrm>
            <a:off x="628650" y="273844"/>
            <a:ext cx="7886700" cy="99417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3"/>
          <p:cNvSpPr txBox="1">
            <a:spLocks noGrp="1"/>
          </p:cNvSpPr>
          <p:nvPr>
            <p:ph type="body" idx="1"/>
          </p:nvPr>
        </p:nvSpPr>
        <p:spPr>
          <a:xfrm rot="5400000">
            <a:off x="2940248" y="-942379"/>
            <a:ext cx="3263504" cy="78867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80" name="Google Shape;80;p13"/>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1" name="Google Shape;81;p13"/>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3"/>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1pPr>
            <a:lvl2pPr marL="0" marR="0" lvl="1"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2pPr>
            <a:lvl3pPr marL="0" marR="0" lvl="2"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3pPr>
            <a:lvl4pPr marL="0" marR="0" lvl="3"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4pPr>
            <a:lvl5pPr marL="0" marR="0" lvl="4"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5pPr>
            <a:lvl6pPr marL="0" marR="0" lvl="5"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6pPr>
            <a:lvl7pPr marL="0" marR="0" lvl="6"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7pPr>
            <a:lvl8pPr marL="0" marR="0" lvl="7"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8pPr>
            <a:lvl9pPr marL="0" marR="0" lvl="8"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3"/>
        <p:cNvGrpSpPr/>
        <p:nvPr/>
      </p:nvGrpSpPr>
      <p:grpSpPr>
        <a:xfrm>
          <a:off x="0" y="0"/>
          <a:ext cx="0" cy="0"/>
          <a:chOff x="0" y="0"/>
          <a:chExt cx="0" cy="0"/>
        </a:xfrm>
      </p:grpSpPr>
      <p:sp>
        <p:nvSpPr>
          <p:cNvPr id="84" name="Google Shape;84;p14"/>
          <p:cNvSpPr txBox="1">
            <a:spLocks noGrp="1"/>
          </p:cNvSpPr>
          <p:nvPr>
            <p:ph type="title"/>
          </p:nvPr>
        </p:nvSpPr>
        <p:spPr>
          <a:xfrm rot="5400000">
            <a:off x="5350073" y="1467446"/>
            <a:ext cx="4358879" cy="197167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5" name="Google Shape;85;p14"/>
          <p:cNvSpPr txBox="1">
            <a:spLocks noGrp="1"/>
          </p:cNvSpPr>
          <p:nvPr>
            <p:ph type="body" idx="1"/>
          </p:nvPr>
        </p:nvSpPr>
        <p:spPr>
          <a:xfrm rot="5400000">
            <a:off x="1349573" y="-447079"/>
            <a:ext cx="4358879" cy="5800725"/>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86" name="Google Shape;86;p14"/>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7" name="Google Shape;87;p14"/>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8" name="Google Shape;88;p14"/>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1pPr>
            <a:lvl2pPr marL="0" marR="0" lvl="1"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2pPr>
            <a:lvl3pPr marL="0" marR="0" lvl="2"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3pPr>
            <a:lvl4pPr marL="0" marR="0" lvl="3"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4pPr>
            <a:lvl5pPr marL="0" marR="0" lvl="4"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5pPr>
            <a:lvl6pPr marL="0" marR="0" lvl="5"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6pPr>
            <a:lvl7pPr marL="0" marR="0" lvl="6"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7pPr>
            <a:lvl8pPr marL="0" marR="0" lvl="7"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8pPr>
            <a:lvl9pPr marL="0" marR="0" lvl="8"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90000"/>
              </a:lnSpc>
              <a:spcBef>
                <a:spcPts val="0"/>
              </a:spcBef>
              <a:spcAft>
                <a:spcPts val="0"/>
              </a:spcAft>
              <a:buClr>
                <a:schemeClr val="dk1"/>
              </a:buClr>
              <a:buSzPts val="2800"/>
              <a:buFont typeface="Merriweather"/>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9" name="Google Shape;19;p3"/>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90000"/>
              </a:lnSpc>
              <a:spcBef>
                <a:spcPts val="0"/>
              </a:spcBef>
              <a:spcAft>
                <a:spcPts val="0"/>
              </a:spcAft>
              <a:buClr>
                <a:schemeClr val="dk1"/>
              </a:buClr>
              <a:buSzPts val="1400"/>
              <a:buChar char="●"/>
              <a:defRPr sz="1400"/>
            </a:lvl1pPr>
            <a:lvl2pPr marL="914400" lvl="1" indent="-304800" algn="l">
              <a:lnSpc>
                <a:spcPct val="90000"/>
              </a:lnSpc>
              <a:spcBef>
                <a:spcPts val="1600"/>
              </a:spcBef>
              <a:spcAft>
                <a:spcPts val="0"/>
              </a:spcAft>
              <a:buClr>
                <a:schemeClr val="dk1"/>
              </a:buClr>
              <a:buSzPts val="1200"/>
              <a:buChar char="○"/>
              <a:defRPr sz="1200"/>
            </a:lvl2pPr>
            <a:lvl3pPr marL="1371600" lvl="2" indent="-304800" algn="l">
              <a:lnSpc>
                <a:spcPct val="90000"/>
              </a:lnSpc>
              <a:spcBef>
                <a:spcPts val="1600"/>
              </a:spcBef>
              <a:spcAft>
                <a:spcPts val="0"/>
              </a:spcAft>
              <a:buClr>
                <a:schemeClr val="dk1"/>
              </a:buClr>
              <a:buSzPts val="1200"/>
              <a:buChar char="■"/>
              <a:defRPr sz="1200"/>
            </a:lvl3pPr>
            <a:lvl4pPr marL="1828800" lvl="3" indent="-304800" algn="l">
              <a:lnSpc>
                <a:spcPct val="90000"/>
              </a:lnSpc>
              <a:spcBef>
                <a:spcPts val="1600"/>
              </a:spcBef>
              <a:spcAft>
                <a:spcPts val="0"/>
              </a:spcAft>
              <a:buClr>
                <a:schemeClr val="dk1"/>
              </a:buClr>
              <a:buSzPts val="1200"/>
              <a:buChar char="●"/>
              <a:defRPr sz="1200"/>
            </a:lvl4pPr>
            <a:lvl5pPr marL="2286000" lvl="4" indent="-304800" algn="l">
              <a:lnSpc>
                <a:spcPct val="90000"/>
              </a:lnSpc>
              <a:spcBef>
                <a:spcPts val="1600"/>
              </a:spcBef>
              <a:spcAft>
                <a:spcPts val="0"/>
              </a:spcAft>
              <a:buClr>
                <a:schemeClr val="dk1"/>
              </a:buClr>
              <a:buSzPts val="1200"/>
              <a:buChar char="○"/>
              <a:defRPr sz="1200"/>
            </a:lvl5pPr>
            <a:lvl6pPr marL="2743200" lvl="5" indent="-304800" algn="l">
              <a:lnSpc>
                <a:spcPct val="90000"/>
              </a:lnSpc>
              <a:spcBef>
                <a:spcPts val="1600"/>
              </a:spcBef>
              <a:spcAft>
                <a:spcPts val="0"/>
              </a:spcAft>
              <a:buClr>
                <a:schemeClr val="dk1"/>
              </a:buClr>
              <a:buSzPts val="1200"/>
              <a:buChar char="■"/>
              <a:defRPr sz="1200"/>
            </a:lvl6pPr>
            <a:lvl7pPr marL="3200400" lvl="6" indent="-304800" algn="l">
              <a:lnSpc>
                <a:spcPct val="90000"/>
              </a:lnSpc>
              <a:spcBef>
                <a:spcPts val="1600"/>
              </a:spcBef>
              <a:spcAft>
                <a:spcPts val="0"/>
              </a:spcAft>
              <a:buClr>
                <a:schemeClr val="dk1"/>
              </a:buClr>
              <a:buSzPts val="1200"/>
              <a:buChar char="●"/>
              <a:defRPr sz="1200"/>
            </a:lvl7pPr>
            <a:lvl8pPr marL="3657600" lvl="7" indent="-304800" algn="l">
              <a:lnSpc>
                <a:spcPct val="90000"/>
              </a:lnSpc>
              <a:spcBef>
                <a:spcPts val="1600"/>
              </a:spcBef>
              <a:spcAft>
                <a:spcPts val="0"/>
              </a:spcAft>
              <a:buClr>
                <a:schemeClr val="dk1"/>
              </a:buClr>
              <a:buSzPts val="1200"/>
              <a:buChar char="○"/>
              <a:defRPr sz="1200"/>
            </a:lvl8pPr>
            <a:lvl9pPr marL="4114800" lvl="8" indent="-304800" algn="l">
              <a:lnSpc>
                <a:spcPct val="90000"/>
              </a:lnSpc>
              <a:spcBef>
                <a:spcPts val="1600"/>
              </a:spcBef>
              <a:spcAft>
                <a:spcPts val="1600"/>
              </a:spcAft>
              <a:buClr>
                <a:schemeClr val="dk1"/>
              </a:buClr>
              <a:buSzPts val="1200"/>
              <a:buChar char="■"/>
              <a:defRPr sz="1200"/>
            </a:lvl9pPr>
          </a:lstStyle>
          <a:p>
            <a:endParaRPr/>
          </a:p>
        </p:txBody>
      </p:sp>
      <p:sp>
        <p:nvSpPr>
          <p:cNvPr id="20" name="Google Shape;20;p3"/>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90000"/>
              </a:lnSpc>
              <a:spcBef>
                <a:spcPts val="0"/>
              </a:spcBef>
              <a:spcAft>
                <a:spcPts val="0"/>
              </a:spcAft>
              <a:buClr>
                <a:schemeClr val="dk1"/>
              </a:buClr>
              <a:buSzPts val="1400"/>
              <a:buChar char="●"/>
              <a:defRPr sz="1400"/>
            </a:lvl1pPr>
            <a:lvl2pPr marL="914400" lvl="1" indent="-304800" algn="l">
              <a:lnSpc>
                <a:spcPct val="90000"/>
              </a:lnSpc>
              <a:spcBef>
                <a:spcPts val="1600"/>
              </a:spcBef>
              <a:spcAft>
                <a:spcPts val="0"/>
              </a:spcAft>
              <a:buClr>
                <a:schemeClr val="dk1"/>
              </a:buClr>
              <a:buSzPts val="1200"/>
              <a:buChar char="○"/>
              <a:defRPr sz="1200"/>
            </a:lvl2pPr>
            <a:lvl3pPr marL="1371600" lvl="2" indent="-304800" algn="l">
              <a:lnSpc>
                <a:spcPct val="90000"/>
              </a:lnSpc>
              <a:spcBef>
                <a:spcPts val="1600"/>
              </a:spcBef>
              <a:spcAft>
                <a:spcPts val="0"/>
              </a:spcAft>
              <a:buClr>
                <a:schemeClr val="dk1"/>
              </a:buClr>
              <a:buSzPts val="1200"/>
              <a:buChar char="■"/>
              <a:defRPr sz="1200"/>
            </a:lvl3pPr>
            <a:lvl4pPr marL="1828800" lvl="3" indent="-304800" algn="l">
              <a:lnSpc>
                <a:spcPct val="90000"/>
              </a:lnSpc>
              <a:spcBef>
                <a:spcPts val="1600"/>
              </a:spcBef>
              <a:spcAft>
                <a:spcPts val="0"/>
              </a:spcAft>
              <a:buClr>
                <a:schemeClr val="dk1"/>
              </a:buClr>
              <a:buSzPts val="1200"/>
              <a:buChar char="●"/>
              <a:defRPr sz="1200"/>
            </a:lvl4pPr>
            <a:lvl5pPr marL="2286000" lvl="4" indent="-304800" algn="l">
              <a:lnSpc>
                <a:spcPct val="90000"/>
              </a:lnSpc>
              <a:spcBef>
                <a:spcPts val="1600"/>
              </a:spcBef>
              <a:spcAft>
                <a:spcPts val="0"/>
              </a:spcAft>
              <a:buClr>
                <a:schemeClr val="dk1"/>
              </a:buClr>
              <a:buSzPts val="1200"/>
              <a:buChar char="○"/>
              <a:defRPr sz="1200"/>
            </a:lvl5pPr>
            <a:lvl6pPr marL="2743200" lvl="5" indent="-304800" algn="l">
              <a:lnSpc>
                <a:spcPct val="90000"/>
              </a:lnSpc>
              <a:spcBef>
                <a:spcPts val="1600"/>
              </a:spcBef>
              <a:spcAft>
                <a:spcPts val="0"/>
              </a:spcAft>
              <a:buClr>
                <a:schemeClr val="dk1"/>
              </a:buClr>
              <a:buSzPts val="1200"/>
              <a:buChar char="■"/>
              <a:defRPr sz="1200"/>
            </a:lvl6pPr>
            <a:lvl7pPr marL="3200400" lvl="6" indent="-304800" algn="l">
              <a:lnSpc>
                <a:spcPct val="90000"/>
              </a:lnSpc>
              <a:spcBef>
                <a:spcPts val="1600"/>
              </a:spcBef>
              <a:spcAft>
                <a:spcPts val="0"/>
              </a:spcAft>
              <a:buClr>
                <a:schemeClr val="dk1"/>
              </a:buClr>
              <a:buSzPts val="1200"/>
              <a:buChar char="●"/>
              <a:defRPr sz="1200"/>
            </a:lvl7pPr>
            <a:lvl8pPr marL="3657600" lvl="7" indent="-304800" algn="l">
              <a:lnSpc>
                <a:spcPct val="90000"/>
              </a:lnSpc>
              <a:spcBef>
                <a:spcPts val="1600"/>
              </a:spcBef>
              <a:spcAft>
                <a:spcPts val="0"/>
              </a:spcAft>
              <a:buClr>
                <a:schemeClr val="dk1"/>
              </a:buClr>
              <a:buSzPts val="1200"/>
              <a:buChar char="○"/>
              <a:defRPr sz="1200"/>
            </a:lvl8pPr>
            <a:lvl9pPr marL="4114800" lvl="8" indent="-304800" algn="l">
              <a:lnSpc>
                <a:spcPct val="90000"/>
              </a:lnSpc>
              <a:spcBef>
                <a:spcPts val="1600"/>
              </a:spcBef>
              <a:spcAft>
                <a:spcPts val="1600"/>
              </a:spcAft>
              <a:buClr>
                <a:schemeClr val="dk1"/>
              </a:buClr>
              <a:buSzPts val="1200"/>
              <a:buChar char="■"/>
              <a:defRPr sz="1200"/>
            </a:lvl9pPr>
          </a:lstStyle>
          <a:p>
            <a:endParaRPr/>
          </a:p>
        </p:txBody>
      </p:sp>
      <p:sp>
        <p:nvSpPr>
          <p:cNvPr id="21" name="Google Shape;21;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1pPr>
            <a:lvl2pPr marL="0" marR="0" lvl="1"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2pPr>
            <a:lvl3pPr marL="0" marR="0" lvl="2"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3pPr>
            <a:lvl4pPr marL="0" marR="0" lvl="3"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4pPr>
            <a:lvl5pPr marL="0" marR="0" lvl="4"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5pPr>
            <a:lvl6pPr marL="0" marR="0" lvl="5"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6pPr>
            <a:lvl7pPr marL="0" marR="0" lvl="6"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7pPr>
            <a:lvl8pPr marL="0" marR="0" lvl="7"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8pPr>
            <a:lvl9pPr marL="0" marR="0" lvl="8"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90000"/>
              </a:lnSpc>
              <a:spcBef>
                <a:spcPts val="0"/>
              </a:spcBef>
              <a:spcAft>
                <a:spcPts val="0"/>
              </a:spcAft>
              <a:buClr>
                <a:schemeClr val="dk1"/>
              </a:buClr>
              <a:buSzPts val="2800"/>
              <a:buFont typeface="Merriweather"/>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4" name="Google Shape;24;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200000"/>
              </a:lnSpc>
              <a:spcBef>
                <a:spcPts val="0"/>
              </a:spcBef>
              <a:spcAft>
                <a:spcPts val="0"/>
              </a:spcAft>
              <a:buClr>
                <a:schemeClr val="dk1"/>
              </a:buClr>
              <a:buSzPts val="1800"/>
              <a:buChar char="●"/>
              <a:defRPr>
                <a:latin typeface="Merriweather"/>
                <a:ea typeface="Merriweather"/>
                <a:cs typeface="Merriweather"/>
                <a:sym typeface="Merriweather"/>
              </a:defRPr>
            </a:lvl1pPr>
            <a:lvl2pPr marL="914400" lvl="1" indent="-317500" algn="l">
              <a:lnSpc>
                <a:spcPct val="90000"/>
              </a:lnSpc>
              <a:spcBef>
                <a:spcPts val="1600"/>
              </a:spcBef>
              <a:spcAft>
                <a:spcPts val="0"/>
              </a:spcAft>
              <a:buClr>
                <a:schemeClr val="dk1"/>
              </a:buClr>
              <a:buSzPts val="1400"/>
              <a:buChar char="○"/>
              <a:defRPr/>
            </a:lvl2pPr>
            <a:lvl3pPr marL="1371600" lvl="2" indent="-317500" algn="l">
              <a:lnSpc>
                <a:spcPct val="90000"/>
              </a:lnSpc>
              <a:spcBef>
                <a:spcPts val="1600"/>
              </a:spcBef>
              <a:spcAft>
                <a:spcPts val="0"/>
              </a:spcAft>
              <a:buClr>
                <a:schemeClr val="dk1"/>
              </a:buClr>
              <a:buSzPts val="1400"/>
              <a:buChar char="■"/>
              <a:defRPr/>
            </a:lvl3pPr>
            <a:lvl4pPr marL="1828800" lvl="3" indent="-317500" algn="l">
              <a:lnSpc>
                <a:spcPct val="90000"/>
              </a:lnSpc>
              <a:spcBef>
                <a:spcPts val="1600"/>
              </a:spcBef>
              <a:spcAft>
                <a:spcPts val="0"/>
              </a:spcAft>
              <a:buClr>
                <a:schemeClr val="dk1"/>
              </a:buClr>
              <a:buSzPts val="1400"/>
              <a:buChar char="●"/>
              <a:defRPr/>
            </a:lvl4pPr>
            <a:lvl5pPr marL="2286000" lvl="4" indent="-317500" algn="l">
              <a:lnSpc>
                <a:spcPct val="90000"/>
              </a:lnSpc>
              <a:spcBef>
                <a:spcPts val="1600"/>
              </a:spcBef>
              <a:spcAft>
                <a:spcPts val="0"/>
              </a:spcAft>
              <a:buClr>
                <a:schemeClr val="dk1"/>
              </a:buClr>
              <a:buSzPts val="1400"/>
              <a:buChar char="○"/>
              <a:defRPr/>
            </a:lvl5pPr>
            <a:lvl6pPr marL="2743200" lvl="5" indent="-317500" algn="l">
              <a:lnSpc>
                <a:spcPct val="90000"/>
              </a:lnSpc>
              <a:spcBef>
                <a:spcPts val="1600"/>
              </a:spcBef>
              <a:spcAft>
                <a:spcPts val="0"/>
              </a:spcAft>
              <a:buClr>
                <a:schemeClr val="dk1"/>
              </a:buClr>
              <a:buSzPts val="1400"/>
              <a:buChar char="■"/>
              <a:defRPr/>
            </a:lvl6pPr>
            <a:lvl7pPr marL="3200400" lvl="6" indent="-317500" algn="l">
              <a:lnSpc>
                <a:spcPct val="90000"/>
              </a:lnSpc>
              <a:spcBef>
                <a:spcPts val="1600"/>
              </a:spcBef>
              <a:spcAft>
                <a:spcPts val="0"/>
              </a:spcAft>
              <a:buClr>
                <a:schemeClr val="dk1"/>
              </a:buClr>
              <a:buSzPts val="1400"/>
              <a:buChar char="●"/>
              <a:defRPr/>
            </a:lvl7pPr>
            <a:lvl8pPr marL="3657600" lvl="7" indent="-317500" algn="l">
              <a:lnSpc>
                <a:spcPct val="90000"/>
              </a:lnSpc>
              <a:spcBef>
                <a:spcPts val="1600"/>
              </a:spcBef>
              <a:spcAft>
                <a:spcPts val="0"/>
              </a:spcAft>
              <a:buClr>
                <a:schemeClr val="dk1"/>
              </a:buClr>
              <a:buSzPts val="1400"/>
              <a:buChar char="○"/>
              <a:defRPr/>
            </a:lvl8pPr>
            <a:lvl9pPr marL="4114800" lvl="8" indent="-317500" algn="l">
              <a:lnSpc>
                <a:spcPct val="90000"/>
              </a:lnSpc>
              <a:spcBef>
                <a:spcPts val="1600"/>
              </a:spcBef>
              <a:spcAft>
                <a:spcPts val="1600"/>
              </a:spcAft>
              <a:buClr>
                <a:schemeClr val="dk1"/>
              </a:buClr>
              <a:buSzPts val="1400"/>
              <a:buChar char="■"/>
              <a:defRPr/>
            </a:lvl9pPr>
          </a:lstStyle>
          <a:p>
            <a:endParaRPr/>
          </a:p>
        </p:txBody>
      </p:sp>
      <p:sp>
        <p:nvSpPr>
          <p:cNvPr id="25" name="Google Shape;25;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1pPr>
            <a:lvl2pPr marL="0" marR="0" lvl="1"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2pPr>
            <a:lvl3pPr marL="0" marR="0" lvl="2"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3pPr>
            <a:lvl4pPr marL="0" marR="0" lvl="3"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4pPr>
            <a:lvl5pPr marL="0" marR="0" lvl="4"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5pPr>
            <a:lvl6pPr marL="0" marR="0" lvl="5"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6pPr>
            <a:lvl7pPr marL="0" marR="0" lvl="6"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7pPr>
            <a:lvl8pPr marL="0" marR="0" lvl="7"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8pPr>
            <a:lvl9pPr marL="0" marR="0" lvl="8"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6"/>
        <p:cNvGrpSpPr/>
        <p:nvPr/>
      </p:nvGrpSpPr>
      <p:grpSpPr>
        <a:xfrm>
          <a:off x="0" y="0"/>
          <a:ext cx="0" cy="0"/>
          <a:chOff x="0" y="0"/>
          <a:chExt cx="0" cy="0"/>
        </a:xfrm>
      </p:grpSpPr>
      <p:sp>
        <p:nvSpPr>
          <p:cNvPr id="27" name="Google Shape;27;p5"/>
          <p:cNvSpPr txBox="1">
            <a:spLocks noGrp="1"/>
          </p:cNvSpPr>
          <p:nvPr>
            <p:ph type="title"/>
          </p:nvPr>
        </p:nvSpPr>
        <p:spPr>
          <a:xfrm>
            <a:off x="628650" y="273844"/>
            <a:ext cx="7886700" cy="99417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5"/>
          <p:cNvSpPr txBox="1">
            <a:spLocks noGrp="1"/>
          </p:cNvSpPr>
          <p:nvPr>
            <p:ph type="body" idx="1"/>
          </p:nvPr>
        </p:nvSpPr>
        <p:spPr>
          <a:xfrm>
            <a:off x="628650" y="1369219"/>
            <a:ext cx="7886700" cy="3263504"/>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9" name="Google Shape;29;p5"/>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5"/>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5"/>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1pPr>
            <a:lvl2pPr marL="0" marR="0" lvl="1"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2pPr>
            <a:lvl3pPr marL="0" marR="0" lvl="2"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3pPr>
            <a:lvl4pPr marL="0" marR="0" lvl="3"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4pPr>
            <a:lvl5pPr marL="0" marR="0" lvl="4"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5pPr>
            <a:lvl6pPr marL="0" marR="0" lvl="5"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6pPr>
            <a:lvl7pPr marL="0" marR="0" lvl="6"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7pPr>
            <a:lvl8pPr marL="0" marR="0" lvl="7"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8pPr>
            <a:lvl9pPr marL="0" marR="0" lvl="8"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2"/>
        <p:cNvGrpSpPr/>
        <p:nvPr/>
      </p:nvGrpSpPr>
      <p:grpSpPr>
        <a:xfrm>
          <a:off x="0" y="0"/>
          <a:ext cx="0" cy="0"/>
          <a:chOff x="0" y="0"/>
          <a:chExt cx="0" cy="0"/>
        </a:xfrm>
      </p:grpSpPr>
      <p:sp>
        <p:nvSpPr>
          <p:cNvPr id="33" name="Google Shape;33;p6"/>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1pPr>
            <a:lvl2pPr marL="0" marR="0" lvl="1"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2pPr>
            <a:lvl3pPr marL="0" marR="0" lvl="2"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3pPr>
            <a:lvl4pPr marL="0" marR="0" lvl="3"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4pPr>
            <a:lvl5pPr marL="0" marR="0" lvl="4"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5pPr>
            <a:lvl6pPr marL="0" marR="0" lvl="5"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6pPr>
            <a:lvl7pPr marL="0" marR="0" lvl="6"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7pPr>
            <a:lvl8pPr marL="0" marR="0" lvl="7"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8pPr>
            <a:lvl9pPr marL="0" marR="0" lvl="8"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623888" y="1282304"/>
            <a:ext cx="7886700" cy="2139553"/>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4500"/>
              <a:buFont typeface="Merriweather"/>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623888" y="3442098"/>
            <a:ext cx="7886700" cy="112514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750"/>
              </a:spcBef>
              <a:spcAft>
                <a:spcPts val="0"/>
              </a:spcAft>
              <a:buClr>
                <a:srgbClr val="888888"/>
              </a:buClr>
              <a:buSzPts val="1800"/>
              <a:buNone/>
              <a:defRPr sz="1800">
                <a:solidFill>
                  <a:srgbClr val="888888"/>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9" name="Google Shape;39;p7"/>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0" name="Google Shape;40;p7"/>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7"/>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1pPr>
            <a:lvl2pPr marL="0" marR="0" lvl="1"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2pPr>
            <a:lvl3pPr marL="0" marR="0" lvl="2"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3pPr>
            <a:lvl4pPr marL="0" marR="0" lvl="3"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4pPr>
            <a:lvl5pPr marL="0" marR="0" lvl="4"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5pPr>
            <a:lvl6pPr marL="0" marR="0" lvl="5"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6pPr>
            <a:lvl7pPr marL="0" marR="0" lvl="6"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7pPr>
            <a:lvl8pPr marL="0" marR="0" lvl="7"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8pPr>
            <a:lvl9pPr marL="0" marR="0" lvl="8"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2"/>
        <p:cNvGrpSpPr/>
        <p:nvPr/>
      </p:nvGrpSpPr>
      <p:grpSpPr>
        <a:xfrm>
          <a:off x="0" y="0"/>
          <a:ext cx="0" cy="0"/>
          <a:chOff x="0" y="0"/>
          <a:chExt cx="0" cy="0"/>
        </a:xfrm>
      </p:grpSpPr>
      <p:sp>
        <p:nvSpPr>
          <p:cNvPr id="43" name="Google Shape;43;p8"/>
          <p:cNvSpPr txBox="1">
            <a:spLocks noGrp="1"/>
          </p:cNvSpPr>
          <p:nvPr>
            <p:ph type="title"/>
          </p:nvPr>
        </p:nvSpPr>
        <p:spPr>
          <a:xfrm>
            <a:off x="628650" y="273844"/>
            <a:ext cx="7886700" cy="99417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8"/>
          <p:cNvSpPr txBox="1">
            <a:spLocks noGrp="1"/>
          </p:cNvSpPr>
          <p:nvPr>
            <p:ph type="body" idx="1"/>
          </p:nvPr>
        </p:nvSpPr>
        <p:spPr>
          <a:xfrm>
            <a:off x="628650" y="1369219"/>
            <a:ext cx="3886200" cy="3263504"/>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5" name="Google Shape;45;p8"/>
          <p:cNvSpPr txBox="1">
            <a:spLocks noGrp="1"/>
          </p:cNvSpPr>
          <p:nvPr>
            <p:ph type="body" idx="2"/>
          </p:nvPr>
        </p:nvSpPr>
        <p:spPr>
          <a:xfrm>
            <a:off x="4629150" y="1369219"/>
            <a:ext cx="3886200" cy="3263504"/>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6" name="Google Shape;46;p8"/>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8"/>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8"/>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1pPr>
            <a:lvl2pPr marL="0" marR="0" lvl="1"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2pPr>
            <a:lvl3pPr marL="0" marR="0" lvl="2"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3pPr>
            <a:lvl4pPr marL="0" marR="0" lvl="3"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4pPr>
            <a:lvl5pPr marL="0" marR="0" lvl="4"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5pPr>
            <a:lvl6pPr marL="0" marR="0" lvl="5"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6pPr>
            <a:lvl7pPr marL="0" marR="0" lvl="6"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7pPr>
            <a:lvl8pPr marL="0" marR="0" lvl="7"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8pPr>
            <a:lvl9pPr marL="0" marR="0" lvl="8"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9"/>
        <p:cNvGrpSpPr/>
        <p:nvPr/>
      </p:nvGrpSpPr>
      <p:grpSpPr>
        <a:xfrm>
          <a:off x="0" y="0"/>
          <a:ext cx="0" cy="0"/>
          <a:chOff x="0" y="0"/>
          <a:chExt cx="0" cy="0"/>
        </a:xfrm>
      </p:grpSpPr>
      <p:sp>
        <p:nvSpPr>
          <p:cNvPr id="50" name="Google Shape;50;p9"/>
          <p:cNvSpPr txBox="1">
            <a:spLocks noGrp="1"/>
          </p:cNvSpPr>
          <p:nvPr>
            <p:ph type="title"/>
          </p:nvPr>
        </p:nvSpPr>
        <p:spPr>
          <a:xfrm>
            <a:off x="629841" y="273844"/>
            <a:ext cx="7886700" cy="99417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9"/>
          <p:cNvSpPr txBox="1">
            <a:spLocks noGrp="1"/>
          </p:cNvSpPr>
          <p:nvPr>
            <p:ph type="body" idx="1"/>
          </p:nvPr>
        </p:nvSpPr>
        <p:spPr>
          <a:xfrm>
            <a:off x="629842" y="1260872"/>
            <a:ext cx="3868340" cy="617934"/>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52" name="Google Shape;52;p9"/>
          <p:cNvSpPr txBox="1">
            <a:spLocks noGrp="1"/>
          </p:cNvSpPr>
          <p:nvPr>
            <p:ph type="body" idx="2"/>
          </p:nvPr>
        </p:nvSpPr>
        <p:spPr>
          <a:xfrm>
            <a:off x="629842" y="1878806"/>
            <a:ext cx="3868340" cy="2763441"/>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53" name="Google Shape;53;p9"/>
          <p:cNvSpPr txBox="1">
            <a:spLocks noGrp="1"/>
          </p:cNvSpPr>
          <p:nvPr>
            <p:ph type="body" idx="3"/>
          </p:nvPr>
        </p:nvSpPr>
        <p:spPr>
          <a:xfrm>
            <a:off x="4629150" y="1260872"/>
            <a:ext cx="3887391" cy="617934"/>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54" name="Google Shape;54;p9"/>
          <p:cNvSpPr txBox="1">
            <a:spLocks noGrp="1"/>
          </p:cNvSpPr>
          <p:nvPr>
            <p:ph type="body" idx="4"/>
          </p:nvPr>
        </p:nvSpPr>
        <p:spPr>
          <a:xfrm>
            <a:off x="4629150" y="1878806"/>
            <a:ext cx="3887391" cy="2763441"/>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55" name="Google Shape;55;p9"/>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9"/>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9"/>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1pPr>
            <a:lvl2pPr marL="0" marR="0" lvl="1"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2pPr>
            <a:lvl3pPr marL="0" marR="0" lvl="2"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3pPr>
            <a:lvl4pPr marL="0" marR="0" lvl="3"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4pPr>
            <a:lvl5pPr marL="0" marR="0" lvl="4"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5pPr>
            <a:lvl6pPr marL="0" marR="0" lvl="5"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6pPr>
            <a:lvl7pPr marL="0" marR="0" lvl="6"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7pPr>
            <a:lvl8pPr marL="0" marR="0" lvl="7"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8pPr>
            <a:lvl9pPr marL="0" marR="0" lvl="8"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8"/>
        <p:cNvGrpSpPr/>
        <p:nvPr/>
      </p:nvGrpSpPr>
      <p:grpSpPr>
        <a:xfrm>
          <a:off x="0" y="0"/>
          <a:ext cx="0" cy="0"/>
          <a:chOff x="0" y="0"/>
          <a:chExt cx="0" cy="0"/>
        </a:xfrm>
      </p:grpSpPr>
      <p:sp>
        <p:nvSpPr>
          <p:cNvPr id="59" name="Google Shape;59;p10"/>
          <p:cNvSpPr txBox="1">
            <a:spLocks noGrp="1"/>
          </p:cNvSpPr>
          <p:nvPr>
            <p:ph type="title"/>
          </p:nvPr>
        </p:nvSpPr>
        <p:spPr>
          <a:xfrm>
            <a:off x="628650" y="273844"/>
            <a:ext cx="7886700" cy="99417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0"/>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10"/>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10"/>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1pPr>
            <a:lvl2pPr marL="0" marR="0" lvl="1"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2pPr>
            <a:lvl3pPr marL="0" marR="0" lvl="2"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3pPr>
            <a:lvl4pPr marL="0" marR="0" lvl="3"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4pPr>
            <a:lvl5pPr marL="0" marR="0" lvl="4"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5pPr>
            <a:lvl6pPr marL="0" marR="0" lvl="5"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6pPr>
            <a:lvl7pPr marL="0" marR="0" lvl="6"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7pPr>
            <a:lvl8pPr marL="0" marR="0" lvl="7"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8pPr>
            <a:lvl9pPr marL="0" marR="0" lvl="8" indent="0" algn="r">
              <a:lnSpc>
                <a:spcPct val="100000"/>
              </a:lnSpc>
              <a:spcBef>
                <a:spcPts val="0"/>
              </a:spcBef>
              <a:spcAft>
                <a:spcPts val="0"/>
              </a:spcAft>
              <a:buClr>
                <a:srgbClr val="888888"/>
              </a:buClr>
              <a:buSzPts val="900"/>
              <a:buFont typeface="Merriweather"/>
              <a:buNone/>
              <a:defRPr sz="900" b="0" i="0" u="none" strike="noStrike" cap="none">
                <a:solidFill>
                  <a:srgbClr val="888888"/>
                </a:solidFill>
                <a:latin typeface="Merriweather"/>
                <a:ea typeface="Merriweather"/>
                <a:cs typeface="Merriweather"/>
                <a:sym typeface="Merriweather"/>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28650" y="273844"/>
            <a:ext cx="7886700" cy="994172"/>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3300"/>
              <a:buFont typeface="Merriweather"/>
              <a:buNone/>
              <a:defRPr sz="3300" b="0" i="0" u="none" strike="noStrike" cap="none">
                <a:solidFill>
                  <a:schemeClr val="dk1"/>
                </a:solidFill>
                <a:latin typeface="Merriweather"/>
                <a:ea typeface="Merriweather"/>
                <a:cs typeface="Merriweather"/>
                <a:sym typeface="Merriweather"/>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628650" y="1369219"/>
            <a:ext cx="7886700" cy="3263504"/>
          </a:xfrm>
          <a:prstGeom prst="rect">
            <a:avLst/>
          </a:prstGeom>
          <a:noFill/>
          <a:ln>
            <a:noFill/>
          </a:ln>
        </p:spPr>
        <p:txBody>
          <a:bodyPr spcFirstLastPara="1" wrap="square" lIns="91425" tIns="45700" rIns="91425" bIns="45700" anchor="t" anchorCtr="0">
            <a:no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Merriweather"/>
                <a:ea typeface="Merriweather"/>
                <a:cs typeface="Merriweather"/>
                <a:sym typeface="Merriweather"/>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Merriweather"/>
                <a:ea typeface="Merriweather"/>
                <a:cs typeface="Merriweather"/>
                <a:sym typeface="Merriweather"/>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Merriweather"/>
                <a:ea typeface="Merriweather"/>
                <a:cs typeface="Merriweather"/>
                <a:sym typeface="Merriweather"/>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Merriweather"/>
                <a:ea typeface="Merriweather"/>
                <a:cs typeface="Merriweather"/>
                <a:sym typeface="Merriweather"/>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Merriweather"/>
                <a:ea typeface="Merriweather"/>
                <a:cs typeface="Merriweather"/>
                <a:sym typeface="Merriweather"/>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Merriweather"/>
                <a:ea typeface="Merriweather"/>
                <a:cs typeface="Merriweather"/>
                <a:sym typeface="Merriweather"/>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Merriweather"/>
                <a:ea typeface="Merriweather"/>
                <a:cs typeface="Merriweather"/>
                <a:sym typeface="Merriweather"/>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Merriweather"/>
                <a:ea typeface="Merriweather"/>
                <a:cs typeface="Merriweather"/>
                <a:sym typeface="Merriweather"/>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Merriweather"/>
                <a:ea typeface="Merriweather"/>
                <a:cs typeface="Merriweather"/>
                <a:sym typeface="Merriweather"/>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Merriweather"/>
                <a:ea typeface="Merriweather"/>
                <a:cs typeface="Merriweather"/>
                <a:sym typeface="Merriweather"/>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Merriweather"/>
                <a:ea typeface="Merriweather"/>
                <a:cs typeface="Merriweather"/>
                <a:sym typeface="Merriweather"/>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Merriweather"/>
                <a:ea typeface="Merriweather"/>
                <a:cs typeface="Merriweather"/>
                <a:sym typeface="Merriweather"/>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Merriweather"/>
                <a:ea typeface="Merriweather"/>
                <a:cs typeface="Merriweather"/>
                <a:sym typeface="Merriweather"/>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Merriweather"/>
                <a:ea typeface="Merriweather"/>
                <a:cs typeface="Merriweather"/>
                <a:sym typeface="Merriweather"/>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Merriweather"/>
                <a:ea typeface="Merriweather"/>
                <a:cs typeface="Merriweather"/>
                <a:sym typeface="Merriweather"/>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Merriweather"/>
                <a:ea typeface="Merriweather"/>
                <a:cs typeface="Merriweather"/>
                <a:sym typeface="Merriweather"/>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3" Type="http://schemas.openxmlformats.org/officeDocument/2006/relationships/hyperlink" Target="http://www.archives.gov/records-mgmt" TargetMode="External"/><Relationship Id="rId2" Type="http://schemas.openxmlformats.org/officeDocument/2006/relationships/notesSlide" Target="../notesSlides/notesSlide59.xml"/><Relationship Id="rId1" Type="http://schemas.openxmlformats.org/officeDocument/2006/relationships/slideLayout" Target="../slideLayouts/slideLayout2.xml"/><Relationship Id="rId5" Type="http://schemas.openxmlformats.org/officeDocument/2006/relationships/hyperlink" Target="https://www.archives.gov/about/laws" TargetMode="External"/><Relationship Id="rId4" Type="http://schemas.openxmlformats.org/officeDocument/2006/relationships/hyperlink" Target="https://www.archives.gov/about/regulations/regulations.html"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5"/>
          <p:cNvSpPr txBox="1">
            <a:spLocks noGrp="1"/>
          </p:cNvSpPr>
          <p:nvPr>
            <p:ph type="ctrTitle"/>
          </p:nvPr>
        </p:nvSpPr>
        <p:spPr>
          <a:xfrm>
            <a:off x="1143000" y="841772"/>
            <a:ext cx="6858000" cy="1790700"/>
          </a:xfrm>
          <a:prstGeom prst="rect">
            <a:avLst/>
          </a:prstGeom>
          <a:noFill/>
          <a:ln>
            <a:noFill/>
          </a:ln>
        </p:spPr>
        <p:txBody>
          <a:bodyPr spcFirstLastPara="1" wrap="square" lIns="91425" tIns="91425" rIns="91425" bIns="91425" anchor="b" anchorCtr="0">
            <a:noAutofit/>
          </a:bodyPr>
          <a:lstStyle/>
          <a:p>
            <a:pPr marL="0" lvl="0" indent="0" algn="ctr" rtl="0">
              <a:lnSpc>
                <a:spcPct val="90000"/>
              </a:lnSpc>
              <a:spcBef>
                <a:spcPts val="0"/>
              </a:spcBef>
              <a:spcAft>
                <a:spcPts val="0"/>
              </a:spcAft>
              <a:buClr>
                <a:schemeClr val="dk1"/>
              </a:buClr>
              <a:buSzPts val="4500"/>
              <a:buFont typeface="Merriweather"/>
              <a:buNone/>
            </a:pPr>
            <a:r>
              <a:rPr lang="en">
                <a:latin typeface="Merriweather"/>
                <a:ea typeface="Merriweather"/>
                <a:cs typeface="Merriweather"/>
                <a:sym typeface="Merriweather"/>
              </a:rPr>
              <a:t>Records Management Fundamentals</a:t>
            </a:r>
            <a:endParaRPr>
              <a:latin typeface="Merriweather"/>
              <a:ea typeface="Merriweather"/>
              <a:cs typeface="Merriweather"/>
              <a:sym typeface="Merriweather"/>
            </a:endParaRPr>
          </a:p>
        </p:txBody>
      </p:sp>
      <p:sp>
        <p:nvSpPr>
          <p:cNvPr id="94" name="Google Shape;94;p15"/>
          <p:cNvSpPr txBox="1">
            <a:spLocks noGrp="1"/>
          </p:cNvSpPr>
          <p:nvPr>
            <p:ph type="subTitle" idx="1"/>
          </p:nvPr>
        </p:nvSpPr>
        <p:spPr>
          <a:xfrm>
            <a:off x="1143000" y="2701528"/>
            <a:ext cx="6858000" cy="1241822"/>
          </a:xfrm>
          <a:prstGeom prst="rect">
            <a:avLst/>
          </a:prstGeom>
          <a:noFill/>
          <a:ln>
            <a:noFill/>
          </a:ln>
        </p:spPr>
        <p:txBody>
          <a:bodyPr spcFirstLastPara="1" wrap="square" lIns="91425" tIns="91425" rIns="91425" bIns="91425" anchor="t" anchorCtr="0">
            <a:noAutofit/>
          </a:bodyPr>
          <a:lstStyle/>
          <a:p>
            <a:pPr marL="0" lvl="0" indent="0" algn="ctr" rtl="0">
              <a:lnSpc>
                <a:spcPct val="90000"/>
              </a:lnSpc>
              <a:spcBef>
                <a:spcPts val="0"/>
              </a:spcBef>
              <a:spcAft>
                <a:spcPts val="0"/>
              </a:spcAft>
              <a:buClr>
                <a:schemeClr val="dk1"/>
              </a:buClr>
              <a:buSzPts val="1800"/>
              <a:buNone/>
            </a:pP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24"/>
          <p:cNvSpPr txBox="1">
            <a:spLocks noGrp="1"/>
          </p:cNvSpPr>
          <p:nvPr>
            <p:ph type="title"/>
          </p:nvPr>
        </p:nvSpPr>
        <p:spPr>
          <a:xfrm>
            <a:off x="311700" y="238547"/>
            <a:ext cx="8520600" cy="1066685"/>
          </a:xfrm>
          <a:prstGeom prst="rect">
            <a:avLst/>
          </a:prstGeom>
          <a:noFill/>
          <a:ln>
            <a:noFill/>
          </a:ln>
        </p:spPr>
        <p:txBody>
          <a:bodyPr spcFirstLastPara="1" wrap="square" lIns="91425" tIns="91425" rIns="91425" bIns="91425" anchor="t" anchorCtr="0">
            <a:noAutofit/>
          </a:bodyPr>
          <a:lstStyle/>
          <a:p>
            <a:pPr marL="0" lvl="0" indent="0" algn="l" rtl="0">
              <a:lnSpc>
                <a:spcPct val="200000"/>
              </a:lnSpc>
              <a:spcBef>
                <a:spcPts val="0"/>
              </a:spcBef>
              <a:spcAft>
                <a:spcPts val="2000"/>
              </a:spcAft>
              <a:buClr>
                <a:schemeClr val="dk1"/>
              </a:buClr>
              <a:buSzPts val="1100"/>
              <a:buFont typeface="Arial"/>
              <a:buNone/>
            </a:pPr>
            <a:r>
              <a:rPr lang="en" sz="3200">
                <a:highlight>
                  <a:schemeClr val="lt1"/>
                </a:highlight>
                <a:latin typeface="Merriweather"/>
                <a:ea typeface="Merriweather"/>
                <a:cs typeface="Merriweather"/>
                <a:sym typeface="Merriweather"/>
              </a:rPr>
              <a:t>What that really means is.....</a:t>
            </a:r>
            <a:endParaRPr sz="3200"/>
          </a:p>
        </p:txBody>
      </p:sp>
      <p:sp>
        <p:nvSpPr>
          <p:cNvPr id="148" name="Google Shape;148;p2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2000"/>
              </a:spcBef>
              <a:spcAft>
                <a:spcPts val="0"/>
              </a:spcAft>
              <a:buClr>
                <a:schemeClr val="dk1"/>
              </a:buClr>
              <a:buSzPts val="1100"/>
              <a:buFont typeface="Arial"/>
              <a:buNone/>
            </a:pPr>
            <a:r>
              <a:rPr lang="en" sz="2000">
                <a:highlight>
                  <a:srgbClr val="FFFFFF"/>
                </a:highlight>
                <a:latin typeface="Merriweather"/>
                <a:ea typeface="Merriweather"/>
                <a:cs typeface="Merriweather"/>
                <a:sym typeface="Merriweather"/>
              </a:rPr>
              <a:t>We are required to create and manage information that documents our work, safeguard information that needs to be protected, and keep or dispose of records according to an approved records schedule.</a:t>
            </a:r>
            <a:endParaRPr sz="2000">
              <a:highlight>
                <a:srgbClr val="FFFFFF"/>
              </a:highlight>
              <a:latin typeface="Merriweather"/>
              <a:ea typeface="Merriweather"/>
              <a:cs typeface="Merriweather"/>
              <a:sym typeface="Merriweather"/>
            </a:endParaRPr>
          </a:p>
          <a:p>
            <a:pPr marL="0" lvl="0" indent="0" algn="l" rtl="0">
              <a:lnSpc>
                <a:spcPct val="100000"/>
              </a:lnSpc>
              <a:spcBef>
                <a:spcPts val="2000"/>
              </a:spcBef>
              <a:spcAft>
                <a:spcPts val="0"/>
              </a:spcAft>
              <a:buClr>
                <a:schemeClr val="dk1"/>
              </a:buClr>
              <a:buSzPts val="1100"/>
              <a:buFont typeface="Arial"/>
              <a:buNone/>
            </a:pPr>
            <a:r>
              <a:rPr lang="en" sz="2000">
                <a:highlight>
                  <a:srgbClr val="FFFFFF"/>
                </a:highlight>
                <a:latin typeface="Merriweather"/>
                <a:ea typeface="Merriweather"/>
                <a:cs typeface="Merriweather"/>
                <a:sym typeface="Merriweather"/>
              </a:rPr>
              <a:t>A records schedule is a document that tells you how long to keep specific types of records and what should happen to those records when you no longer need them.</a:t>
            </a:r>
            <a:endParaRPr sz="2000">
              <a:highlight>
                <a:srgbClr val="FFFFFF"/>
              </a:highlight>
              <a:latin typeface="Merriweather"/>
              <a:ea typeface="Merriweather"/>
              <a:cs typeface="Merriweather"/>
              <a:sym typeface="Merriweather"/>
            </a:endParaRPr>
          </a:p>
          <a:p>
            <a:pPr marL="0" lvl="0" indent="0" algn="l" rtl="0">
              <a:lnSpc>
                <a:spcPct val="200000"/>
              </a:lnSpc>
              <a:spcBef>
                <a:spcPts val="2000"/>
              </a:spcBef>
              <a:spcAft>
                <a:spcPts val="1600"/>
              </a:spcAft>
              <a:buClr>
                <a:schemeClr val="dk1"/>
              </a:buClr>
              <a:buSzPts val="1800"/>
              <a:buNone/>
            </a:pP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25"/>
          <p:cNvSpPr txBox="1">
            <a:spLocks noGrp="1"/>
          </p:cNvSpPr>
          <p:nvPr>
            <p:ph type="ctrTitle"/>
          </p:nvPr>
        </p:nvSpPr>
        <p:spPr>
          <a:xfrm>
            <a:off x="1143000" y="841772"/>
            <a:ext cx="6858000" cy="1790700"/>
          </a:xfrm>
          <a:prstGeom prst="rect">
            <a:avLst/>
          </a:prstGeom>
          <a:noFill/>
          <a:ln>
            <a:noFill/>
          </a:ln>
        </p:spPr>
        <p:txBody>
          <a:bodyPr spcFirstLastPara="1" wrap="square" lIns="91425" tIns="91425" rIns="91425" bIns="91425" anchor="b" anchorCtr="0">
            <a:noAutofit/>
          </a:bodyPr>
          <a:lstStyle/>
          <a:p>
            <a:pPr marL="0" lvl="0" indent="0" algn="ctr" rtl="0">
              <a:lnSpc>
                <a:spcPct val="90000"/>
              </a:lnSpc>
              <a:spcBef>
                <a:spcPts val="0"/>
              </a:spcBef>
              <a:spcAft>
                <a:spcPts val="0"/>
              </a:spcAft>
              <a:buClr>
                <a:srgbClr val="2D363A"/>
              </a:buClr>
              <a:buSzPts val="3150"/>
              <a:buFont typeface="Merriweather"/>
              <a:buNone/>
            </a:pPr>
            <a:r>
              <a:rPr lang="en" sz="3150" b="1">
                <a:solidFill>
                  <a:srgbClr val="2D363A"/>
                </a:solidFill>
                <a:highlight>
                  <a:srgbClr val="FFFFFF"/>
                </a:highlight>
                <a:latin typeface="Merriweather"/>
                <a:ea typeface="Merriweather"/>
                <a:cs typeface="Merriweather"/>
                <a:sym typeface="Merriweather"/>
              </a:rPr>
              <a:t>Roles and Responsibilities</a:t>
            </a:r>
            <a:endParaRPr>
              <a:latin typeface="Merriweather"/>
              <a:ea typeface="Merriweather"/>
              <a:cs typeface="Merriweather"/>
              <a:sym typeface="Merriweather"/>
            </a:endParaRPr>
          </a:p>
        </p:txBody>
      </p:sp>
      <p:sp>
        <p:nvSpPr>
          <p:cNvPr id="154" name="Google Shape;154;p25"/>
          <p:cNvSpPr txBox="1">
            <a:spLocks noGrp="1"/>
          </p:cNvSpPr>
          <p:nvPr>
            <p:ph type="subTitle" idx="1"/>
          </p:nvPr>
        </p:nvSpPr>
        <p:spPr>
          <a:xfrm>
            <a:off x="1143000" y="2701528"/>
            <a:ext cx="6858000" cy="1241822"/>
          </a:xfrm>
          <a:prstGeom prst="rect">
            <a:avLst/>
          </a:prstGeom>
          <a:noFill/>
          <a:ln>
            <a:noFill/>
          </a:ln>
        </p:spPr>
        <p:txBody>
          <a:bodyPr spcFirstLastPara="1" wrap="square" lIns="91425" tIns="91425" rIns="91425" bIns="91425" anchor="t" anchorCtr="0">
            <a:noAutofit/>
          </a:bodyPr>
          <a:lstStyle/>
          <a:p>
            <a:pPr marL="0" lvl="0" indent="0" algn="ctr" rtl="0">
              <a:lnSpc>
                <a:spcPct val="90000"/>
              </a:lnSpc>
              <a:spcBef>
                <a:spcPts val="0"/>
              </a:spcBef>
              <a:spcAft>
                <a:spcPts val="0"/>
              </a:spcAft>
              <a:buClr>
                <a:schemeClr val="dk1"/>
              </a:buClr>
              <a:buSzPts val="1800"/>
              <a:buNone/>
            </a:pPr>
            <a:r>
              <a:rPr lang="en">
                <a:latin typeface="Merriweather"/>
                <a:ea typeface="Merriweather"/>
                <a:cs typeface="Merriweather"/>
                <a:sym typeface="Merriweather"/>
              </a:rPr>
              <a:t>Lesson 3</a:t>
            </a:r>
            <a:endParaRPr>
              <a:latin typeface="Merriweather"/>
              <a:ea typeface="Merriweather"/>
              <a:cs typeface="Merriweather"/>
              <a:sym typeface="Merriweathe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2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chemeClr val="dk1"/>
              </a:buClr>
              <a:buSzPts val="1100"/>
              <a:buFont typeface="Arial"/>
              <a:buNone/>
            </a:pPr>
            <a:r>
              <a:rPr lang="en" sz="3200">
                <a:solidFill>
                  <a:srgbClr val="2D363A"/>
                </a:solidFill>
                <a:highlight>
                  <a:srgbClr val="FFFFFF"/>
                </a:highlight>
                <a:latin typeface="Merriweather"/>
                <a:ea typeface="Merriweather"/>
                <a:cs typeface="Merriweather"/>
                <a:sym typeface="Merriweather"/>
              </a:rPr>
              <a:t>Roles and Responsibilities</a:t>
            </a:r>
            <a:endParaRPr sz="3200">
              <a:latin typeface="Merriweather"/>
              <a:ea typeface="Merriweather"/>
              <a:cs typeface="Merriweather"/>
              <a:sym typeface="Merriweather"/>
            </a:endParaRPr>
          </a:p>
          <a:p>
            <a:pPr marL="0" lvl="0" indent="0" algn="l" rtl="0">
              <a:lnSpc>
                <a:spcPct val="90000"/>
              </a:lnSpc>
              <a:spcBef>
                <a:spcPts val="0"/>
              </a:spcBef>
              <a:spcAft>
                <a:spcPts val="0"/>
              </a:spcAft>
              <a:buClr>
                <a:schemeClr val="dk1"/>
              </a:buClr>
              <a:buSzPts val="2800"/>
              <a:buFont typeface="Merriweather"/>
              <a:buNone/>
            </a:pPr>
            <a:endParaRPr/>
          </a:p>
        </p:txBody>
      </p:sp>
      <p:sp>
        <p:nvSpPr>
          <p:cNvPr id="160" name="Google Shape;160;p26"/>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sz="1600">
                <a:highlight>
                  <a:srgbClr val="FFFFFF"/>
                </a:highlight>
              </a:rPr>
              <a:t>In the past, most Federal records were created in print. Now, however, most government information is created and maintained electronically.</a:t>
            </a:r>
            <a:endParaRPr sz="1600">
              <a:highlight>
                <a:srgbClr val="FFFFFF"/>
              </a:highlight>
            </a:endParaRPr>
          </a:p>
          <a:p>
            <a:pPr marL="0" lvl="0" indent="0" algn="l" rtl="0">
              <a:lnSpc>
                <a:spcPct val="100000"/>
              </a:lnSpc>
              <a:spcBef>
                <a:spcPts val="2000"/>
              </a:spcBef>
              <a:spcAft>
                <a:spcPts val="0"/>
              </a:spcAft>
              <a:buClr>
                <a:schemeClr val="dk1"/>
              </a:buClr>
              <a:buSzPts val="1100"/>
              <a:buFont typeface="Arial"/>
              <a:buNone/>
            </a:pPr>
            <a:r>
              <a:rPr lang="en" sz="1600">
                <a:highlight>
                  <a:srgbClr val="FFFFFF"/>
                </a:highlight>
              </a:rPr>
              <a:t>Regardless of format, the basic rules of records management are the same for all forms of media that contain Federal information.</a:t>
            </a:r>
            <a:endParaRPr sz="1600">
              <a:highlight>
                <a:srgbClr val="FFFFFF"/>
              </a:highlight>
            </a:endParaRPr>
          </a:p>
          <a:p>
            <a:pPr marL="0" lvl="0" indent="0" algn="l" rtl="0">
              <a:lnSpc>
                <a:spcPct val="100000"/>
              </a:lnSpc>
              <a:spcBef>
                <a:spcPts val="2000"/>
              </a:spcBef>
              <a:spcAft>
                <a:spcPts val="0"/>
              </a:spcAft>
              <a:buClr>
                <a:schemeClr val="dk1"/>
              </a:buClr>
              <a:buSzPts val="1800"/>
              <a:buNone/>
            </a:pPr>
            <a:r>
              <a:rPr lang="en" sz="1600">
                <a:highlight>
                  <a:srgbClr val="FFFFFF"/>
                </a:highlight>
              </a:rPr>
              <a:t>Those rules are codified in the law and Federal regulations. To supplement these laws our Agency has created the following  [Insert proper term for your agency : policy, directives, instructions, guidance etc]. </a:t>
            </a:r>
            <a:endParaRPr/>
          </a:p>
          <a:p>
            <a:pPr marL="0" lvl="0" indent="0" algn="l" rtl="0">
              <a:lnSpc>
                <a:spcPct val="100000"/>
              </a:lnSpc>
              <a:spcBef>
                <a:spcPts val="2000"/>
              </a:spcBef>
              <a:spcAft>
                <a:spcPts val="0"/>
              </a:spcAft>
              <a:buClr>
                <a:schemeClr val="dk1"/>
              </a:buClr>
              <a:buSzPts val="1800"/>
              <a:buNone/>
            </a:pPr>
            <a:r>
              <a:rPr lang="en" sz="1600">
                <a:highlight>
                  <a:srgbClr val="FFFFFF"/>
                </a:highlight>
              </a:rPr>
              <a:t>[Insert hyperlink(s) to YOUR AGENCY's RM policy documents and/OR other relevant documents]</a:t>
            </a:r>
            <a:endParaRPr sz="1600">
              <a:highlight>
                <a:srgbClr val="FFE599"/>
              </a:highligh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2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rgbClr val="000000"/>
              </a:buClr>
              <a:buSzPts val="2800"/>
              <a:buFont typeface="Merriweather"/>
              <a:buNone/>
            </a:pPr>
            <a:r>
              <a:rPr lang="en" sz="3200">
                <a:solidFill>
                  <a:srgbClr val="000000"/>
                </a:solidFill>
                <a:highlight>
                  <a:srgbClr val="FFFFFF"/>
                </a:highlight>
                <a:latin typeface="Merriweather"/>
                <a:ea typeface="Merriweather"/>
                <a:cs typeface="Merriweather"/>
                <a:sym typeface="Merriweather"/>
              </a:rPr>
              <a:t>It’s the Law – 44 U.S.C., Chapter 31</a:t>
            </a:r>
            <a:endParaRPr sz="3200">
              <a:solidFill>
                <a:srgbClr val="000000"/>
              </a:solidFill>
              <a:latin typeface="Merriweather"/>
              <a:ea typeface="Merriweather"/>
              <a:cs typeface="Merriweather"/>
              <a:sym typeface="Merriweather"/>
            </a:endParaRPr>
          </a:p>
        </p:txBody>
      </p:sp>
      <p:sp>
        <p:nvSpPr>
          <p:cNvPr id="166" name="Google Shape;166;p2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800"/>
              <a:buNone/>
            </a:pPr>
            <a:r>
              <a:rPr lang="en" sz="2000">
                <a:highlight>
                  <a:srgbClr val="FFFFFF"/>
                </a:highlight>
                <a:latin typeface="Merriweather"/>
                <a:ea typeface="Merriweather"/>
                <a:cs typeface="Merriweather"/>
                <a:sym typeface="Merriweather"/>
              </a:rPr>
              <a:t>We are required to create and manage information that documents our work, safeguard information that needs to be protected, and keep or dispose of records according to an approved records schedule.</a:t>
            </a:r>
            <a:endParaRPr sz="2000">
              <a:highlight>
                <a:srgbClr val="FFFFFF"/>
              </a:highlight>
              <a:latin typeface="Merriweather"/>
              <a:ea typeface="Merriweather"/>
              <a:cs typeface="Merriweather"/>
              <a:sym typeface="Merriweather"/>
            </a:endParaRPr>
          </a:p>
          <a:p>
            <a:pPr marL="0" lvl="0" indent="0" algn="l" rtl="0">
              <a:lnSpc>
                <a:spcPct val="194118"/>
              </a:lnSpc>
              <a:spcBef>
                <a:spcPts val="0"/>
              </a:spcBef>
              <a:spcAft>
                <a:spcPts val="0"/>
              </a:spcAft>
              <a:buClr>
                <a:schemeClr val="dk1"/>
              </a:buClr>
              <a:buSzPts val="1100"/>
              <a:buFont typeface="Arial"/>
              <a:buNone/>
            </a:pPr>
            <a:endParaRPr sz="1300">
              <a:solidFill>
                <a:srgbClr val="313537"/>
              </a:solidFill>
              <a:highlight>
                <a:srgbClr val="FFFFFF"/>
              </a:highlight>
              <a:latin typeface="Merriweather"/>
              <a:ea typeface="Merriweather"/>
              <a:cs typeface="Merriweather"/>
              <a:sym typeface="Merriweather"/>
            </a:endParaRPr>
          </a:p>
          <a:p>
            <a:pPr marL="0" lvl="0" indent="0" algn="l" rtl="0">
              <a:lnSpc>
                <a:spcPct val="200000"/>
              </a:lnSpc>
              <a:spcBef>
                <a:spcPts val="0"/>
              </a:spcBef>
              <a:spcAft>
                <a:spcPts val="1600"/>
              </a:spcAft>
              <a:buClr>
                <a:schemeClr val="dk1"/>
              </a:buClr>
              <a:buSzPts val="1800"/>
              <a:buNone/>
            </a:pP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2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rgbClr val="313537"/>
              </a:buClr>
              <a:buSzPts val="2800"/>
              <a:buFont typeface="Merriweather"/>
              <a:buNone/>
            </a:pPr>
            <a:r>
              <a:rPr lang="en" sz="3200">
                <a:solidFill>
                  <a:srgbClr val="313537"/>
                </a:solidFill>
                <a:highlight>
                  <a:srgbClr val="FFFFFF"/>
                </a:highlight>
                <a:latin typeface="Merriweather"/>
                <a:ea typeface="Merriweather"/>
                <a:cs typeface="Merriweather"/>
                <a:sym typeface="Merriweather"/>
              </a:rPr>
              <a:t>Title 44 U.S.C., Chapter 31</a:t>
            </a:r>
            <a:endParaRPr sz="3200"/>
          </a:p>
        </p:txBody>
      </p:sp>
      <p:sp>
        <p:nvSpPr>
          <p:cNvPr id="172" name="Google Shape;172;p28"/>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chemeClr val="dk1"/>
              </a:buClr>
              <a:buSzPts val="1400"/>
              <a:buNone/>
            </a:pPr>
            <a:r>
              <a:rPr lang="en" b="1">
                <a:highlight>
                  <a:srgbClr val="FFFFFF"/>
                </a:highlight>
                <a:latin typeface="Merriweather"/>
                <a:ea typeface="Merriweather"/>
                <a:cs typeface="Merriweather"/>
                <a:sym typeface="Merriweather"/>
              </a:rPr>
              <a:t>The head of each Federal agency shall:</a:t>
            </a:r>
            <a:endParaRPr b="1">
              <a:highlight>
                <a:srgbClr val="FFFFFF"/>
              </a:highlight>
              <a:latin typeface="Merriweather"/>
              <a:ea typeface="Merriweather"/>
              <a:cs typeface="Merriweather"/>
              <a:sym typeface="Merriweather"/>
            </a:endParaRPr>
          </a:p>
          <a:p>
            <a:pPr marL="457200" lvl="0" indent="-311150" algn="l" rtl="0">
              <a:lnSpc>
                <a:spcPct val="90000"/>
              </a:lnSpc>
              <a:spcBef>
                <a:spcPts val="1600"/>
              </a:spcBef>
              <a:spcAft>
                <a:spcPts val="0"/>
              </a:spcAft>
              <a:buClr>
                <a:srgbClr val="313537"/>
              </a:buClr>
              <a:buSzPts val="1300"/>
              <a:buFont typeface="Merriweather"/>
              <a:buChar char="●"/>
            </a:pPr>
            <a:r>
              <a:rPr lang="en">
                <a:highlight>
                  <a:srgbClr val="FFFFFF"/>
                </a:highlight>
                <a:latin typeface="Merriweather"/>
                <a:ea typeface="Merriweather"/>
                <a:cs typeface="Merriweather"/>
                <a:sym typeface="Merriweather"/>
              </a:rPr>
              <a:t>§ 3101 “Make and preserve records containing adequate and proper documentation of the organization, functions, policies, decisions, procedures, and essential transactions of the agency and designed to furnish the information necessary to protect the legal and financial rights of the Government and of persons directly affected by the agency’s activities.”</a:t>
            </a:r>
            <a:endParaRPr>
              <a:highlight>
                <a:srgbClr val="FFFFFF"/>
              </a:highlight>
              <a:latin typeface="Merriweather"/>
              <a:ea typeface="Merriweather"/>
              <a:cs typeface="Merriweather"/>
              <a:sym typeface="Merriweather"/>
            </a:endParaRPr>
          </a:p>
          <a:p>
            <a:pPr marL="457200" lvl="0" indent="0" algn="l" rtl="0">
              <a:lnSpc>
                <a:spcPct val="90000"/>
              </a:lnSpc>
              <a:spcBef>
                <a:spcPts val="1600"/>
              </a:spcBef>
              <a:spcAft>
                <a:spcPts val="1600"/>
              </a:spcAft>
              <a:buClr>
                <a:schemeClr val="dk1"/>
              </a:buClr>
              <a:buSzPts val="1400"/>
              <a:buNone/>
            </a:pPr>
            <a:endParaRPr sz="1300">
              <a:solidFill>
                <a:srgbClr val="313537"/>
              </a:solidFill>
              <a:highlight>
                <a:srgbClr val="FFFFFF"/>
              </a:highlight>
              <a:latin typeface="Merriweather"/>
              <a:ea typeface="Merriweather"/>
              <a:cs typeface="Merriweather"/>
              <a:sym typeface="Merriweather"/>
            </a:endParaRPr>
          </a:p>
        </p:txBody>
      </p:sp>
      <p:sp>
        <p:nvSpPr>
          <p:cNvPr id="173" name="Google Shape;173;p28"/>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p>
            <a:pPr marL="457200" lvl="0" indent="-311150" algn="l" rtl="0">
              <a:lnSpc>
                <a:spcPct val="100000"/>
              </a:lnSpc>
              <a:spcBef>
                <a:spcPts val="0"/>
              </a:spcBef>
              <a:spcAft>
                <a:spcPts val="0"/>
              </a:spcAft>
              <a:buClr>
                <a:srgbClr val="313537"/>
              </a:buClr>
              <a:buSzPts val="1300"/>
              <a:buFont typeface="Merriweather"/>
              <a:buChar char="●"/>
            </a:pPr>
            <a:r>
              <a:rPr lang="en" sz="1200">
                <a:highlight>
                  <a:schemeClr val="lt1"/>
                </a:highlight>
                <a:latin typeface="Merriweather"/>
                <a:ea typeface="Merriweather"/>
                <a:cs typeface="Merriweather"/>
                <a:sym typeface="Merriweather"/>
              </a:rPr>
              <a:t>§ 3105 “Establish safeguards against the removal or loss of records they determine to be necessary and required by regulations of the Archivist.  Safeguards shall include making it known to the officials and employees of the agency- </a:t>
            </a:r>
            <a:endParaRPr sz="1200">
              <a:highlight>
                <a:schemeClr val="lt1"/>
              </a:highlight>
              <a:latin typeface="Merriweather"/>
              <a:ea typeface="Merriweather"/>
              <a:cs typeface="Merriweather"/>
              <a:sym typeface="Merriweather"/>
            </a:endParaRPr>
          </a:p>
          <a:p>
            <a:pPr marL="457200" lvl="0" indent="0" algn="l" rtl="0">
              <a:lnSpc>
                <a:spcPct val="100000"/>
              </a:lnSpc>
              <a:spcBef>
                <a:spcPts val="1600"/>
              </a:spcBef>
              <a:spcAft>
                <a:spcPts val="0"/>
              </a:spcAft>
              <a:buClr>
                <a:schemeClr val="dk1"/>
              </a:buClr>
              <a:buSzPts val="1100"/>
              <a:buFont typeface="Arial"/>
              <a:buNone/>
            </a:pPr>
            <a:r>
              <a:rPr lang="en" sz="1200">
                <a:highlight>
                  <a:schemeClr val="lt1"/>
                </a:highlight>
                <a:latin typeface="Merriweather"/>
                <a:ea typeface="Merriweather"/>
                <a:cs typeface="Merriweather"/>
                <a:sym typeface="Merriweather"/>
              </a:rPr>
              <a:t>(1) that records in the custody of the agency are not to be alienated or destroyed except in accordance with sections 3301-3314 of this title, and</a:t>
            </a:r>
            <a:endParaRPr sz="1200">
              <a:highlight>
                <a:schemeClr val="lt1"/>
              </a:highlight>
              <a:latin typeface="Merriweather"/>
              <a:ea typeface="Merriweather"/>
              <a:cs typeface="Merriweather"/>
              <a:sym typeface="Merriweather"/>
            </a:endParaRPr>
          </a:p>
          <a:p>
            <a:pPr marL="457200" lvl="0" indent="0" algn="l" rtl="0">
              <a:lnSpc>
                <a:spcPct val="100000"/>
              </a:lnSpc>
              <a:spcBef>
                <a:spcPts val="1600"/>
              </a:spcBef>
              <a:spcAft>
                <a:spcPts val="0"/>
              </a:spcAft>
              <a:buClr>
                <a:schemeClr val="dk1"/>
              </a:buClr>
              <a:buSzPts val="1100"/>
              <a:buFont typeface="Arial"/>
              <a:buNone/>
            </a:pPr>
            <a:r>
              <a:rPr lang="en" sz="1200">
                <a:highlight>
                  <a:schemeClr val="lt1"/>
                </a:highlight>
                <a:latin typeface="Merriweather"/>
                <a:ea typeface="Merriweather"/>
                <a:cs typeface="Merriweather"/>
                <a:sym typeface="Merriweather"/>
              </a:rPr>
              <a:t>(2) the penalties provided by law for the unlawful removal or destruction of records.</a:t>
            </a:r>
            <a:endParaRPr sz="1200">
              <a:highlight>
                <a:schemeClr val="lt1"/>
              </a:highlight>
              <a:latin typeface="Merriweather"/>
              <a:ea typeface="Merriweather"/>
              <a:cs typeface="Merriweather"/>
              <a:sym typeface="Merriweather"/>
            </a:endParaRPr>
          </a:p>
          <a:p>
            <a:pPr marL="0" lvl="0" indent="0" algn="l" rtl="0">
              <a:lnSpc>
                <a:spcPct val="90000"/>
              </a:lnSpc>
              <a:spcBef>
                <a:spcPts val="1600"/>
              </a:spcBef>
              <a:spcAft>
                <a:spcPts val="1600"/>
              </a:spcAft>
              <a:buClr>
                <a:schemeClr val="dk1"/>
              </a:buClr>
              <a:buSzPts val="1400"/>
              <a:buNone/>
            </a:pP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29"/>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rgbClr val="000000"/>
              </a:buClr>
              <a:buSzPts val="2800"/>
              <a:buFont typeface="Merriweather"/>
              <a:buNone/>
            </a:pPr>
            <a:r>
              <a:rPr lang="en" sz="2400">
                <a:solidFill>
                  <a:srgbClr val="000000"/>
                </a:solidFill>
                <a:highlight>
                  <a:srgbClr val="FFFFFF"/>
                </a:highlight>
                <a:latin typeface="Merriweather"/>
                <a:ea typeface="Merriweather"/>
                <a:cs typeface="Merriweather"/>
                <a:sym typeface="Merriweather"/>
              </a:rPr>
              <a:t>Records Management at [Insert Your Agency Name]</a:t>
            </a:r>
            <a:r>
              <a:rPr lang="en" sz="2400">
                <a:solidFill>
                  <a:srgbClr val="2467B2"/>
                </a:solidFill>
                <a:highlight>
                  <a:srgbClr val="FFFFFF"/>
                </a:highlight>
                <a:latin typeface="Merriweather"/>
                <a:ea typeface="Merriweather"/>
                <a:cs typeface="Merriweather"/>
                <a:sym typeface="Merriweather"/>
              </a:rPr>
              <a:t> </a:t>
            </a:r>
            <a:endParaRPr>
              <a:solidFill>
                <a:srgbClr val="FF0000"/>
              </a:solidFill>
              <a:highlight>
                <a:srgbClr val="FFE599"/>
              </a:highlight>
              <a:latin typeface="Merriweather"/>
              <a:ea typeface="Merriweather"/>
              <a:cs typeface="Merriweather"/>
              <a:sym typeface="Merriweather"/>
            </a:endParaRPr>
          </a:p>
        </p:txBody>
      </p:sp>
      <p:sp>
        <p:nvSpPr>
          <p:cNvPr id="179" name="Google Shape;179;p29"/>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sz="2000">
                <a:highlight>
                  <a:srgbClr val="FFFFFF"/>
                </a:highlight>
              </a:rPr>
              <a:t>Employees and Contractors will:</a:t>
            </a:r>
            <a:endParaRPr sz="2000">
              <a:highlight>
                <a:srgbClr val="FFFFFF"/>
              </a:highlight>
            </a:endParaRPr>
          </a:p>
          <a:p>
            <a:pPr marL="457200" lvl="0" indent="-311150" algn="l" rtl="0">
              <a:lnSpc>
                <a:spcPct val="100000"/>
              </a:lnSpc>
              <a:spcBef>
                <a:spcPts val="4100"/>
              </a:spcBef>
              <a:spcAft>
                <a:spcPts val="0"/>
              </a:spcAft>
              <a:buClr>
                <a:srgbClr val="313537"/>
              </a:buClr>
              <a:buSzPts val="1300"/>
              <a:buFont typeface="Merriweather"/>
              <a:buChar char="●"/>
            </a:pPr>
            <a:r>
              <a:rPr lang="en" sz="2000">
                <a:highlight>
                  <a:srgbClr val="FFFFFF"/>
                </a:highlight>
              </a:rPr>
              <a:t>Organize files in a manner that facilitates efficient and effective retrieval of information</a:t>
            </a:r>
            <a:endParaRPr sz="2000">
              <a:highlight>
                <a:srgbClr val="FFFFFF"/>
              </a:highlight>
            </a:endParaRPr>
          </a:p>
          <a:p>
            <a:pPr marL="457200" lvl="0" indent="-311150" algn="l" rtl="0">
              <a:lnSpc>
                <a:spcPct val="100000"/>
              </a:lnSpc>
              <a:spcBef>
                <a:spcPts val="0"/>
              </a:spcBef>
              <a:spcAft>
                <a:spcPts val="0"/>
              </a:spcAft>
              <a:buClr>
                <a:srgbClr val="313537"/>
              </a:buClr>
              <a:buSzPts val="1300"/>
              <a:buFont typeface="Merriweather"/>
              <a:buChar char="●"/>
            </a:pPr>
            <a:r>
              <a:rPr lang="en" sz="2000">
                <a:highlight>
                  <a:srgbClr val="FFFFFF"/>
                </a:highlight>
              </a:rPr>
              <a:t>Coordinate with [Insert name and title as well as hyperlink to contact information for your Agency RM staff and/or Agency Records Officer] regarding all aspects of RM, including schedules and dispositions</a:t>
            </a:r>
            <a:endParaRPr sz="2000">
              <a:highlight>
                <a:srgbClr val="FFFFFF"/>
              </a:highlight>
            </a:endParaRPr>
          </a:p>
          <a:p>
            <a:pPr marL="0" lvl="0" indent="0" algn="l" rtl="0">
              <a:lnSpc>
                <a:spcPct val="200000"/>
              </a:lnSpc>
              <a:spcBef>
                <a:spcPts val="3800"/>
              </a:spcBef>
              <a:spcAft>
                <a:spcPts val="1600"/>
              </a:spcAft>
              <a:buClr>
                <a:schemeClr val="dk1"/>
              </a:buClr>
              <a:buSzPts val="1800"/>
              <a:buNone/>
            </a:pP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3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chemeClr val="dk1"/>
              </a:buClr>
              <a:buSzPts val="2800"/>
              <a:buFont typeface="Merriweather"/>
              <a:buNone/>
            </a:pPr>
            <a:r>
              <a:rPr lang="en" sz="3200">
                <a:latin typeface="Merriweather"/>
                <a:ea typeface="Merriweather"/>
                <a:cs typeface="Merriweather"/>
                <a:sym typeface="Merriweather"/>
              </a:rPr>
              <a:t>Employees and Contractors will NOT</a:t>
            </a:r>
            <a:endParaRPr sz="3200">
              <a:latin typeface="Merriweather"/>
              <a:ea typeface="Merriweather"/>
              <a:cs typeface="Merriweather"/>
              <a:sym typeface="Merriweather"/>
            </a:endParaRPr>
          </a:p>
        </p:txBody>
      </p:sp>
      <p:sp>
        <p:nvSpPr>
          <p:cNvPr id="185" name="Google Shape;185;p3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457200" lvl="0" indent="-311150" algn="l" rtl="0">
              <a:lnSpc>
                <a:spcPct val="100000"/>
              </a:lnSpc>
              <a:spcBef>
                <a:spcPts val="4100"/>
              </a:spcBef>
              <a:spcAft>
                <a:spcPts val="0"/>
              </a:spcAft>
              <a:buClr>
                <a:srgbClr val="313537"/>
              </a:buClr>
              <a:buSzPts val="1300"/>
              <a:buFont typeface="Merriweather"/>
              <a:buChar char="●"/>
            </a:pPr>
            <a:r>
              <a:rPr lang="en" sz="2000">
                <a:highlight>
                  <a:srgbClr val="FFFFFF"/>
                </a:highlight>
              </a:rPr>
              <a:t>Remove or destroy records from offices without authorization and an approved schedule</a:t>
            </a:r>
            <a:endParaRPr sz="2000">
              <a:highlight>
                <a:srgbClr val="FFFFFF"/>
              </a:highlight>
            </a:endParaRPr>
          </a:p>
          <a:p>
            <a:pPr marL="457200" lvl="0" indent="-311150" algn="l" rtl="0">
              <a:lnSpc>
                <a:spcPct val="100000"/>
              </a:lnSpc>
              <a:spcBef>
                <a:spcPts val="0"/>
              </a:spcBef>
              <a:spcAft>
                <a:spcPts val="0"/>
              </a:spcAft>
              <a:buClr>
                <a:srgbClr val="313537"/>
              </a:buClr>
              <a:buSzPts val="1300"/>
              <a:buFont typeface="Merriweather"/>
              <a:buChar char="●"/>
            </a:pPr>
            <a:r>
              <a:rPr lang="en" sz="2000">
                <a:highlight>
                  <a:srgbClr val="FFFFFF"/>
                </a:highlight>
              </a:rPr>
              <a:t>Mix official records with contractor records, personal information, or non-record materials</a:t>
            </a:r>
            <a:endParaRPr sz="2000">
              <a:highlight>
                <a:srgbClr val="FFFFFF"/>
              </a:highlight>
            </a:endParaRPr>
          </a:p>
          <a:p>
            <a:pPr marL="457200" lvl="0" indent="-311150" algn="l" rtl="0">
              <a:lnSpc>
                <a:spcPct val="100000"/>
              </a:lnSpc>
              <a:spcBef>
                <a:spcPts val="0"/>
              </a:spcBef>
              <a:spcAft>
                <a:spcPts val="0"/>
              </a:spcAft>
              <a:buClr>
                <a:srgbClr val="313537"/>
              </a:buClr>
              <a:buSzPts val="1300"/>
              <a:buFont typeface="Merriweather"/>
              <a:buChar char="●"/>
            </a:pPr>
            <a:r>
              <a:rPr lang="en" sz="2000">
                <a:highlight>
                  <a:srgbClr val="FFFFFF"/>
                </a:highlight>
              </a:rPr>
              <a:t>Share or distribute government records and information with non-government entities without prior approval</a:t>
            </a:r>
            <a:endParaRPr/>
          </a:p>
          <a:p>
            <a:pPr marL="457200" lvl="0" indent="-311150" algn="l" rtl="0">
              <a:lnSpc>
                <a:spcPct val="100000"/>
              </a:lnSpc>
              <a:spcBef>
                <a:spcPts val="0"/>
              </a:spcBef>
              <a:spcAft>
                <a:spcPts val="0"/>
              </a:spcAft>
              <a:buClr>
                <a:srgbClr val="313537"/>
              </a:buClr>
              <a:buSzPts val="1300"/>
              <a:buFont typeface="Merriweather"/>
              <a:buChar char="●"/>
            </a:pPr>
            <a:r>
              <a:rPr lang="en" sz="2000">
                <a:highlight>
                  <a:srgbClr val="FFFFFF"/>
                </a:highlight>
              </a:rPr>
              <a:t>Destroy unscheduled records</a:t>
            </a:r>
            <a:endParaRPr sz="2000">
              <a:highlight>
                <a:srgbClr val="FFFFFF"/>
              </a:highlight>
            </a:endParaRPr>
          </a:p>
          <a:p>
            <a:pPr marL="0" lvl="0" indent="0" algn="l" rtl="0">
              <a:lnSpc>
                <a:spcPct val="200000"/>
              </a:lnSpc>
              <a:spcBef>
                <a:spcPts val="3800"/>
              </a:spcBef>
              <a:spcAft>
                <a:spcPts val="1600"/>
              </a:spcAft>
              <a:buClr>
                <a:schemeClr val="dk1"/>
              </a:buClr>
              <a:buSzPts val="1800"/>
              <a:buNone/>
            </a:pP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3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chemeClr val="dk1"/>
              </a:buClr>
              <a:buSzPts val="2800"/>
              <a:buFont typeface="Merriweather"/>
              <a:buNone/>
            </a:pPr>
            <a:r>
              <a:rPr lang="en" sz="3200">
                <a:latin typeface="Merriweather"/>
                <a:ea typeface="Merriweather"/>
                <a:cs typeface="Merriweather"/>
                <a:sym typeface="Merriweather"/>
              </a:rPr>
              <a:t>Unscheduled Records</a:t>
            </a:r>
            <a:endParaRPr sz="3200">
              <a:latin typeface="Merriweather"/>
              <a:ea typeface="Merriweather"/>
              <a:cs typeface="Merriweather"/>
              <a:sym typeface="Merriweather"/>
            </a:endParaRPr>
          </a:p>
        </p:txBody>
      </p:sp>
      <p:sp>
        <p:nvSpPr>
          <p:cNvPr id="191" name="Google Shape;191;p3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4100"/>
              </a:spcBef>
              <a:spcAft>
                <a:spcPts val="0"/>
              </a:spcAft>
              <a:buClr>
                <a:schemeClr val="dk1"/>
              </a:buClr>
              <a:buSzPts val="1100"/>
              <a:buFont typeface="Arial"/>
              <a:buNone/>
            </a:pPr>
            <a:r>
              <a:rPr lang="en" sz="2000">
                <a:highlight>
                  <a:srgbClr val="FFFFFF"/>
                </a:highlight>
                <a:latin typeface="Merriweather"/>
                <a:ea typeface="Merriweather"/>
                <a:cs typeface="Merriweather"/>
                <a:sym typeface="Merriweather"/>
              </a:rPr>
              <a:t>Unscheduled records are records that are not covered by an approved records schedule. Unscheduled records are treated as PERMANENT records until a NARA approved retention schedule has been implemented.</a:t>
            </a:r>
            <a:endParaRPr sz="2000">
              <a:highlight>
                <a:srgbClr val="FFFFFF"/>
              </a:highlight>
              <a:latin typeface="Merriweather"/>
              <a:ea typeface="Merriweather"/>
              <a:cs typeface="Merriweather"/>
              <a:sym typeface="Merriweather"/>
            </a:endParaRPr>
          </a:p>
          <a:p>
            <a:pPr marL="0" lvl="0" indent="0" algn="l" rtl="0">
              <a:lnSpc>
                <a:spcPct val="200000"/>
              </a:lnSpc>
              <a:spcBef>
                <a:spcPts val="4100"/>
              </a:spcBef>
              <a:spcAft>
                <a:spcPts val="1600"/>
              </a:spcAft>
              <a:buClr>
                <a:schemeClr val="dk1"/>
              </a:buClr>
              <a:buSzPts val="1800"/>
              <a:buNone/>
            </a:pP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3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chemeClr val="dk1"/>
              </a:buClr>
              <a:buSzPts val="2800"/>
              <a:buFont typeface="Merriweather"/>
              <a:buNone/>
            </a:pPr>
            <a:r>
              <a:rPr lang="en" sz="3200">
                <a:latin typeface="Merriweather"/>
                <a:ea typeface="Merriweather"/>
                <a:cs typeface="Merriweather"/>
                <a:sym typeface="Merriweather"/>
              </a:rPr>
              <a:t>Office/Program Managers</a:t>
            </a:r>
            <a:endParaRPr sz="3200">
              <a:latin typeface="Merriweather"/>
              <a:ea typeface="Merriweather"/>
              <a:cs typeface="Merriweather"/>
              <a:sym typeface="Merriweather"/>
            </a:endParaRPr>
          </a:p>
        </p:txBody>
      </p:sp>
      <p:sp>
        <p:nvSpPr>
          <p:cNvPr id="197" name="Google Shape;197;p32"/>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endParaRPr sz="2000">
              <a:highlight>
                <a:srgbClr val="FFFFFF"/>
              </a:highlight>
              <a:latin typeface="Merriweather"/>
              <a:ea typeface="Merriweather"/>
              <a:cs typeface="Merriweather"/>
              <a:sym typeface="Merriweather"/>
            </a:endParaRPr>
          </a:p>
          <a:p>
            <a:pPr marL="0" lvl="0" indent="0" algn="l" rtl="0">
              <a:lnSpc>
                <a:spcPct val="100000"/>
              </a:lnSpc>
              <a:spcBef>
                <a:spcPts val="0"/>
              </a:spcBef>
              <a:spcAft>
                <a:spcPts val="0"/>
              </a:spcAft>
              <a:buClr>
                <a:schemeClr val="dk1"/>
              </a:buClr>
              <a:buSzPts val="1100"/>
              <a:buFont typeface="Arial"/>
              <a:buNone/>
            </a:pPr>
            <a:r>
              <a:rPr lang="en" sz="2000">
                <a:highlight>
                  <a:srgbClr val="FFFFFF"/>
                </a:highlight>
                <a:latin typeface="Merriweather"/>
                <a:ea typeface="Merriweather"/>
                <a:cs typeface="Merriweather"/>
                <a:sym typeface="Merriweather"/>
              </a:rPr>
              <a:t>Office/Program Managers must:</a:t>
            </a:r>
            <a:endParaRPr sz="2000">
              <a:highlight>
                <a:srgbClr val="FFFFFF"/>
              </a:highlight>
              <a:latin typeface="Merriweather"/>
              <a:ea typeface="Merriweather"/>
              <a:cs typeface="Merriweather"/>
              <a:sym typeface="Merriweather"/>
            </a:endParaRPr>
          </a:p>
          <a:p>
            <a:pPr marL="457200" lvl="0" indent="-311150" algn="l" rtl="0">
              <a:lnSpc>
                <a:spcPct val="100000"/>
              </a:lnSpc>
              <a:spcBef>
                <a:spcPts val="4100"/>
              </a:spcBef>
              <a:spcAft>
                <a:spcPts val="0"/>
              </a:spcAft>
              <a:buClr>
                <a:srgbClr val="313537"/>
              </a:buClr>
              <a:buSzPts val="1300"/>
              <a:buFont typeface="Merriweather"/>
              <a:buChar char="●"/>
            </a:pPr>
            <a:r>
              <a:rPr lang="en" sz="2000">
                <a:highlight>
                  <a:srgbClr val="FFFFFF"/>
                </a:highlight>
                <a:latin typeface="Merriweather"/>
                <a:ea typeface="Merriweather"/>
                <a:cs typeface="Merriweather"/>
                <a:sym typeface="Merriweather"/>
              </a:rPr>
              <a:t>Perform reviews of RM activities and help ensure compliance with legal and regulatory requirements</a:t>
            </a:r>
            <a:endParaRPr sz="2000">
              <a:highlight>
                <a:srgbClr val="FFFFFF"/>
              </a:highlight>
            </a:endParaRPr>
          </a:p>
          <a:p>
            <a:pPr marL="457200" lvl="0" indent="-311150" algn="l" rtl="0">
              <a:lnSpc>
                <a:spcPct val="100000"/>
              </a:lnSpc>
              <a:spcBef>
                <a:spcPts val="0"/>
              </a:spcBef>
              <a:spcAft>
                <a:spcPts val="0"/>
              </a:spcAft>
              <a:buClr>
                <a:srgbClr val="313537"/>
              </a:buClr>
              <a:buSzPts val="1300"/>
              <a:buFont typeface="Merriweather"/>
              <a:buChar char="●"/>
            </a:pPr>
            <a:r>
              <a:rPr lang="en" sz="2000">
                <a:highlight>
                  <a:srgbClr val="FFFFFF"/>
                </a:highlight>
                <a:latin typeface="Merriweather"/>
                <a:ea typeface="Merriweather"/>
                <a:cs typeface="Merriweather"/>
                <a:sym typeface="Merriweather"/>
              </a:rPr>
              <a:t>Identify the official office of record</a:t>
            </a:r>
            <a:endParaRPr sz="2000">
              <a:highlight>
                <a:srgbClr val="FFFFFF"/>
              </a:highlight>
              <a:latin typeface="Merriweather"/>
              <a:ea typeface="Merriweather"/>
              <a:cs typeface="Merriweather"/>
              <a:sym typeface="Merriweather"/>
            </a:endParaRPr>
          </a:p>
          <a:p>
            <a:pPr marL="457200" lvl="0" indent="-311150" algn="l" rtl="0">
              <a:lnSpc>
                <a:spcPct val="100000"/>
              </a:lnSpc>
              <a:spcBef>
                <a:spcPts val="0"/>
              </a:spcBef>
              <a:spcAft>
                <a:spcPts val="0"/>
              </a:spcAft>
              <a:buClr>
                <a:srgbClr val="313537"/>
              </a:buClr>
              <a:buSzPts val="1300"/>
              <a:buFont typeface="Merriweather"/>
              <a:buChar char="●"/>
            </a:pPr>
            <a:r>
              <a:rPr lang="en" sz="2000">
                <a:highlight>
                  <a:srgbClr val="FFFFFF"/>
                </a:highlight>
                <a:latin typeface="Merriweather"/>
                <a:ea typeface="Merriweather"/>
                <a:cs typeface="Merriweather"/>
                <a:sym typeface="Merriweather"/>
              </a:rPr>
              <a:t>Specify if the data being created is a record</a:t>
            </a:r>
            <a:endParaRPr sz="2000">
              <a:highlight>
                <a:srgbClr val="FFFFFF"/>
              </a:highlight>
              <a:latin typeface="Merriweather"/>
              <a:ea typeface="Merriweather"/>
              <a:cs typeface="Merriweather"/>
              <a:sym typeface="Merriweather"/>
            </a:endParaRPr>
          </a:p>
          <a:p>
            <a:pPr marL="457200" lvl="0" indent="-311150" algn="l" rtl="0">
              <a:lnSpc>
                <a:spcPct val="100000"/>
              </a:lnSpc>
              <a:spcBef>
                <a:spcPts val="0"/>
              </a:spcBef>
              <a:spcAft>
                <a:spcPts val="0"/>
              </a:spcAft>
              <a:buClr>
                <a:srgbClr val="313537"/>
              </a:buClr>
              <a:buSzPts val="1300"/>
              <a:buFont typeface="Merriweather"/>
              <a:buChar char="●"/>
            </a:pPr>
            <a:r>
              <a:rPr lang="en" sz="2000">
                <a:highlight>
                  <a:srgbClr val="FFFFFF"/>
                </a:highlight>
                <a:latin typeface="Merriweather"/>
                <a:ea typeface="Merriweather"/>
                <a:cs typeface="Merriweather"/>
                <a:sym typeface="Merriweather"/>
              </a:rPr>
              <a:t>Apply appropriate disposition instructions for files being created</a:t>
            </a:r>
            <a:endParaRPr sz="2000">
              <a:highlight>
                <a:srgbClr val="FFFFFF"/>
              </a:highlight>
              <a:latin typeface="Merriweather"/>
              <a:ea typeface="Merriweather"/>
              <a:cs typeface="Merriweather"/>
              <a:sym typeface="Merriweather"/>
            </a:endParaRPr>
          </a:p>
          <a:p>
            <a:pPr marL="0" lvl="0" indent="0" algn="l" rtl="0">
              <a:lnSpc>
                <a:spcPct val="200000"/>
              </a:lnSpc>
              <a:spcBef>
                <a:spcPts val="3800"/>
              </a:spcBef>
              <a:spcAft>
                <a:spcPts val="1600"/>
              </a:spcAft>
              <a:buClr>
                <a:schemeClr val="dk1"/>
              </a:buClr>
              <a:buSzPts val="1800"/>
              <a:buNone/>
            </a:pP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3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chemeClr val="dk1"/>
              </a:buClr>
              <a:buSzPts val="2800"/>
              <a:buFont typeface="Merriweather"/>
              <a:buNone/>
            </a:pPr>
            <a:r>
              <a:rPr lang="en" sz="3200">
                <a:latin typeface="Merriweather"/>
                <a:ea typeface="Merriweather"/>
                <a:cs typeface="Merriweather"/>
                <a:sym typeface="Merriweather"/>
              </a:rPr>
              <a:t>Roles Specific to Records Management</a:t>
            </a:r>
            <a:endParaRPr sz="3200">
              <a:latin typeface="Merriweather"/>
              <a:ea typeface="Merriweather"/>
              <a:cs typeface="Merriweather"/>
              <a:sym typeface="Merriweather"/>
            </a:endParaRPr>
          </a:p>
        </p:txBody>
      </p:sp>
      <p:sp>
        <p:nvSpPr>
          <p:cNvPr id="203" name="Google Shape;203;p33"/>
          <p:cNvSpPr txBox="1">
            <a:spLocks noGrp="1"/>
          </p:cNvSpPr>
          <p:nvPr>
            <p:ph type="body" idx="1"/>
          </p:nvPr>
        </p:nvSpPr>
        <p:spPr>
          <a:xfrm>
            <a:off x="311700" y="1145400"/>
            <a:ext cx="8520600" cy="3416400"/>
          </a:xfrm>
          <a:prstGeom prst="rect">
            <a:avLst/>
          </a:prstGeom>
          <a:noFill/>
          <a:ln>
            <a:noFill/>
          </a:ln>
        </p:spPr>
        <p:txBody>
          <a:bodyPr spcFirstLastPara="1" wrap="square" lIns="91425" tIns="91425" rIns="91425" bIns="91425" anchor="t" anchorCtr="0">
            <a:noAutofit/>
          </a:bodyPr>
          <a:lstStyle/>
          <a:p>
            <a:pPr marL="342900" lvl="0" indent="-342900" algn="l" rtl="0">
              <a:lnSpc>
                <a:spcPct val="100000"/>
              </a:lnSpc>
              <a:spcBef>
                <a:spcPts val="1600"/>
              </a:spcBef>
              <a:spcAft>
                <a:spcPts val="0"/>
              </a:spcAft>
              <a:buClr>
                <a:schemeClr val="dk1"/>
              </a:buClr>
              <a:buSzPts val="1800"/>
              <a:buChar char="●"/>
            </a:pPr>
            <a:r>
              <a:rPr lang="en" sz="1800"/>
              <a:t>Records Custodians: Office staff who do Records Management at the lowest level (program/project/office)  in your Agency</a:t>
            </a:r>
            <a:endParaRPr sz="1800"/>
          </a:p>
          <a:p>
            <a:pPr marL="342900" lvl="0" indent="-342900" algn="l" rtl="0">
              <a:lnSpc>
                <a:spcPct val="100000"/>
              </a:lnSpc>
              <a:spcBef>
                <a:spcPts val="1600"/>
              </a:spcBef>
              <a:spcAft>
                <a:spcPts val="0"/>
              </a:spcAft>
              <a:buClr>
                <a:schemeClr val="dk1"/>
              </a:buClr>
              <a:buSzPts val="1800"/>
              <a:buChar char="●"/>
            </a:pPr>
            <a:r>
              <a:rPr lang="en" sz="1800"/>
              <a:t>Records Liaisons: Staff who manage records at the division level (intermediate program/project/ Division/Unit) in your Agency</a:t>
            </a:r>
            <a:endParaRPr sz="1800"/>
          </a:p>
          <a:p>
            <a:pPr marL="342900" lvl="0" indent="-342900" algn="l" rtl="0">
              <a:lnSpc>
                <a:spcPct val="100000"/>
              </a:lnSpc>
              <a:spcBef>
                <a:spcPts val="1600"/>
              </a:spcBef>
              <a:spcAft>
                <a:spcPts val="0"/>
              </a:spcAft>
              <a:buSzPts val="2000"/>
              <a:buChar char="●"/>
            </a:pPr>
            <a:r>
              <a:rPr lang="en" sz="1800"/>
              <a:t>Agency Records Officer (ARO): person who heads an Agency's Records Management Program</a:t>
            </a:r>
            <a:endParaRPr/>
          </a:p>
          <a:p>
            <a:pPr marL="342900" lvl="0" indent="-342900" algn="l" rtl="0">
              <a:lnSpc>
                <a:spcPct val="100000"/>
              </a:lnSpc>
              <a:spcBef>
                <a:spcPts val="1600"/>
              </a:spcBef>
              <a:spcAft>
                <a:spcPts val="0"/>
              </a:spcAft>
              <a:buSzPts val="2000"/>
              <a:buChar char="●"/>
            </a:pPr>
            <a:r>
              <a:rPr lang="en" sz="1800"/>
              <a:t>Mission Specialist: Employees who have their own set of Records Management roles and responsibilities outlined for them.</a:t>
            </a:r>
            <a:endParaRPr sz="1800"/>
          </a:p>
          <a:p>
            <a:pPr marL="0" lvl="0" indent="0" algn="l" rtl="0">
              <a:lnSpc>
                <a:spcPct val="200000"/>
              </a:lnSpc>
              <a:spcBef>
                <a:spcPts val="1600"/>
              </a:spcBef>
              <a:spcAft>
                <a:spcPts val="0"/>
              </a:spcAft>
              <a:buClr>
                <a:schemeClr val="dk1"/>
              </a:buClr>
              <a:buSzPts val="1800"/>
              <a:buNone/>
            </a:pPr>
            <a:endParaRPr sz="2700"/>
          </a:p>
          <a:p>
            <a:pPr marL="0" lvl="0" indent="0" algn="l" rtl="0">
              <a:lnSpc>
                <a:spcPct val="200000"/>
              </a:lnSpc>
              <a:spcBef>
                <a:spcPts val="1600"/>
              </a:spcBef>
              <a:spcAft>
                <a:spcPts val="0"/>
              </a:spcAft>
              <a:buClr>
                <a:schemeClr val="dk1"/>
              </a:buClr>
              <a:buSzPts val="1800"/>
              <a:buNone/>
            </a:pPr>
            <a:endParaRPr/>
          </a:p>
          <a:p>
            <a:pPr marL="0" lvl="0" indent="0" algn="l" rtl="0">
              <a:lnSpc>
                <a:spcPct val="200000"/>
              </a:lnSpc>
              <a:spcBef>
                <a:spcPts val="1600"/>
              </a:spcBef>
              <a:spcAft>
                <a:spcPts val="0"/>
              </a:spcAft>
              <a:buClr>
                <a:schemeClr val="dk1"/>
              </a:buClr>
              <a:buSzPts val="1800"/>
              <a:buNone/>
            </a:pPr>
            <a:endParaRPr/>
          </a:p>
          <a:p>
            <a:pPr marL="0" lvl="0" indent="0" algn="l" rtl="0">
              <a:lnSpc>
                <a:spcPct val="200000"/>
              </a:lnSpc>
              <a:spcBef>
                <a:spcPts val="1600"/>
              </a:spcBef>
              <a:spcAft>
                <a:spcPts val="1600"/>
              </a:spcAft>
              <a:buClr>
                <a:schemeClr val="dk1"/>
              </a:buClr>
              <a:buSzPts val="1800"/>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SzPts val="2800"/>
              <a:buNone/>
            </a:pPr>
            <a:r>
              <a:rPr lang="en">
                <a:latin typeface="Merriweather"/>
                <a:ea typeface="Merriweather"/>
                <a:cs typeface="Merriweather"/>
                <a:sym typeface="Merriweather"/>
              </a:rPr>
              <a:t>Instructions</a:t>
            </a:r>
            <a:endParaRPr>
              <a:latin typeface="Merriweather"/>
              <a:ea typeface="Merriweather"/>
              <a:cs typeface="Merriweather"/>
              <a:sym typeface="Merriweather"/>
            </a:endParaRPr>
          </a:p>
        </p:txBody>
      </p:sp>
      <p:sp>
        <p:nvSpPr>
          <p:cNvPr id="100" name="Google Shape;100;p16"/>
          <p:cNvSpPr txBox="1">
            <a:spLocks noGrp="1"/>
          </p:cNvSpPr>
          <p:nvPr>
            <p:ph type="body" idx="1"/>
          </p:nvPr>
        </p:nvSpPr>
        <p:spPr>
          <a:xfrm>
            <a:off x="311700" y="1152475"/>
            <a:ext cx="8412900" cy="34164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SzPts val="1400"/>
              <a:buNone/>
            </a:pPr>
            <a:r>
              <a:rPr lang="en">
                <a:solidFill>
                  <a:srgbClr val="000000"/>
                </a:solidFill>
                <a:latin typeface="Merriweather"/>
                <a:ea typeface="Merriweather"/>
                <a:cs typeface="Merriweather"/>
                <a:sym typeface="Merriweather"/>
              </a:rPr>
              <a:t>These slides should be used as a starting point for building tailored </a:t>
            </a:r>
            <a:r>
              <a:rPr lang="en">
                <a:solidFill>
                  <a:srgbClr val="000000"/>
                </a:solidFill>
              </a:rPr>
              <a:t>A</a:t>
            </a:r>
            <a:r>
              <a:rPr lang="en">
                <a:solidFill>
                  <a:srgbClr val="000000"/>
                </a:solidFill>
                <a:latin typeface="Merriweather"/>
                <a:ea typeface="Merriweather"/>
                <a:cs typeface="Merriweather"/>
                <a:sym typeface="Merriweather"/>
              </a:rPr>
              <a:t>gency specific training </a:t>
            </a:r>
            <a:r>
              <a:rPr lang="en">
                <a:solidFill>
                  <a:srgbClr val="000000"/>
                </a:solidFill>
              </a:rPr>
              <a:t>for </a:t>
            </a:r>
            <a:r>
              <a:rPr lang="en">
                <a:solidFill>
                  <a:srgbClr val="000000"/>
                </a:solidFill>
                <a:latin typeface="Merriweather"/>
                <a:ea typeface="Merriweather"/>
                <a:cs typeface="Merriweather"/>
                <a:sym typeface="Merriweather"/>
              </a:rPr>
              <a:t>your Agency staff.   </a:t>
            </a:r>
            <a:endParaRPr>
              <a:solidFill>
                <a:srgbClr val="000000"/>
              </a:solidFill>
              <a:latin typeface="Merriweather"/>
              <a:ea typeface="Merriweather"/>
              <a:cs typeface="Merriweather"/>
              <a:sym typeface="Merriweather"/>
            </a:endParaRPr>
          </a:p>
          <a:p>
            <a:pPr marL="0" lvl="0" indent="0" algn="l" rtl="0">
              <a:lnSpc>
                <a:spcPct val="90000"/>
              </a:lnSpc>
              <a:spcBef>
                <a:spcPts val="0"/>
              </a:spcBef>
              <a:spcAft>
                <a:spcPts val="0"/>
              </a:spcAft>
              <a:buSzPts val="1400"/>
              <a:buNone/>
            </a:pPr>
            <a:endParaRPr>
              <a:solidFill>
                <a:srgbClr val="000000"/>
              </a:solidFill>
            </a:endParaRPr>
          </a:p>
          <a:p>
            <a:pPr marL="0" lvl="0" indent="0" algn="l" rtl="0">
              <a:lnSpc>
                <a:spcPct val="90000"/>
              </a:lnSpc>
              <a:spcBef>
                <a:spcPts val="0"/>
              </a:spcBef>
              <a:spcAft>
                <a:spcPts val="0"/>
              </a:spcAft>
              <a:buSzPts val="1400"/>
              <a:buNone/>
            </a:pPr>
            <a:r>
              <a:rPr lang="en">
                <a:solidFill>
                  <a:srgbClr val="000000"/>
                </a:solidFill>
              </a:rPr>
              <a:t>Following this template will assist AROs in meeting the minimum recommendations of:</a:t>
            </a:r>
            <a:endParaRPr>
              <a:solidFill>
                <a:srgbClr val="000000"/>
              </a:solidFill>
            </a:endParaRPr>
          </a:p>
          <a:p>
            <a:pPr marL="0" lvl="0" indent="0" algn="l" rtl="0">
              <a:lnSpc>
                <a:spcPct val="90000"/>
              </a:lnSpc>
              <a:spcBef>
                <a:spcPts val="0"/>
              </a:spcBef>
              <a:spcAft>
                <a:spcPts val="0"/>
              </a:spcAft>
              <a:buSzPts val="1400"/>
              <a:buNone/>
            </a:pPr>
            <a:endParaRPr>
              <a:solidFill>
                <a:srgbClr val="000000"/>
              </a:solidFill>
            </a:endParaRPr>
          </a:p>
          <a:p>
            <a:pPr marL="457200" lvl="0" indent="-317500" algn="l" rtl="0">
              <a:lnSpc>
                <a:spcPct val="90000"/>
              </a:lnSpc>
              <a:spcBef>
                <a:spcPts val="0"/>
              </a:spcBef>
              <a:spcAft>
                <a:spcPts val="0"/>
              </a:spcAft>
              <a:buClr>
                <a:srgbClr val="000000"/>
              </a:buClr>
              <a:buSzPts val="1400"/>
              <a:buChar char="●"/>
            </a:pPr>
            <a:r>
              <a:rPr lang="en">
                <a:solidFill>
                  <a:srgbClr val="000000"/>
                </a:solidFill>
              </a:rPr>
              <a:t>NARA Bulletin 2017-01 </a:t>
            </a:r>
            <a:endParaRPr>
              <a:solidFill>
                <a:srgbClr val="000000"/>
              </a:solidFill>
            </a:endParaRPr>
          </a:p>
          <a:p>
            <a:pPr marL="457200" lvl="0" indent="-317500" algn="l" rtl="0">
              <a:lnSpc>
                <a:spcPct val="90000"/>
              </a:lnSpc>
              <a:spcBef>
                <a:spcPts val="0"/>
              </a:spcBef>
              <a:spcAft>
                <a:spcPts val="0"/>
              </a:spcAft>
              <a:buClr>
                <a:srgbClr val="000000"/>
              </a:buClr>
              <a:buSzPts val="1400"/>
              <a:buChar char="●"/>
            </a:pPr>
            <a:r>
              <a:rPr lang="en">
                <a:solidFill>
                  <a:srgbClr val="000000"/>
                </a:solidFill>
              </a:rPr>
              <a:t>Tailored agency specific training 36 CFR 1220.34(f )</a:t>
            </a:r>
            <a:endParaRPr>
              <a:solidFill>
                <a:srgbClr val="000000"/>
              </a:solidFill>
            </a:endParaRPr>
          </a:p>
          <a:p>
            <a:pPr marL="0" lvl="0" indent="0" algn="l" rtl="0">
              <a:lnSpc>
                <a:spcPct val="90000"/>
              </a:lnSpc>
              <a:spcBef>
                <a:spcPts val="0"/>
              </a:spcBef>
              <a:spcAft>
                <a:spcPts val="0"/>
              </a:spcAft>
              <a:buSzPts val="1400"/>
              <a:buNone/>
            </a:pPr>
            <a:endParaRPr>
              <a:solidFill>
                <a:srgbClr val="000000"/>
              </a:solidFill>
            </a:endParaRPr>
          </a:p>
          <a:p>
            <a:pPr marL="0" lvl="0" indent="0" algn="l" rtl="0">
              <a:lnSpc>
                <a:spcPct val="90000"/>
              </a:lnSpc>
              <a:spcBef>
                <a:spcPts val="0"/>
              </a:spcBef>
              <a:spcAft>
                <a:spcPts val="0"/>
              </a:spcAft>
              <a:buSzPts val="1400"/>
              <a:buNone/>
            </a:pPr>
            <a:r>
              <a:rPr lang="en">
                <a:solidFill>
                  <a:srgbClr val="000000"/>
                </a:solidFill>
                <a:latin typeface="Merriweather"/>
                <a:ea typeface="Merriweather"/>
                <a:cs typeface="Merriweather"/>
                <a:sym typeface="Merriweather"/>
              </a:rPr>
              <a:t>Follow the instructions in brackets throughout the course, add your Agency template, and customize it to meet the needs of your Agency records management program.</a:t>
            </a:r>
            <a:endParaRPr>
              <a:solidFill>
                <a:srgbClr val="000000"/>
              </a:solidFill>
              <a:latin typeface="Merriweather"/>
              <a:ea typeface="Merriweather"/>
              <a:cs typeface="Merriweather"/>
              <a:sym typeface="Merriweather"/>
            </a:endParaRPr>
          </a:p>
          <a:p>
            <a:pPr marL="0" lvl="0" indent="0" algn="l" rtl="0">
              <a:lnSpc>
                <a:spcPct val="90000"/>
              </a:lnSpc>
              <a:spcBef>
                <a:spcPts val="0"/>
              </a:spcBef>
              <a:spcAft>
                <a:spcPts val="0"/>
              </a:spcAft>
              <a:buSzPts val="1400"/>
              <a:buNone/>
            </a:pPr>
            <a:endParaRPr>
              <a:solidFill>
                <a:srgbClr val="000000"/>
              </a:solidFill>
            </a:endParaRPr>
          </a:p>
          <a:p>
            <a:pPr marL="0" lvl="0" indent="0" algn="l" rtl="0">
              <a:lnSpc>
                <a:spcPct val="90000"/>
              </a:lnSpc>
              <a:spcBef>
                <a:spcPts val="0"/>
              </a:spcBef>
              <a:spcAft>
                <a:spcPts val="0"/>
              </a:spcAft>
              <a:buSzPts val="1400"/>
              <a:buNone/>
            </a:pPr>
            <a:r>
              <a:rPr lang="en">
                <a:solidFill>
                  <a:srgbClr val="000000"/>
                </a:solidFill>
                <a:latin typeface="Merriweather"/>
                <a:ea typeface="Merriweather"/>
                <a:cs typeface="Merriweather"/>
                <a:sym typeface="Merriweather"/>
              </a:rPr>
              <a:t>No approval is needed from NARA to customize and implement this training.</a:t>
            </a:r>
            <a:endParaRPr>
              <a:solidFill>
                <a:srgbClr val="000000"/>
              </a:solidFill>
              <a:latin typeface="Merriweather"/>
              <a:ea typeface="Merriweather"/>
              <a:cs typeface="Merriweather"/>
              <a:sym typeface="Merriweather"/>
            </a:endParaRPr>
          </a:p>
          <a:p>
            <a:pPr marL="0" lvl="0" indent="0" algn="l" rtl="0">
              <a:lnSpc>
                <a:spcPct val="90000"/>
              </a:lnSpc>
              <a:spcBef>
                <a:spcPts val="0"/>
              </a:spcBef>
              <a:spcAft>
                <a:spcPts val="0"/>
              </a:spcAft>
              <a:buSzPts val="1400"/>
              <a:buNone/>
            </a:pPr>
            <a:endParaRPr>
              <a:solidFill>
                <a:srgbClr val="000000"/>
              </a:solidFill>
              <a:latin typeface="Merriweather"/>
              <a:ea typeface="Merriweather"/>
              <a:cs typeface="Merriweather"/>
              <a:sym typeface="Merriweather"/>
            </a:endParaRPr>
          </a:p>
          <a:p>
            <a:pPr marL="0" lvl="0" indent="0" algn="l" rtl="0">
              <a:lnSpc>
                <a:spcPct val="90000"/>
              </a:lnSpc>
              <a:spcBef>
                <a:spcPts val="0"/>
              </a:spcBef>
              <a:spcAft>
                <a:spcPts val="0"/>
              </a:spcAft>
              <a:buSzPts val="1400"/>
              <a:buNone/>
            </a:pP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34"/>
          <p:cNvSpPr txBox="1">
            <a:spLocks noGrp="1"/>
          </p:cNvSpPr>
          <p:nvPr>
            <p:ph type="title"/>
          </p:nvPr>
        </p:nvSpPr>
        <p:spPr>
          <a:xfrm>
            <a:off x="311700" y="445024"/>
            <a:ext cx="8520600" cy="919201"/>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chemeClr val="dk1"/>
              </a:buClr>
              <a:buSzPts val="2800"/>
              <a:buFont typeface="Merriweather"/>
              <a:buNone/>
            </a:pPr>
            <a:r>
              <a:rPr lang="en" sz="3200">
                <a:latin typeface="Merriweather"/>
                <a:ea typeface="Merriweather"/>
                <a:cs typeface="Merriweather"/>
                <a:sym typeface="Merriweather"/>
              </a:rPr>
              <a:t>Role: [</a:t>
            </a:r>
            <a:r>
              <a:rPr lang="en" sz="2400">
                <a:latin typeface="Merriweather"/>
                <a:ea typeface="Merriweather"/>
                <a:cs typeface="Merriweather"/>
                <a:sym typeface="Merriweather"/>
              </a:rPr>
              <a:t>Insert what your Agency calls these staff]</a:t>
            </a:r>
            <a:endParaRPr sz="2400">
              <a:latin typeface="Merriweather"/>
              <a:ea typeface="Merriweather"/>
              <a:cs typeface="Merriweather"/>
              <a:sym typeface="Merriweather"/>
            </a:endParaRPr>
          </a:p>
          <a:p>
            <a:pPr marL="0" lvl="0" indent="0" algn="l" rtl="0">
              <a:lnSpc>
                <a:spcPct val="90000"/>
              </a:lnSpc>
              <a:spcBef>
                <a:spcPts val="0"/>
              </a:spcBef>
              <a:spcAft>
                <a:spcPts val="0"/>
              </a:spcAft>
              <a:buClr>
                <a:schemeClr val="dk1"/>
              </a:buClr>
              <a:buSzPts val="2800"/>
              <a:buFont typeface="Merriweather"/>
              <a:buNone/>
            </a:pPr>
            <a:r>
              <a:rPr lang="en" sz="1200">
                <a:latin typeface="Merriweather"/>
                <a:ea typeface="Merriweather"/>
                <a:cs typeface="Merriweather"/>
                <a:sym typeface="Merriweather"/>
              </a:rPr>
              <a:t>[Office staff who do Records Management at the lowest level (program/project/office)  in your Agency]</a:t>
            </a:r>
            <a:endParaRPr sz="1200">
              <a:latin typeface="Merriweather"/>
              <a:ea typeface="Merriweather"/>
              <a:cs typeface="Merriweather"/>
              <a:sym typeface="Merriweather"/>
            </a:endParaRPr>
          </a:p>
        </p:txBody>
      </p:sp>
      <p:sp>
        <p:nvSpPr>
          <p:cNvPr id="209" name="Google Shape;209;p34"/>
          <p:cNvSpPr txBox="1">
            <a:spLocks noGrp="1"/>
          </p:cNvSpPr>
          <p:nvPr>
            <p:ph type="body" idx="1"/>
          </p:nvPr>
        </p:nvSpPr>
        <p:spPr>
          <a:xfrm>
            <a:off x="311700" y="1543050"/>
            <a:ext cx="3999900" cy="30258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rgbClr val="000000"/>
              </a:buClr>
              <a:buSzPts val="1400"/>
              <a:buNone/>
            </a:pPr>
            <a:r>
              <a:rPr lang="en">
                <a:solidFill>
                  <a:srgbClr val="000000"/>
                </a:solidFill>
                <a:latin typeface="Merriweather"/>
                <a:ea typeface="Merriweather"/>
                <a:cs typeface="Merriweather"/>
                <a:sym typeface="Merriweather"/>
              </a:rPr>
              <a:t>NARA calls these staff “Records Custodians”</a:t>
            </a:r>
            <a:endParaRPr>
              <a:solidFill>
                <a:srgbClr val="000000"/>
              </a:solidFill>
              <a:latin typeface="Merriweather"/>
              <a:ea typeface="Merriweather"/>
              <a:cs typeface="Merriweather"/>
              <a:sym typeface="Merriweather"/>
            </a:endParaRPr>
          </a:p>
          <a:p>
            <a:pPr marL="0" lvl="0" indent="0" algn="l" rtl="0">
              <a:lnSpc>
                <a:spcPct val="90000"/>
              </a:lnSpc>
              <a:spcBef>
                <a:spcPts val="1600"/>
              </a:spcBef>
              <a:spcAft>
                <a:spcPts val="0"/>
              </a:spcAft>
              <a:buClr>
                <a:srgbClr val="000000"/>
              </a:buClr>
              <a:buSzPts val="1400"/>
              <a:buNone/>
            </a:pPr>
            <a:r>
              <a:rPr lang="en">
                <a:solidFill>
                  <a:srgbClr val="000000"/>
                </a:solidFill>
                <a:latin typeface="Merriweather"/>
                <a:ea typeface="Merriweather"/>
                <a:cs typeface="Merriweather"/>
                <a:sym typeface="Merriweather"/>
              </a:rPr>
              <a:t>These staff manage records at the office level. </a:t>
            </a:r>
            <a:endParaRPr>
              <a:solidFill>
                <a:srgbClr val="000000"/>
              </a:solidFill>
              <a:latin typeface="Merriweather"/>
              <a:ea typeface="Merriweather"/>
              <a:cs typeface="Merriweather"/>
              <a:sym typeface="Merriweather"/>
            </a:endParaRPr>
          </a:p>
          <a:p>
            <a:pPr marL="0" lvl="0" indent="0" algn="l" rtl="0">
              <a:lnSpc>
                <a:spcPct val="90000"/>
              </a:lnSpc>
              <a:spcBef>
                <a:spcPts val="1600"/>
              </a:spcBef>
              <a:spcAft>
                <a:spcPts val="0"/>
              </a:spcAft>
              <a:buClr>
                <a:srgbClr val="000000"/>
              </a:buClr>
              <a:buSzPts val="1400"/>
              <a:buNone/>
            </a:pPr>
            <a:r>
              <a:rPr lang="en">
                <a:solidFill>
                  <a:srgbClr val="000000"/>
                </a:solidFill>
                <a:latin typeface="Merriweather"/>
                <a:ea typeface="Merriweather"/>
                <a:cs typeface="Merriweather"/>
                <a:sym typeface="Merriweather"/>
              </a:rPr>
              <a:t>These are usually not the admin staff’s regular duties.</a:t>
            </a:r>
            <a:endParaRPr>
              <a:solidFill>
                <a:srgbClr val="000000"/>
              </a:solidFill>
              <a:latin typeface="Merriweather"/>
              <a:ea typeface="Merriweather"/>
              <a:cs typeface="Merriweather"/>
              <a:sym typeface="Merriweather"/>
            </a:endParaRPr>
          </a:p>
          <a:p>
            <a:pPr marL="0" lvl="0" indent="0" algn="l" rtl="0">
              <a:lnSpc>
                <a:spcPct val="90000"/>
              </a:lnSpc>
              <a:spcBef>
                <a:spcPts val="1600"/>
              </a:spcBef>
              <a:spcAft>
                <a:spcPts val="0"/>
              </a:spcAft>
              <a:buClr>
                <a:schemeClr val="dk1"/>
              </a:buClr>
              <a:buSzPts val="1100"/>
              <a:buFont typeface="Arial"/>
              <a:buNone/>
            </a:pPr>
            <a:r>
              <a:rPr lang="en">
                <a:latin typeface="Merriweather"/>
                <a:ea typeface="Merriweather"/>
                <a:cs typeface="Merriweather"/>
                <a:sym typeface="Merriweather"/>
              </a:rPr>
              <a:t>[Add Agency specific info on the role and responsibilities of Records Custodians at your agency]</a:t>
            </a:r>
            <a:endParaRPr>
              <a:latin typeface="Merriweather"/>
              <a:ea typeface="Merriweather"/>
              <a:cs typeface="Merriweather"/>
              <a:sym typeface="Merriweather"/>
            </a:endParaRPr>
          </a:p>
          <a:p>
            <a:pPr marL="0" lvl="0" indent="0" algn="l" rtl="0">
              <a:lnSpc>
                <a:spcPct val="90000"/>
              </a:lnSpc>
              <a:spcBef>
                <a:spcPts val="1600"/>
              </a:spcBef>
              <a:spcAft>
                <a:spcPts val="0"/>
              </a:spcAft>
              <a:buClr>
                <a:schemeClr val="dk1"/>
              </a:buClr>
              <a:buSzPts val="1100"/>
              <a:buFont typeface="Arial"/>
              <a:buNone/>
            </a:pPr>
            <a:r>
              <a:rPr lang="en">
                <a:latin typeface="Merriweather"/>
                <a:ea typeface="Merriweather"/>
                <a:cs typeface="Merriweather"/>
                <a:sym typeface="Merriweather"/>
              </a:rPr>
              <a:t>[Add links to any documents specific to Records Custodians]</a:t>
            </a:r>
            <a:endParaRPr>
              <a:latin typeface="Merriweather"/>
              <a:ea typeface="Merriweather"/>
              <a:cs typeface="Merriweather"/>
              <a:sym typeface="Merriweather"/>
            </a:endParaRPr>
          </a:p>
          <a:p>
            <a:pPr marL="0" lvl="0" indent="0" algn="l" rtl="0">
              <a:lnSpc>
                <a:spcPct val="90000"/>
              </a:lnSpc>
              <a:spcBef>
                <a:spcPts val="1600"/>
              </a:spcBef>
              <a:spcAft>
                <a:spcPts val="0"/>
              </a:spcAft>
              <a:buClr>
                <a:schemeClr val="dk1"/>
              </a:buClr>
              <a:buSzPts val="1400"/>
              <a:buNone/>
            </a:pPr>
            <a:endParaRPr>
              <a:solidFill>
                <a:srgbClr val="000000"/>
              </a:solidFill>
            </a:endParaRPr>
          </a:p>
          <a:p>
            <a:pPr marL="0" lvl="0" indent="0" algn="l" rtl="0">
              <a:lnSpc>
                <a:spcPct val="90000"/>
              </a:lnSpc>
              <a:spcBef>
                <a:spcPts val="1600"/>
              </a:spcBef>
              <a:spcAft>
                <a:spcPts val="1600"/>
              </a:spcAft>
              <a:buClr>
                <a:schemeClr val="dk1"/>
              </a:buClr>
              <a:buSzPts val="1400"/>
              <a:buNone/>
            </a:pPr>
            <a:endParaRPr>
              <a:solidFill>
                <a:srgbClr val="FF0000"/>
              </a:solidFill>
              <a:highlight>
                <a:srgbClr val="FFE599"/>
              </a:highlight>
            </a:endParaRPr>
          </a:p>
        </p:txBody>
      </p:sp>
      <p:sp>
        <p:nvSpPr>
          <p:cNvPr id="210" name="Google Shape;210;p34"/>
          <p:cNvSpPr txBox="1">
            <a:spLocks noGrp="1"/>
          </p:cNvSpPr>
          <p:nvPr>
            <p:ph type="body" idx="2"/>
          </p:nvPr>
        </p:nvSpPr>
        <p:spPr>
          <a:xfrm>
            <a:off x="4832400" y="1618950"/>
            <a:ext cx="3999900" cy="29499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chemeClr val="dk1"/>
              </a:buClr>
              <a:buSzPts val="1400"/>
              <a:buNone/>
            </a:pPr>
            <a:r>
              <a:rPr lang="en" sz="1200">
                <a:solidFill>
                  <a:srgbClr val="000000"/>
                </a:solidFill>
                <a:latin typeface="Merriweather"/>
                <a:ea typeface="Merriweather"/>
                <a:cs typeface="Merriweather"/>
                <a:sym typeface="Merriweather"/>
              </a:rPr>
              <a:t>Records Custodians should be able to</a:t>
            </a:r>
            <a:r>
              <a:rPr lang="en" sz="1200">
                <a:solidFill>
                  <a:srgbClr val="000000"/>
                </a:solidFill>
              </a:rPr>
              <a:t>:</a:t>
            </a:r>
            <a:endParaRPr sz="1200">
              <a:solidFill>
                <a:srgbClr val="000000"/>
              </a:solidFill>
              <a:latin typeface="Merriweather"/>
              <a:ea typeface="Merriweather"/>
              <a:cs typeface="Merriweather"/>
              <a:sym typeface="Merriweather"/>
            </a:endParaRPr>
          </a:p>
          <a:p>
            <a:pPr marL="488950" lvl="0" indent="-342900" algn="l" rtl="0">
              <a:lnSpc>
                <a:spcPct val="90000"/>
              </a:lnSpc>
              <a:spcBef>
                <a:spcPts val="1600"/>
              </a:spcBef>
              <a:spcAft>
                <a:spcPts val="0"/>
              </a:spcAft>
              <a:buClr>
                <a:srgbClr val="000000"/>
              </a:buClr>
              <a:buSzPts val="1300"/>
              <a:buFont typeface="Calibri"/>
              <a:buAutoNum type="arabicPeriod"/>
            </a:pPr>
            <a:r>
              <a:rPr lang="en">
                <a:solidFill>
                  <a:srgbClr val="000000"/>
                </a:solidFill>
              </a:rPr>
              <a:t>Apply a records/retention schedule</a:t>
            </a:r>
            <a:endParaRPr>
              <a:solidFill>
                <a:srgbClr val="000000"/>
              </a:solidFill>
            </a:endParaRPr>
          </a:p>
          <a:p>
            <a:pPr marL="488950" lvl="0" indent="-342900" algn="l" rtl="0">
              <a:lnSpc>
                <a:spcPct val="90000"/>
              </a:lnSpc>
              <a:spcBef>
                <a:spcPts val="0"/>
              </a:spcBef>
              <a:spcAft>
                <a:spcPts val="0"/>
              </a:spcAft>
              <a:buClr>
                <a:srgbClr val="000000"/>
              </a:buClr>
              <a:buSzPts val="1300"/>
              <a:buFont typeface="Calibri"/>
              <a:buAutoNum type="arabicPeriod"/>
            </a:pPr>
            <a:r>
              <a:rPr lang="en">
                <a:solidFill>
                  <a:srgbClr val="000000"/>
                </a:solidFill>
              </a:rPr>
              <a:t>Understand the agency RM staff structure </a:t>
            </a:r>
            <a:endParaRPr>
              <a:solidFill>
                <a:srgbClr val="000000"/>
              </a:solidFill>
            </a:endParaRPr>
          </a:p>
          <a:p>
            <a:pPr marL="488950" lvl="0" indent="-342900" algn="l" rtl="0">
              <a:lnSpc>
                <a:spcPct val="90000"/>
              </a:lnSpc>
              <a:spcBef>
                <a:spcPts val="0"/>
              </a:spcBef>
              <a:spcAft>
                <a:spcPts val="0"/>
              </a:spcAft>
              <a:buClr>
                <a:srgbClr val="000000"/>
              </a:buClr>
              <a:buSzPts val="1300"/>
              <a:buFont typeface="Calibri"/>
              <a:buAutoNum type="arabicPeriod"/>
            </a:pPr>
            <a:r>
              <a:rPr lang="en">
                <a:solidFill>
                  <a:srgbClr val="000000"/>
                </a:solidFill>
              </a:rPr>
              <a:t>Know and understand Agency RM policy and guidance. </a:t>
            </a:r>
            <a:endParaRPr>
              <a:solidFill>
                <a:srgbClr val="000000"/>
              </a:solidFill>
            </a:endParaRPr>
          </a:p>
          <a:p>
            <a:pPr marL="488950" lvl="0" indent="-342900" algn="l" rtl="0">
              <a:lnSpc>
                <a:spcPct val="90000"/>
              </a:lnSpc>
              <a:spcBef>
                <a:spcPts val="0"/>
              </a:spcBef>
              <a:spcAft>
                <a:spcPts val="0"/>
              </a:spcAft>
              <a:buClr>
                <a:srgbClr val="000000"/>
              </a:buClr>
              <a:buSzPts val="1300"/>
              <a:buFont typeface="Calibri"/>
              <a:buAutoNum type="arabicPeriod"/>
            </a:pPr>
            <a:r>
              <a:rPr lang="en">
                <a:solidFill>
                  <a:srgbClr val="000000"/>
                </a:solidFill>
              </a:rPr>
              <a:t>Coordinate with Records Liaisons</a:t>
            </a:r>
            <a:endParaRPr>
              <a:solidFill>
                <a:srgbClr val="000000"/>
              </a:solidFill>
            </a:endParaRPr>
          </a:p>
          <a:p>
            <a:pPr marL="488950" lvl="0" indent="-342900" algn="l" rtl="0">
              <a:lnSpc>
                <a:spcPct val="90000"/>
              </a:lnSpc>
              <a:spcBef>
                <a:spcPts val="0"/>
              </a:spcBef>
              <a:spcAft>
                <a:spcPts val="0"/>
              </a:spcAft>
              <a:buClr>
                <a:srgbClr val="000000"/>
              </a:buClr>
              <a:buSzPts val="1300"/>
              <a:buFont typeface="Calibri"/>
              <a:buAutoNum type="arabicPeriod"/>
            </a:pPr>
            <a:r>
              <a:rPr lang="en">
                <a:solidFill>
                  <a:srgbClr val="000000"/>
                </a:solidFill>
              </a:rPr>
              <a:t>Understand records storage operations regardless of record format.</a:t>
            </a:r>
            <a:endParaRPr>
              <a:solidFill>
                <a:srgbClr val="000000"/>
              </a:solidFill>
            </a:endParaRPr>
          </a:p>
          <a:p>
            <a:pPr marL="457200" lvl="0" indent="0" algn="l" rtl="0">
              <a:lnSpc>
                <a:spcPct val="90000"/>
              </a:lnSpc>
              <a:spcBef>
                <a:spcPts val="1600"/>
              </a:spcBef>
              <a:spcAft>
                <a:spcPts val="0"/>
              </a:spcAft>
              <a:buClr>
                <a:schemeClr val="dk1"/>
              </a:buClr>
              <a:buSzPts val="1400"/>
              <a:buNone/>
            </a:pPr>
            <a:endParaRPr sz="1200">
              <a:latin typeface="Merriweather"/>
              <a:ea typeface="Merriweather"/>
              <a:cs typeface="Merriweather"/>
              <a:sym typeface="Merriweather"/>
            </a:endParaRPr>
          </a:p>
          <a:p>
            <a:pPr marL="0" lvl="0" indent="0" algn="l" rtl="0">
              <a:lnSpc>
                <a:spcPct val="90000"/>
              </a:lnSpc>
              <a:spcBef>
                <a:spcPts val="1600"/>
              </a:spcBef>
              <a:spcAft>
                <a:spcPts val="0"/>
              </a:spcAft>
              <a:buClr>
                <a:schemeClr val="dk1"/>
              </a:buClr>
              <a:buSzPts val="1400"/>
              <a:buNone/>
            </a:pPr>
            <a:r>
              <a:rPr lang="en" sz="1200">
                <a:latin typeface="Merriweather"/>
                <a:ea typeface="Merriweather"/>
                <a:cs typeface="Merriweather"/>
                <a:sym typeface="Merriweather"/>
              </a:rPr>
              <a:t>For more information please contact your ARO.</a:t>
            </a:r>
            <a:endParaRPr sz="1200">
              <a:latin typeface="Merriweather"/>
              <a:ea typeface="Merriweather"/>
              <a:cs typeface="Merriweather"/>
              <a:sym typeface="Merriweather"/>
            </a:endParaRPr>
          </a:p>
          <a:p>
            <a:pPr marL="0" lvl="0" indent="0" algn="l" rtl="0">
              <a:lnSpc>
                <a:spcPct val="90000"/>
              </a:lnSpc>
              <a:spcBef>
                <a:spcPts val="1600"/>
              </a:spcBef>
              <a:spcAft>
                <a:spcPts val="0"/>
              </a:spcAft>
              <a:buClr>
                <a:schemeClr val="dk1"/>
              </a:buClr>
              <a:buSzPts val="1400"/>
              <a:buNone/>
            </a:pPr>
            <a:endParaRPr sz="1300">
              <a:solidFill>
                <a:srgbClr val="FF0000"/>
              </a:solidFill>
              <a:highlight>
                <a:srgbClr val="FFE599"/>
              </a:highlight>
            </a:endParaRPr>
          </a:p>
          <a:p>
            <a:pPr marL="0" lvl="0" indent="0" algn="l" rtl="0">
              <a:lnSpc>
                <a:spcPct val="90000"/>
              </a:lnSpc>
              <a:spcBef>
                <a:spcPts val="1600"/>
              </a:spcBef>
              <a:spcAft>
                <a:spcPts val="0"/>
              </a:spcAft>
              <a:buClr>
                <a:schemeClr val="dk1"/>
              </a:buClr>
              <a:buSzPts val="1400"/>
              <a:buNone/>
            </a:pPr>
            <a:endParaRPr>
              <a:solidFill>
                <a:srgbClr val="FF0000"/>
              </a:solidFill>
              <a:highlight>
                <a:srgbClr val="FFE599"/>
              </a:highlight>
            </a:endParaRPr>
          </a:p>
          <a:p>
            <a:pPr marL="0" lvl="0" indent="0" algn="l" rtl="0">
              <a:lnSpc>
                <a:spcPct val="90000"/>
              </a:lnSpc>
              <a:spcBef>
                <a:spcPts val="1600"/>
              </a:spcBef>
              <a:spcAft>
                <a:spcPts val="0"/>
              </a:spcAft>
              <a:buClr>
                <a:schemeClr val="dk1"/>
              </a:buClr>
              <a:buSzPts val="1400"/>
              <a:buNone/>
            </a:pPr>
            <a:endParaRPr/>
          </a:p>
          <a:p>
            <a:pPr marL="0" lvl="0" indent="0" algn="l" rtl="0">
              <a:lnSpc>
                <a:spcPct val="90000"/>
              </a:lnSpc>
              <a:spcBef>
                <a:spcPts val="1600"/>
              </a:spcBef>
              <a:spcAft>
                <a:spcPts val="0"/>
              </a:spcAft>
              <a:buClr>
                <a:schemeClr val="dk1"/>
              </a:buClr>
              <a:buSzPts val="1400"/>
              <a:buNone/>
            </a:pPr>
            <a:endParaRPr/>
          </a:p>
          <a:p>
            <a:pPr marL="0" lvl="0" indent="0" algn="l" rtl="0">
              <a:lnSpc>
                <a:spcPct val="90000"/>
              </a:lnSpc>
              <a:spcBef>
                <a:spcPts val="1600"/>
              </a:spcBef>
              <a:spcAft>
                <a:spcPts val="1600"/>
              </a:spcAft>
              <a:buClr>
                <a:schemeClr val="dk1"/>
              </a:buClr>
              <a:buSzPts val="1400"/>
              <a:buNone/>
            </a:pP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3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chemeClr val="dk1"/>
              </a:buClr>
              <a:buSzPts val="1100"/>
              <a:buFont typeface="Arial"/>
              <a:buNone/>
            </a:pPr>
            <a:r>
              <a:rPr lang="en" sz="2400">
                <a:latin typeface="Merriweather"/>
                <a:ea typeface="Merriweather"/>
                <a:cs typeface="Merriweather"/>
                <a:sym typeface="Merriweather"/>
              </a:rPr>
              <a:t>Role: </a:t>
            </a:r>
            <a:r>
              <a:rPr lang="en" sz="2800"/>
              <a:t>[Insert what your Agency calls these staff]</a:t>
            </a:r>
            <a:endParaRPr sz="2800"/>
          </a:p>
          <a:p>
            <a:pPr marL="0" lvl="0" indent="0" algn="l" rtl="0">
              <a:lnSpc>
                <a:spcPct val="90000"/>
              </a:lnSpc>
              <a:spcBef>
                <a:spcPts val="0"/>
              </a:spcBef>
              <a:spcAft>
                <a:spcPts val="0"/>
              </a:spcAft>
              <a:buClr>
                <a:schemeClr val="dk1"/>
              </a:buClr>
              <a:buSzPts val="1100"/>
              <a:buFont typeface="Arial"/>
              <a:buNone/>
            </a:pPr>
            <a:r>
              <a:rPr lang="en" sz="1200">
                <a:latin typeface="Merriweather"/>
                <a:ea typeface="Merriweather"/>
                <a:cs typeface="Merriweather"/>
                <a:sym typeface="Merriweather"/>
              </a:rPr>
              <a:t>[Staff who manage records at the division level (intermediate program/project/ Division/Unit) in your Agency]</a:t>
            </a:r>
            <a:endParaRPr sz="1200">
              <a:latin typeface="Merriweather"/>
              <a:ea typeface="Merriweather"/>
              <a:cs typeface="Merriweather"/>
              <a:sym typeface="Merriweather"/>
            </a:endParaRPr>
          </a:p>
        </p:txBody>
      </p:sp>
      <p:sp>
        <p:nvSpPr>
          <p:cNvPr id="216" name="Google Shape;216;p35"/>
          <p:cNvSpPr txBox="1">
            <a:spLocks noGrp="1"/>
          </p:cNvSpPr>
          <p:nvPr>
            <p:ph type="body" idx="1"/>
          </p:nvPr>
        </p:nvSpPr>
        <p:spPr>
          <a:xfrm>
            <a:off x="311700" y="1551475"/>
            <a:ext cx="3999900" cy="3017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a:latin typeface="Merriweather"/>
                <a:ea typeface="Merriweather"/>
                <a:cs typeface="Merriweather"/>
                <a:sym typeface="Merriweather"/>
              </a:rPr>
              <a:t>NARA calls these staff “Records Liaisons”</a:t>
            </a:r>
            <a:endParaRPr>
              <a:latin typeface="Merriweather"/>
              <a:ea typeface="Merriweather"/>
              <a:cs typeface="Merriweather"/>
              <a:sym typeface="Merriweather"/>
            </a:endParaRPr>
          </a:p>
          <a:p>
            <a:pPr marL="0" lvl="0" indent="0" algn="l" rtl="0">
              <a:lnSpc>
                <a:spcPct val="100000"/>
              </a:lnSpc>
              <a:spcBef>
                <a:spcPts val="1600"/>
              </a:spcBef>
              <a:spcAft>
                <a:spcPts val="0"/>
              </a:spcAft>
              <a:buClr>
                <a:schemeClr val="dk1"/>
              </a:buClr>
              <a:buSzPts val="1100"/>
              <a:buFont typeface="Arial"/>
              <a:buNone/>
            </a:pPr>
            <a:r>
              <a:rPr lang="en">
                <a:latin typeface="Merriweather"/>
                <a:ea typeface="Merriweather"/>
                <a:cs typeface="Merriweather"/>
                <a:sym typeface="Merriweather"/>
              </a:rPr>
              <a:t>These staff manage records at the Division level. These are usually not admin staff’s regular duties.</a:t>
            </a:r>
            <a:endParaRPr>
              <a:latin typeface="Merriweather"/>
              <a:ea typeface="Merriweather"/>
              <a:cs typeface="Merriweather"/>
              <a:sym typeface="Merriweather"/>
            </a:endParaRPr>
          </a:p>
          <a:p>
            <a:pPr marL="0" lvl="0" indent="0" algn="l" rtl="0">
              <a:lnSpc>
                <a:spcPct val="100000"/>
              </a:lnSpc>
              <a:spcBef>
                <a:spcPts val="1600"/>
              </a:spcBef>
              <a:spcAft>
                <a:spcPts val="0"/>
              </a:spcAft>
              <a:buClr>
                <a:schemeClr val="dk1"/>
              </a:buClr>
              <a:buSzPts val="1100"/>
              <a:buFont typeface="Arial"/>
              <a:buNone/>
            </a:pPr>
            <a:r>
              <a:rPr lang="en">
                <a:latin typeface="Merriweather"/>
                <a:ea typeface="Merriweather"/>
                <a:cs typeface="Merriweather"/>
                <a:sym typeface="Merriweather"/>
              </a:rPr>
              <a:t>[Add Agency specific info on the role and responsibilities of Records Liaisons at your agency]</a:t>
            </a:r>
            <a:endParaRPr>
              <a:latin typeface="Merriweather"/>
              <a:ea typeface="Merriweather"/>
              <a:cs typeface="Merriweather"/>
              <a:sym typeface="Merriweather"/>
            </a:endParaRPr>
          </a:p>
          <a:p>
            <a:pPr marL="0" lvl="0" indent="0" algn="l" rtl="0">
              <a:lnSpc>
                <a:spcPct val="100000"/>
              </a:lnSpc>
              <a:spcBef>
                <a:spcPts val="1600"/>
              </a:spcBef>
              <a:spcAft>
                <a:spcPts val="0"/>
              </a:spcAft>
              <a:buClr>
                <a:schemeClr val="dk1"/>
              </a:buClr>
              <a:buSzPts val="1100"/>
              <a:buFont typeface="Arial"/>
              <a:buNone/>
            </a:pPr>
            <a:r>
              <a:rPr lang="en">
                <a:latin typeface="Merriweather"/>
                <a:ea typeface="Merriweather"/>
                <a:cs typeface="Merriweather"/>
                <a:sym typeface="Merriweather"/>
              </a:rPr>
              <a:t>[Add links to any documents specific to Records Liaisons]</a:t>
            </a:r>
            <a:endParaRPr>
              <a:latin typeface="Merriweather"/>
              <a:ea typeface="Merriweather"/>
              <a:cs typeface="Merriweather"/>
              <a:sym typeface="Merriweather"/>
            </a:endParaRPr>
          </a:p>
          <a:p>
            <a:pPr marL="0" lvl="0" indent="0" algn="l" rtl="0">
              <a:lnSpc>
                <a:spcPct val="90000"/>
              </a:lnSpc>
              <a:spcBef>
                <a:spcPts val="1600"/>
              </a:spcBef>
              <a:spcAft>
                <a:spcPts val="0"/>
              </a:spcAft>
              <a:buClr>
                <a:schemeClr val="dk1"/>
              </a:buClr>
              <a:buSzPts val="1100"/>
              <a:buFont typeface="Arial"/>
              <a:buNone/>
            </a:pPr>
            <a:endParaRPr/>
          </a:p>
          <a:p>
            <a:pPr marL="0" lvl="0" indent="0" algn="l" rtl="0">
              <a:lnSpc>
                <a:spcPct val="90000"/>
              </a:lnSpc>
              <a:spcBef>
                <a:spcPts val="1600"/>
              </a:spcBef>
              <a:spcAft>
                <a:spcPts val="1600"/>
              </a:spcAft>
              <a:buClr>
                <a:schemeClr val="dk1"/>
              </a:buClr>
              <a:buSzPts val="1400"/>
              <a:buNone/>
            </a:pPr>
            <a:endParaRPr/>
          </a:p>
        </p:txBody>
      </p:sp>
      <p:sp>
        <p:nvSpPr>
          <p:cNvPr id="217" name="Google Shape;217;p35"/>
          <p:cNvSpPr txBox="1">
            <a:spLocks noGrp="1"/>
          </p:cNvSpPr>
          <p:nvPr>
            <p:ph type="body" idx="2"/>
          </p:nvPr>
        </p:nvSpPr>
        <p:spPr>
          <a:xfrm>
            <a:off x="4832400" y="1551475"/>
            <a:ext cx="3999900" cy="3017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sz="1200">
                <a:solidFill>
                  <a:srgbClr val="000000"/>
                </a:solidFill>
                <a:latin typeface="Merriweather"/>
                <a:ea typeface="Merriweather"/>
                <a:cs typeface="Merriweather"/>
                <a:sym typeface="Merriweather"/>
              </a:rPr>
              <a:t>Records Liaisons should </a:t>
            </a:r>
            <a:r>
              <a:rPr lang="en" sz="1200">
                <a:solidFill>
                  <a:srgbClr val="000000"/>
                </a:solidFill>
              </a:rPr>
              <a:t>be able to do</a:t>
            </a:r>
            <a:r>
              <a:rPr lang="en" sz="1200">
                <a:solidFill>
                  <a:srgbClr val="000000"/>
                </a:solidFill>
                <a:latin typeface="Merriweather"/>
                <a:ea typeface="Merriweather"/>
                <a:cs typeface="Merriweather"/>
                <a:sym typeface="Merriweather"/>
              </a:rPr>
              <a:t>:</a:t>
            </a:r>
            <a:endParaRPr sz="1200">
              <a:solidFill>
                <a:srgbClr val="000000"/>
              </a:solidFill>
              <a:latin typeface="Merriweather"/>
              <a:ea typeface="Merriweather"/>
              <a:cs typeface="Merriweather"/>
              <a:sym typeface="Merriweather"/>
            </a:endParaRPr>
          </a:p>
          <a:p>
            <a:pPr marL="457200" lvl="0" indent="-311150" algn="l" rtl="0">
              <a:lnSpc>
                <a:spcPct val="100000"/>
              </a:lnSpc>
              <a:spcBef>
                <a:spcPts val="1600"/>
              </a:spcBef>
              <a:spcAft>
                <a:spcPts val="0"/>
              </a:spcAft>
              <a:buClr>
                <a:srgbClr val="000000"/>
              </a:buClr>
              <a:buSzPts val="1300"/>
              <a:buAutoNum type="arabicPeriod"/>
            </a:pPr>
            <a:r>
              <a:rPr lang="en" sz="1200">
                <a:solidFill>
                  <a:srgbClr val="000000"/>
                </a:solidFill>
                <a:latin typeface="Merriweather"/>
                <a:ea typeface="Merriweather"/>
                <a:cs typeface="Merriweather"/>
                <a:sym typeface="Merriweather"/>
              </a:rPr>
              <a:t>Apply a records/retention schedule</a:t>
            </a:r>
            <a:endParaRPr sz="1200">
              <a:solidFill>
                <a:srgbClr val="000000"/>
              </a:solidFill>
              <a:latin typeface="Merriweather"/>
              <a:ea typeface="Merriweather"/>
              <a:cs typeface="Merriweather"/>
              <a:sym typeface="Merriweather"/>
            </a:endParaRPr>
          </a:p>
          <a:p>
            <a:pPr marL="457200" lvl="0" indent="-311150" algn="l" rtl="0">
              <a:lnSpc>
                <a:spcPct val="100000"/>
              </a:lnSpc>
              <a:spcBef>
                <a:spcPts val="0"/>
              </a:spcBef>
              <a:spcAft>
                <a:spcPts val="0"/>
              </a:spcAft>
              <a:buClr>
                <a:srgbClr val="000000"/>
              </a:buClr>
              <a:buSzPts val="1300"/>
              <a:buAutoNum type="arabicPeriod"/>
            </a:pPr>
            <a:r>
              <a:rPr lang="en" sz="1200">
                <a:solidFill>
                  <a:srgbClr val="000000"/>
                </a:solidFill>
                <a:latin typeface="Merriweather"/>
                <a:ea typeface="Merriweather"/>
                <a:cs typeface="Merriweather"/>
                <a:sym typeface="Merriweather"/>
              </a:rPr>
              <a:t>Know and understand Agency RM policy and guidance/ evaluate implementation </a:t>
            </a:r>
            <a:endParaRPr sz="1200">
              <a:solidFill>
                <a:srgbClr val="000000"/>
              </a:solidFill>
              <a:latin typeface="Merriweather"/>
              <a:ea typeface="Merriweather"/>
              <a:cs typeface="Merriweather"/>
              <a:sym typeface="Merriweather"/>
            </a:endParaRPr>
          </a:p>
          <a:p>
            <a:pPr marL="457200" lvl="0" indent="-311150" algn="l" rtl="0">
              <a:lnSpc>
                <a:spcPct val="100000"/>
              </a:lnSpc>
              <a:spcBef>
                <a:spcPts val="0"/>
              </a:spcBef>
              <a:spcAft>
                <a:spcPts val="0"/>
              </a:spcAft>
              <a:buClr>
                <a:srgbClr val="000000"/>
              </a:buClr>
              <a:buSzPts val="1300"/>
              <a:buAutoNum type="arabicPeriod"/>
            </a:pPr>
            <a:r>
              <a:rPr lang="en" sz="1200">
                <a:solidFill>
                  <a:srgbClr val="000000"/>
                </a:solidFill>
                <a:latin typeface="Merriweather"/>
                <a:ea typeface="Merriweather"/>
                <a:cs typeface="Merriweather"/>
                <a:sym typeface="Merriweather"/>
              </a:rPr>
              <a:t>Control of share drives (If assigned)</a:t>
            </a:r>
            <a:endParaRPr sz="1200">
              <a:solidFill>
                <a:srgbClr val="000000"/>
              </a:solidFill>
              <a:latin typeface="Merriweather"/>
              <a:ea typeface="Merriweather"/>
              <a:cs typeface="Merriweather"/>
              <a:sym typeface="Merriweather"/>
            </a:endParaRPr>
          </a:p>
          <a:p>
            <a:pPr marL="457200" lvl="0" indent="-311150" algn="l" rtl="0">
              <a:lnSpc>
                <a:spcPct val="100000"/>
              </a:lnSpc>
              <a:spcBef>
                <a:spcPts val="0"/>
              </a:spcBef>
              <a:spcAft>
                <a:spcPts val="0"/>
              </a:spcAft>
              <a:buClr>
                <a:srgbClr val="000000"/>
              </a:buClr>
              <a:buSzPts val="1300"/>
              <a:buAutoNum type="arabicPeriod"/>
            </a:pPr>
            <a:r>
              <a:rPr lang="en" sz="1200">
                <a:solidFill>
                  <a:srgbClr val="000000"/>
                </a:solidFill>
              </a:rPr>
              <a:t>C</a:t>
            </a:r>
            <a:r>
              <a:rPr lang="en" sz="1200">
                <a:solidFill>
                  <a:srgbClr val="000000"/>
                </a:solidFill>
                <a:latin typeface="Merriweather"/>
                <a:ea typeface="Merriweather"/>
                <a:cs typeface="Merriweather"/>
                <a:sym typeface="Merriweather"/>
              </a:rPr>
              <a:t>omplete a records inventory (regardless of format)</a:t>
            </a:r>
            <a:endParaRPr sz="1200">
              <a:solidFill>
                <a:srgbClr val="000000"/>
              </a:solidFill>
              <a:latin typeface="Merriweather"/>
              <a:ea typeface="Merriweather"/>
              <a:cs typeface="Merriweather"/>
              <a:sym typeface="Merriweather"/>
            </a:endParaRPr>
          </a:p>
          <a:p>
            <a:pPr marL="457200" lvl="0" indent="-311150" algn="l" rtl="0">
              <a:lnSpc>
                <a:spcPct val="100000"/>
              </a:lnSpc>
              <a:spcBef>
                <a:spcPts val="0"/>
              </a:spcBef>
              <a:spcAft>
                <a:spcPts val="0"/>
              </a:spcAft>
              <a:buClr>
                <a:srgbClr val="000000"/>
              </a:buClr>
              <a:buSzPts val="1300"/>
              <a:buAutoNum type="arabicPeriod"/>
            </a:pPr>
            <a:r>
              <a:rPr lang="en" sz="1200">
                <a:solidFill>
                  <a:srgbClr val="000000"/>
                </a:solidFill>
              </a:rPr>
              <a:t>C</a:t>
            </a:r>
            <a:r>
              <a:rPr lang="en" sz="1200">
                <a:solidFill>
                  <a:srgbClr val="000000"/>
                </a:solidFill>
                <a:latin typeface="Merriweather"/>
                <a:ea typeface="Merriweather"/>
                <a:cs typeface="Merriweather"/>
                <a:sym typeface="Merriweather"/>
              </a:rPr>
              <a:t>reate file plans (regardless of format)</a:t>
            </a:r>
            <a:endParaRPr sz="1200">
              <a:solidFill>
                <a:srgbClr val="000000"/>
              </a:solidFill>
              <a:latin typeface="Merriweather"/>
              <a:ea typeface="Merriweather"/>
              <a:cs typeface="Merriweather"/>
              <a:sym typeface="Merriweather"/>
            </a:endParaRPr>
          </a:p>
          <a:p>
            <a:pPr marL="457200" lvl="0" indent="-311150" algn="l" rtl="0">
              <a:lnSpc>
                <a:spcPct val="100000"/>
              </a:lnSpc>
              <a:spcBef>
                <a:spcPts val="0"/>
              </a:spcBef>
              <a:spcAft>
                <a:spcPts val="0"/>
              </a:spcAft>
              <a:buClr>
                <a:srgbClr val="000000"/>
              </a:buClr>
              <a:buSzPts val="1300"/>
              <a:buAutoNum type="arabicPeriod"/>
            </a:pPr>
            <a:r>
              <a:rPr lang="en" sz="1200">
                <a:solidFill>
                  <a:srgbClr val="000000"/>
                </a:solidFill>
                <a:latin typeface="Merriweather"/>
                <a:ea typeface="Merriweather"/>
                <a:cs typeface="Merriweather"/>
                <a:sym typeface="Merriweather"/>
              </a:rPr>
              <a:t>Communicate/Coordinate with Agency Records Officer</a:t>
            </a:r>
            <a:endParaRPr sz="1200">
              <a:solidFill>
                <a:srgbClr val="000000"/>
              </a:solidFill>
              <a:latin typeface="Merriweather"/>
              <a:ea typeface="Merriweather"/>
              <a:cs typeface="Merriweather"/>
              <a:sym typeface="Merriweather"/>
            </a:endParaRPr>
          </a:p>
          <a:p>
            <a:pPr marL="457200" lvl="0" indent="-311150" algn="l" rtl="0">
              <a:lnSpc>
                <a:spcPct val="100000"/>
              </a:lnSpc>
              <a:spcBef>
                <a:spcPts val="0"/>
              </a:spcBef>
              <a:spcAft>
                <a:spcPts val="0"/>
              </a:spcAft>
              <a:buClr>
                <a:srgbClr val="000000"/>
              </a:buClr>
              <a:buSzPts val="1300"/>
              <a:buAutoNum type="arabicPeriod"/>
            </a:pPr>
            <a:r>
              <a:rPr lang="en" sz="1200">
                <a:solidFill>
                  <a:srgbClr val="000000"/>
                </a:solidFill>
                <a:latin typeface="Merriweather"/>
                <a:ea typeface="Merriweather"/>
                <a:cs typeface="Merriweather"/>
                <a:sym typeface="Merriweather"/>
              </a:rPr>
              <a:t>Be familiar with NARA RM regs</a:t>
            </a:r>
            <a:endParaRPr sz="1200">
              <a:solidFill>
                <a:srgbClr val="000000"/>
              </a:solidFill>
              <a:latin typeface="Merriweather"/>
              <a:ea typeface="Merriweather"/>
              <a:cs typeface="Merriweather"/>
              <a:sym typeface="Merriweather"/>
            </a:endParaRPr>
          </a:p>
          <a:p>
            <a:pPr marL="457200" lvl="0" indent="-311150" algn="l" rtl="0">
              <a:lnSpc>
                <a:spcPct val="100000"/>
              </a:lnSpc>
              <a:spcBef>
                <a:spcPts val="0"/>
              </a:spcBef>
              <a:spcAft>
                <a:spcPts val="0"/>
              </a:spcAft>
              <a:buClr>
                <a:srgbClr val="000000"/>
              </a:buClr>
              <a:buSzPts val="1300"/>
              <a:buAutoNum type="arabicPeriod"/>
            </a:pPr>
            <a:r>
              <a:rPr lang="en" sz="1200">
                <a:solidFill>
                  <a:srgbClr val="000000"/>
                </a:solidFill>
                <a:latin typeface="Merriweather"/>
                <a:ea typeface="Merriweather"/>
                <a:cs typeface="Merriweather"/>
                <a:sym typeface="Merriweather"/>
              </a:rPr>
              <a:t>Conduct RM training for Agency staff</a:t>
            </a:r>
            <a:endParaRPr sz="1200">
              <a:solidFill>
                <a:srgbClr val="000000"/>
              </a:solidFill>
              <a:latin typeface="Merriweather"/>
              <a:ea typeface="Merriweather"/>
              <a:cs typeface="Merriweather"/>
              <a:sym typeface="Merriweather"/>
            </a:endParaRPr>
          </a:p>
          <a:p>
            <a:pPr marL="0" lvl="0" indent="0" algn="l" rtl="0">
              <a:lnSpc>
                <a:spcPct val="90000"/>
              </a:lnSpc>
              <a:spcBef>
                <a:spcPts val="1600"/>
              </a:spcBef>
              <a:spcAft>
                <a:spcPts val="1600"/>
              </a:spcAft>
              <a:buClr>
                <a:schemeClr val="dk1"/>
              </a:buClr>
              <a:buSzPts val="1400"/>
              <a:buNone/>
            </a:pPr>
            <a:endParaRPr/>
          </a:p>
        </p:txBody>
      </p:sp>
      <p:sp>
        <p:nvSpPr>
          <p:cNvPr id="218" name="Google Shape;218;p35"/>
          <p:cNvSpPr/>
          <p:nvPr/>
        </p:nvSpPr>
        <p:spPr>
          <a:xfrm>
            <a:off x="4961169" y="4568875"/>
            <a:ext cx="3934090" cy="30777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400" b="0" i="0" u="none" strike="noStrike" cap="none">
                <a:solidFill>
                  <a:srgbClr val="000000"/>
                </a:solidFill>
                <a:latin typeface="Merriweather"/>
                <a:ea typeface="Merriweather"/>
                <a:cs typeface="Merriweather"/>
                <a:sym typeface="Merriweather"/>
              </a:rPr>
              <a:t>For more information please contact your ARO.</a:t>
            </a:r>
            <a:endParaRPr sz="1400" b="0" i="0" u="none" strike="noStrike" cap="none">
              <a:solidFill>
                <a:srgbClr val="000000"/>
              </a:solidFill>
              <a:latin typeface="Merriweather"/>
              <a:ea typeface="Merriweather"/>
              <a:cs typeface="Merriweather"/>
              <a:sym typeface="Merriweathe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Google Shape;223;p36"/>
          <p:cNvSpPr txBox="1">
            <a:spLocks noGrp="1"/>
          </p:cNvSpPr>
          <p:nvPr>
            <p:ph type="title"/>
          </p:nvPr>
        </p:nvSpPr>
        <p:spPr>
          <a:xfrm>
            <a:off x="628650" y="273844"/>
            <a:ext cx="7886700" cy="994172"/>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1800"/>
              <a:buNone/>
            </a:pPr>
            <a:r>
              <a:rPr lang="en"/>
              <a:t>Role: Agency Records Officer</a:t>
            </a:r>
            <a:endParaRPr/>
          </a:p>
        </p:txBody>
      </p:sp>
      <p:sp>
        <p:nvSpPr>
          <p:cNvPr id="224" name="Google Shape;224;p36"/>
          <p:cNvSpPr txBox="1">
            <a:spLocks noGrp="1"/>
          </p:cNvSpPr>
          <p:nvPr>
            <p:ph type="body" idx="1"/>
          </p:nvPr>
        </p:nvSpPr>
        <p:spPr>
          <a:xfrm>
            <a:off x="628650" y="1369219"/>
            <a:ext cx="7886700" cy="3263504"/>
          </a:xfrm>
          <a:prstGeom prst="rect">
            <a:avLst/>
          </a:prstGeom>
          <a:noFill/>
          <a:ln>
            <a:noFill/>
          </a:ln>
        </p:spPr>
        <p:txBody>
          <a:bodyPr spcFirstLastPara="1" wrap="square" lIns="91425" tIns="45700" rIns="91425" bIns="45700" anchor="t" anchorCtr="0">
            <a:noAutofit/>
          </a:bodyPr>
          <a:lstStyle/>
          <a:p>
            <a:pPr marL="457200" lvl="0" indent="-342900" algn="l" rtl="0">
              <a:lnSpc>
                <a:spcPct val="90000"/>
              </a:lnSpc>
              <a:spcBef>
                <a:spcPts val="750"/>
              </a:spcBef>
              <a:spcAft>
                <a:spcPts val="0"/>
              </a:spcAft>
              <a:buClr>
                <a:schemeClr val="dk1"/>
              </a:buClr>
              <a:buSzPts val="1800"/>
              <a:buChar char="•"/>
            </a:pPr>
            <a:r>
              <a:rPr lang="en"/>
              <a:t>Manages the records management program, establishes polices and procedures, and coordinates records management matters.</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3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chemeClr val="dk1"/>
              </a:buClr>
              <a:buSzPts val="2800"/>
              <a:buFont typeface="Merriweather"/>
              <a:buNone/>
            </a:pPr>
            <a:r>
              <a:rPr lang="en">
                <a:latin typeface="Merriweather"/>
                <a:ea typeface="Merriweather"/>
                <a:cs typeface="Merriweather"/>
                <a:sym typeface="Merriweather"/>
              </a:rPr>
              <a:t>Role: [Insert </a:t>
            </a:r>
            <a:r>
              <a:rPr lang="en" sz="3200">
                <a:latin typeface="Merriweather"/>
                <a:ea typeface="Merriweather"/>
                <a:cs typeface="Merriweather"/>
                <a:sym typeface="Merriweather"/>
              </a:rPr>
              <a:t>Mission Specialist Job title]</a:t>
            </a:r>
            <a:endParaRPr sz="3200">
              <a:solidFill>
                <a:srgbClr val="FF0000"/>
              </a:solidFill>
              <a:highlight>
                <a:srgbClr val="FFF2CC"/>
              </a:highlight>
              <a:latin typeface="Merriweather"/>
              <a:ea typeface="Merriweather"/>
              <a:cs typeface="Merriweather"/>
              <a:sym typeface="Merriweather"/>
            </a:endParaRPr>
          </a:p>
        </p:txBody>
      </p:sp>
      <p:sp>
        <p:nvSpPr>
          <p:cNvPr id="230" name="Google Shape;230;p37"/>
          <p:cNvSpPr txBox="1">
            <a:spLocks noGrp="1"/>
          </p:cNvSpPr>
          <p:nvPr>
            <p:ph type="body" idx="1"/>
          </p:nvPr>
        </p:nvSpPr>
        <p:spPr>
          <a:xfrm>
            <a:off x="311700" y="1117100"/>
            <a:ext cx="4252926" cy="3969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400"/>
              <a:buNone/>
            </a:pPr>
            <a:r>
              <a:rPr lang="en" sz="970">
                <a:latin typeface="Merriweather"/>
                <a:ea typeface="Merriweather"/>
                <a:cs typeface="Merriweather"/>
                <a:sym typeface="Merriweather"/>
              </a:rPr>
              <a:t>Each set of employees who do a specific mission at your agency should have their own set of Records Management roles and responsibilities outlined for them.</a:t>
            </a:r>
            <a:endParaRPr sz="970">
              <a:latin typeface="Merriweather"/>
              <a:ea typeface="Merriweather"/>
              <a:cs typeface="Merriweather"/>
              <a:sym typeface="Merriweather"/>
            </a:endParaRPr>
          </a:p>
          <a:p>
            <a:pPr marL="0" lvl="0" indent="0" algn="l" rtl="0">
              <a:lnSpc>
                <a:spcPct val="100000"/>
              </a:lnSpc>
              <a:spcBef>
                <a:spcPts val="0"/>
              </a:spcBef>
              <a:spcAft>
                <a:spcPts val="0"/>
              </a:spcAft>
              <a:buClr>
                <a:schemeClr val="dk1"/>
              </a:buClr>
              <a:buSzPts val="1400"/>
              <a:buNone/>
            </a:pPr>
            <a:endParaRPr sz="970">
              <a:latin typeface="Merriweather"/>
              <a:ea typeface="Merriweather"/>
              <a:cs typeface="Merriweather"/>
              <a:sym typeface="Merriweather"/>
            </a:endParaRPr>
          </a:p>
          <a:p>
            <a:pPr marL="0" lvl="0" indent="0" algn="l" rtl="0">
              <a:lnSpc>
                <a:spcPct val="100000"/>
              </a:lnSpc>
              <a:spcBef>
                <a:spcPts val="0"/>
              </a:spcBef>
              <a:spcAft>
                <a:spcPts val="0"/>
              </a:spcAft>
              <a:buClr>
                <a:schemeClr val="dk1"/>
              </a:buClr>
              <a:buSzPts val="1400"/>
              <a:buNone/>
            </a:pPr>
            <a:r>
              <a:rPr lang="en" sz="970">
                <a:latin typeface="Merriweather"/>
                <a:ea typeface="Merriweather"/>
                <a:cs typeface="Merriweather"/>
                <a:sym typeface="Merriweather"/>
              </a:rPr>
              <a:t>These groups have records that specifically apply to them.</a:t>
            </a:r>
            <a:endParaRPr sz="970">
              <a:latin typeface="Merriweather"/>
              <a:ea typeface="Merriweather"/>
              <a:cs typeface="Merriweather"/>
              <a:sym typeface="Merriweather"/>
            </a:endParaRPr>
          </a:p>
          <a:p>
            <a:pPr marL="0" lvl="0" indent="0" algn="l" rtl="0">
              <a:lnSpc>
                <a:spcPct val="100000"/>
              </a:lnSpc>
              <a:spcBef>
                <a:spcPts val="1600"/>
              </a:spcBef>
              <a:spcAft>
                <a:spcPts val="0"/>
              </a:spcAft>
              <a:buClr>
                <a:schemeClr val="dk1"/>
              </a:buClr>
              <a:buSzPts val="1400"/>
              <a:buNone/>
            </a:pPr>
            <a:r>
              <a:rPr lang="en" sz="970">
                <a:latin typeface="Merriweather"/>
                <a:ea typeface="Merriweather"/>
                <a:cs typeface="Merriweather"/>
                <a:sym typeface="Merriweather"/>
              </a:rPr>
              <a:t>Examples: </a:t>
            </a:r>
            <a:endParaRPr sz="970">
              <a:latin typeface="Merriweather"/>
              <a:ea typeface="Merriweather"/>
              <a:cs typeface="Merriweather"/>
              <a:sym typeface="Merriweather"/>
            </a:endParaRPr>
          </a:p>
          <a:p>
            <a:pPr marL="457200" lvl="0" indent="-292100" algn="l" rtl="0">
              <a:lnSpc>
                <a:spcPct val="100000"/>
              </a:lnSpc>
              <a:spcBef>
                <a:spcPts val="1600"/>
              </a:spcBef>
              <a:spcAft>
                <a:spcPts val="0"/>
              </a:spcAft>
              <a:buClr>
                <a:srgbClr val="000000"/>
              </a:buClr>
              <a:buSzPts val="1000"/>
              <a:buFont typeface="Merriweather"/>
              <a:buChar char="●"/>
            </a:pPr>
            <a:r>
              <a:rPr lang="en" sz="970">
                <a:solidFill>
                  <a:srgbClr val="000000"/>
                </a:solidFill>
              </a:rPr>
              <a:t>Senior level agency officials and political appointees</a:t>
            </a:r>
            <a:endParaRPr/>
          </a:p>
          <a:p>
            <a:pPr marL="457200" lvl="0" indent="-292100" algn="l" rtl="0">
              <a:lnSpc>
                <a:spcPct val="100000"/>
              </a:lnSpc>
              <a:spcBef>
                <a:spcPts val="0"/>
              </a:spcBef>
              <a:spcAft>
                <a:spcPts val="0"/>
              </a:spcAft>
              <a:buClr>
                <a:srgbClr val="000000"/>
              </a:buClr>
              <a:buSzPts val="1000"/>
              <a:buFont typeface="Merriweather"/>
              <a:buChar char="●"/>
            </a:pPr>
            <a:r>
              <a:rPr lang="en" sz="970">
                <a:solidFill>
                  <a:srgbClr val="000000"/>
                </a:solidFill>
              </a:rPr>
              <a:t>Records professionals at all levels within the organization</a:t>
            </a:r>
            <a:endParaRPr/>
          </a:p>
          <a:p>
            <a:pPr marL="457200" lvl="0" indent="-292100" algn="l" rtl="0">
              <a:lnSpc>
                <a:spcPct val="100000"/>
              </a:lnSpc>
              <a:spcBef>
                <a:spcPts val="0"/>
              </a:spcBef>
              <a:spcAft>
                <a:spcPts val="0"/>
              </a:spcAft>
              <a:buClr>
                <a:srgbClr val="000000"/>
              </a:buClr>
              <a:buSzPts val="1000"/>
              <a:buFont typeface="Merriweather"/>
              <a:buChar char="●"/>
            </a:pPr>
            <a:r>
              <a:rPr lang="en" sz="970">
                <a:solidFill>
                  <a:srgbClr val="000000"/>
                </a:solidFill>
              </a:rPr>
              <a:t>Managers and supervisors</a:t>
            </a:r>
            <a:endParaRPr/>
          </a:p>
          <a:p>
            <a:pPr marL="457200" lvl="0" indent="-292100" algn="l" rtl="0">
              <a:lnSpc>
                <a:spcPct val="100000"/>
              </a:lnSpc>
              <a:spcBef>
                <a:spcPts val="0"/>
              </a:spcBef>
              <a:spcAft>
                <a:spcPts val="0"/>
              </a:spcAft>
              <a:buClr>
                <a:srgbClr val="000000"/>
              </a:buClr>
              <a:buSzPts val="1000"/>
              <a:buFont typeface="Merriweather"/>
              <a:buChar char="●"/>
            </a:pPr>
            <a:r>
              <a:rPr lang="en" sz="970">
                <a:solidFill>
                  <a:srgbClr val="000000"/>
                </a:solidFill>
              </a:rPr>
              <a:t>Acquisition, contracting, and procurement personnel</a:t>
            </a:r>
            <a:endParaRPr/>
          </a:p>
          <a:p>
            <a:pPr marL="457200" lvl="0" indent="-292100" algn="l" rtl="0">
              <a:lnSpc>
                <a:spcPct val="100000"/>
              </a:lnSpc>
              <a:spcBef>
                <a:spcPts val="0"/>
              </a:spcBef>
              <a:spcAft>
                <a:spcPts val="0"/>
              </a:spcAft>
              <a:buClr>
                <a:srgbClr val="000000"/>
              </a:buClr>
              <a:buSzPts val="1000"/>
              <a:buFont typeface="Merriweather"/>
              <a:buChar char="●"/>
            </a:pPr>
            <a:r>
              <a:rPr lang="en" sz="970">
                <a:solidFill>
                  <a:srgbClr val="000000"/>
                </a:solidFill>
              </a:rPr>
              <a:t>Attorneys engaged in litigation or advising on records or access to information issues</a:t>
            </a:r>
            <a:endParaRPr/>
          </a:p>
          <a:p>
            <a:pPr marL="457200" lvl="0" indent="-292100" algn="l" rtl="0">
              <a:lnSpc>
                <a:spcPct val="100000"/>
              </a:lnSpc>
              <a:spcBef>
                <a:spcPts val="0"/>
              </a:spcBef>
              <a:spcAft>
                <a:spcPts val="0"/>
              </a:spcAft>
              <a:buClr>
                <a:srgbClr val="000000"/>
              </a:buClr>
              <a:buSzPts val="1000"/>
              <a:buFont typeface="Merriweather"/>
              <a:buChar char="●"/>
            </a:pPr>
            <a:r>
              <a:rPr lang="en" sz="970">
                <a:solidFill>
                  <a:srgbClr val="000000"/>
                </a:solidFill>
              </a:rPr>
              <a:t>Personnel developing and managing IT systems and applications</a:t>
            </a:r>
            <a:endParaRPr/>
          </a:p>
          <a:p>
            <a:pPr marL="457200" lvl="0" indent="-292100" algn="l" rtl="0">
              <a:lnSpc>
                <a:spcPct val="100000"/>
              </a:lnSpc>
              <a:spcBef>
                <a:spcPts val="0"/>
              </a:spcBef>
              <a:spcAft>
                <a:spcPts val="0"/>
              </a:spcAft>
              <a:buClr>
                <a:srgbClr val="000000"/>
              </a:buClr>
              <a:buSzPts val="1000"/>
              <a:buFont typeface="Merriweather"/>
              <a:buChar char="●"/>
            </a:pPr>
            <a:r>
              <a:rPr lang="en" sz="970">
                <a:solidFill>
                  <a:srgbClr val="000000"/>
                </a:solidFill>
              </a:rPr>
              <a:t>Continuity of Operations and Disaster Preparedness personnel that manage mission essential records</a:t>
            </a:r>
            <a:endParaRPr sz="970">
              <a:solidFill>
                <a:srgbClr val="000000"/>
              </a:solidFill>
              <a:latin typeface="Merriweather"/>
              <a:ea typeface="Merriweather"/>
              <a:cs typeface="Merriweather"/>
              <a:sym typeface="Merriweather"/>
            </a:endParaRPr>
          </a:p>
          <a:p>
            <a:pPr marL="0" lvl="0" indent="0" algn="l" rtl="0">
              <a:lnSpc>
                <a:spcPct val="100000"/>
              </a:lnSpc>
              <a:spcBef>
                <a:spcPts val="1600"/>
              </a:spcBef>
              <a:spcAft>
                <a:spcPts val="0"/>
              </a:spcAft>
              <a:buClr>
                <a:schemeClr val="dk1"/>
              </a:buClr>
              <a:buSzPts val="1400"/>
              <a:buNone/>
            </a:pPr>
            <a:r>
              <a:rPr lang="en" sz="970">
                <a:solidFill>
                  <a:srgbClr val="000000"/>
                </a:solidFill>
                <a:latin typeface="Merriweather"/>
                <a:ea typeface="Merriweather"/>
                <a:cs typeface="Merriweather"/>
                <a:sym typeface="Merriweather"/>
              </a:rPr>
              <a:t>These groups may ha</a:t>
            </a:r>
            <a:r>
              <a:rPr lang="en" sz="970">
                <a:latin typeface="Merriweather"/>
                <a:ea typeface="Merriweather"/>
                <a:cs typeface="Merriweather"/>
                <a:sym typeface="Merriweather"/>
              </a:rPr>
              <a:t>ve specific training needs.</a:t>
            </a:r>
            <a:endParaRPr sz="970">
              <a:latin typeface="Merriweather"/>
              <a:ea typeface="Merriweather"/>
              <a:cs typeface="Merriweather"/>
              <a:sym typeface="Merriweather"/>
            </a:endParaRPr>
          </a:p>
          <a:p>
            <a:pPr marL="0" lvl="0" indent="0" algn="l" rtl="0">
              <a:lnSpc>
                <a:spcPct val="100000"/>
              </a:lnSpc>
              <a:spcBef>
                <a:spcPts val="1600"/>
              </a:spcBef>
              <a:spcAft>
                <a:spcPts val="0"/>
              </a:spcAft>
              <a:buClr>
                <a:schemeClr val="dk1"/>
              </a:buClr>
              <a:buSzPts val="1400"/>
              <a:buNone/>
            </a:pPr>
            <a:r>
              <a:rPr lang="en" sz="970">
                <a:latin typeface="Merriweather"/>
                <a:ea typeface="Merriweather"/>
                <a:cs typeface="Merriweather"/>
                <a:sym typeface="Merriweather"/>
              </a:rPr>
              <a:t>For additional training on your specific RM responsibilities, contact  [Insert your Agency's Records Officer’s contact information]</a:t>
            </a:r>
            <a:endParaRPr sz="970">
              <a:latin typeface="Merriweather"/>
              <a:ea typeface="Merriweather"/>
              <a:cs typeface="Merriweather"/>
              <a:sym typeface="Merriweather"/>
            </a:endParaRPr>
          </a:p>
          <a:p>
            <a:pPr marL="0" lvl="0" indent="0" algn="l" rtl="0">
              <a:lnSpc>
                <a:spcPct val="200000"/>
              </a:lnSpc>
              <a:spcBef>
                <a:spcPts val="1600"/>
              </a:spcBef>
              <a:spcAft>
                <a:spcPts val="0"/>
              </a:spcAft>
              <a:buClr>
                <a:schemeClr val="dk1"/>
              </a:buClr>
              <a:buSzPts val="1100"/>
              <a:buFont typeface="Arial"/>
              <a:buNone/>
            </a:pPr>
            <a:endParaRPr sz="1100">
              <a:solidFill>
                <a:srgbClr val="9900FF"/>
              </a:solidFill>
              <a:latin typeface="Merriweather"/>
              <a:ea typeface="Merriweather"/>
              <a:cs typeface="Merriweather"/>
              <a:sym typeface="Merriweather"/>
            </a:endParaRPr>
          </a:p>
          <a:p>
            <a:pPr marL="0" lvl="0" indent="0" algn="l" rtl="0">
              <a:lnSpc>
                <a:spcPct val="90000"/>
              </a:lnSpc>
              <a:spcBef>
                <a:spcPts val="1600"/>
              </a:spcBef>
              <a:spcAft>
                <a:spcPts val="1600"/>
              </a:spcAft>
              <a:buClr>
                <a:schemeClr val="dk1"/>
              </a:buClr>
              <a:buSzPts val="1400"/>
              <a:buNone/>
            </a:pPr>
            <a:endParaRPr sz="1000">
              <a:latin typeface="Merriweather"/>
              <a:ea typeface="Merriweather"/>
              <a:cs typeface="Merriweather"/>
              <a:sym typeface="Merriweather"/>
            </a:endParaRPr>
          </a:p>
        </p:txBody>
      </p:sp>
      <p:sp>
        <p:nvSpPr>
          <p:cNvPr id="231" name="Google Shape;231;p37"/>
          <p:cNvSpPr txBox="1">
            <a:spLocks noGrp="1"/>
          </p:cNvSpPr>
          <p:nvPr>
            <p:ph type="body" idx="2"/>
          </p:nvPr>
        </p:nvSpPr>
        <p:spPr>
          <a:xfrm>
            <a:off x="5002200" y="1152475"/>
            <a:ext cx="39999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400"/>
              <a:buNone/>
            </a:pPr>
            <a:r>
              <a:rPr lang="en" sz="1200">
                <a:latin typeface="Merriweather"/>
                <a:ea typeface="Merriweather"/>
                <a:cs typeface="Merriweather"/>
                <a:sym typeface="Merriweather"/>
              </a:rPr>
              <a:t>These mission specialists should be able to:</a:t>
            </a:r>
            <a:endParaRPr sz="1200">
              <a:latin typeface="Merriweather"/>
              <a:ea typeface="Merriweather"/>
              <a:cs typeface="Merriweather"/>
              <a:sym typeface="Merriweather"/>
            </a:endParaRPr>
          </a:p>
          <a:p>
            <a:pPr marL="323850" lvl="0" indent="-171450" algn="l" rtl="0">
              <a:lnSpc>
                <a:spcPct val="100000"/>
              </a:lnSpc>
              <a:spcBef>
                <a:spcPts val="1600"/>
              </a:spcBef>
              <a:spcAft>
                <a:spcPts val="0"/>
              </a:spcAft>
              <a:buClr>
                <a:srgbClr val="000000"/>
              </a:buClr>
              <a:buSzPts val="1200"/>
              <a:buChar char="●"/>
            </a:pPr>
            <a:r>
              <a:rPr lang="en" sz="1200">
                <a:solidFill>
                  <a:srgbClr val="000000"/>
                </a:solidFill>
                <a:latin typeface="Merriweather"/>
                <a:ea typeface="Merriweather"/>
                <a:cs typeface="Merriweather"/>
                <a:sym typeface="Merriweather"/>
              </a:rPr>
              <a:t>Be aware of their RM responsibilities and how it applies to them</a:t>
            </a:r>
            <a:endParaRPr sz="1200">
              <a:solidFill>
                <a:srgbClr val="000000"/>
              </a:solidFill>
              <a:latin typeface="Merriweather"/>
              <a:ea typeface="Merriweather"/>
              <a:cs typeface="Merriweather"/>
              <a:sym typeface="Merriweather"/>
            </a:endParaRPr>
          </a:p>
          <a:p>
            <a:pPr marL="323850" lvl="0" indent="-171450" algn="l" rtl="0">
              <a:lnSpc>
                <a:spcPct val="100000"/>
              </a:lnSpc>
              <a:spcBef>
                <a:spcPts val="0"/>
              </a:spcBef>
              <a:spcAft>
                <a:spcPts val="0"/>
              </a:spcAft>
              <a:buClr>
                <a:srgbClr val="000000"/>
              </a:buClr>
              <a:buSzPts val="1200"/>
              <a:buChar char="●"/>
            </a:pPr>
            <a:r>
              <a:rPr lang="en" sz="1200">
                <a:solidFill>
                  <a:srgbClr val="000000"/>
                </a:solidFill>
                <a:latin typeface="Merriweather"/>
                <a:ea typeface="Merriweather"/>
                <a:cs typeface="Merriweather"/>
                <a:sym typeface="Merriweather"/>
              </a:rPr>
              <a:t>Apply the records/retention schedule that covers their particular function</a:t>
            </a:r>
            <a:endParaRPr sz="1200">
              <a:solidFill>
                <a:srgbClr val="000000"/>
              </a:solidFill>
              <a:latin typeface="Merriweather"/>
              <a:ea typeface="Merriweather"/>
              <a:cs typeface="Merriweather"/>
              <a:sym typeface="Merriweather"/>
            </a:endParaRPr>
          </a:p>
          <a:p>
            <a:pPr marL="323850" lvl="0" indent="-171450" algn="l" rtl="0">
              <a:lnSpc>
                <a:spcPct val="100000"/>
              </a:lnSpc>
              <a:spcBef>
                <a:spcPts val="0"/>
              </a:spcBef>
              <a:spcAft>
                <a:spcPts val="0"/>
              </a:spcAft>
              <a:buClr>
                <a:srgbClr val="000000"/>
              </a:buClr>
              <a:buSzPts val="1200"/>
              <a:buChar char="●"/>
            </a:pPr>
            <a:r>
              <a:rPr lang="en" sz="1200">
                <a:solidFill>
                  <a:srgbClr val="000000"/>
                </a:solidFill>
                <a:latin typeface="Merriweather"/>
                <a:ea typeface="Merriweather"/>
                <a:cs typeface="Merriweather"/>
                <a:sym typeface="Merriweather"/>
              </a:rPr>
              <a:t>Apply the office’s files plans and any classification issues surrounding their records</a:t>
            </a:r>
            <a:endParaRPr sz="1200">
              <a:solidFill>
                <a:srgbClr val="000000"/>
              </a:solidFill>
              <a:latin typeface="Merriweather"/>
              <a:ea typeface="Merriweather"/>
              <a:cs typeface="Merriweather"/>
              <a:sym typeface="Merriweather"/>
            </a:endParaRPr>
          </a:p>
          <a:p>
            <a:pPr marL="323850" lvl="0" indent="-171450" algn="l" rtl="0">
              <a:lnSpc>
                <a:spcPct val="100000"/>
              </a:lnSpc>
              <a:spcBef>
                <a:spcPts val="0"/>
              </a:spcBef>
              <a:spcAft>
                <a:spcPts val="0"/>
              </a:spcAft>
              <a:buClr>
                <a:srgbClr val="000000"/>
              </a:buClr>
              <a:buSzPts val="1200"/>
              <a:buChar char="●"/>
            </a:pPr>
            <a:r>
              <a:rPr lang="en" sz="1200">
                <a:solidFill>
                  <a:srgbClr val="000000"/>
                </a:solidFill>
              </a:rPr>
              <a:t>Know the a</a:t>
            </a:r>
            <a:r>
              <a:rPr lang="en" sz="1200">
                <a:solidFill>
                  <a:srgbClr val="000000"/>
                </a:solidFill>
                <a:latin typeface="Merriweather"/>
                <a:ea typeface="Merriweather"/>
                <a:cs typeface="Merriweather"/>
                <a:sym typeface="Merriweather"/>
              </a:rPr>
              <a:t>ppropriate RM staff contact info for additional guidance</a:t>
            </a:r>
            <a:endParaRPr sz="1200">
              <a:solidFill>
                <a:srgbClr val="000000"/>
              </a:solidFill>
              <a:latin typeface="Merriweather"/>
              <a:ea typeface="Merriweather"/>
              <a:cs typeface="Merriweather"/>
              <a:sym typeface="Merriweather"/>
            </a:endParaRPr>
          </a:p>
          <a:p>
            <a:pPr marL="323850" lvl="0" indent="-171450" algn="l" rtl="0">
              <a:lnSpc>
                <a:spcPct val="100000"/>
              </a:lnSpc>
              <a:spcBef>
                <a:spcPts val="0"/>
              </a:spcBef>
              <a:spcAft>
                <a:spcPts val="0"/>
              </a:spcAft>
              <a:buClr>
                <a:srgbClr val="000000"/>
              </a:buClr>
              <a:buSzPts val="1200"/>
              <a:buChar char="●"/>
            </a:pPr>
            <a:r>
              <a:rPr lang="en" sz="1200">
                <a:solidFill>
                  <a:srgbClr val="000000"/>
                </a:solidFill>
                <a:latin typeface="Merriweather"/>
                <a:ea typeface="Merriweather"/>
                <a:cs typeface="Merriweather"/>
                <a:sym typeface="Merriweather"/>
              </a:rPr>
              <a:t>Know what goes into a “Records Series”/ Agency specific information</a:t>
            </a:r>
            <a:endParaRPr sz="1200">
              <a:solidFill>
                <a:srgbClr val="000000"/>
              </a:solidFill>
              <a:latin typeface="Merriweather"/>
              <a:ea typeface="Merriweather"/>
              <a:cs typeface="Merriweather"/>
              <a:sym typeface="Merriweather"/>
            </a:endParaRPr>
          </a:p>
          <a:p>
            <a:pPr marL="0" lvl="0" indent="0" algn="l" rtl="0">
              <a:lnSpc>
                <a:spcPct val="90000"/>
              </a:lnSpc>
              <a:spcBef>
                <a:spcPts val="1600"/>
              </a:spcBef>
              <a:spcAft>
                <a:spcPts val="0"/>
              </a:spcAft>
              <a:buClr>
                <a:schemeClr val="dk1"/>
              </a:buClr>
              <a:buSzPts val="1400"/>
              <a:buNone/>
            </a:pPr>
            <a:endParaRPr>
              <a:latin typeface="Merriweather"/>
              <a:ea typeface="Merriweather"/>
              <a:cs typeface="Merriweather"/>
              <a:sym typeface="Merriweather"/>
            </a:endParaRPr>
          </a:p>
          <a:p>
            <a:pPr marL="0" lvl="0" indent="0" algn="l" rtl="0">
              <a:lnSpc>
                <a:spcPct val="90000"/>
              </a:lnSpc>
              <a:spcBef>
                <a:spcPts val="1600"/>
              </a:spcBef>
              <a:spcAft>
                <a:spcPts val="0"/>
              </a:spcAft>
              <a:buSzPts val="1400"/>
              <a:buNone/>
            </a:pPr>
            <a:r>
              <a:rPr lang="en"/>
              <a:t>For more information please contact your ARO.</a:t>
            </a:r>
            <a:endParaRPr/>
          </a:p>
          <a:p>
            <a:pPr marL="0" lvl="0" indent="0" algn="l" rtl="0">
              <a:lnSpc>
                <a:spcPct val="90000"/>
              </a:lnSpc>
              <a:spcBef>
                <a:spcPts val="3200"/>
              </a:spcBef>
              <a:spcAft>
                <a:spcPts val="1600"/>
              </a:spcAft>
              <a:buClr>
                <a:schemeClr val="dk1"/>
              </a:buClr>
              <a:buSzPts val="1400"/>
              <a:buNone/>
            </a:pP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38"/>
          <p:cNvSpPr txBox="1">
            <a:spLocks noGrp="1"/>
          </p:cNvSpPr>
          <p:nvPr>
            <p:ph type="ctrTitle"/>
          </p:nvPr>
        </p:nvSpPr>
        <p:spPr>
          <a:xfrm>
            <a:off x="1143000" y="841772"/>
            <a:ext cx="6858000" cy="1790700"/>
          </a:xfrm>
          <a:prstGeom prst="rect">
            <a:avLst/>
          </a:prstGeom>
          <a:noFill/>
          <a:ln>
            <a:noFill/>
          </a:ln>
        </p:spPr>
        <p:txBody>
          <a:bodyPr spcFirstLastPara="1" wrap="square" lIns="91425" tIns="91425" rIns="91425" bIns="91425" anchor="b" anchorCtr="0">
            <a:noAutofit/>
          </a:bodyPr>
          <a:lstStyle/>
          <a:p>
            <a:pPr marL="0" lvl="0" indent="0" algn="ctr" rtl="0">
              <a:lnSpc>
                <a:spcPct val="90000"/>
              </a:lnSpc>
              <a:spcBef>
                <a:spcPts val="0"/>
              </a:spcBef>
              <a:spcAft>
                <a:spcPts val="0"/>
              </a:spcAft>
              <a:buClr>
                <a:srgbClr val="2D363A"/>
              </a:buClr>
              <a:buSzPts val="3150"/>
              <a:buFont typeface="Merriweather"/>
              <a:buNone/>
            </a:pPr>
            <a:r>
              <a:rPr lang="en" sz="3150" b="1">
                <a:solidFill>
                  <a:srgbClr val="2D363A"/>
                </a:solidFill>
                <a:highlight>
                  <a:srgbClr val="FFFFFF"/>
                </a:highlight>
                <a:latin typeface="Merriweather"/>
                <a:ea typeface="Merriweather"/>
                <a:cs typeface="Merriweather"/>
                <a:sym typeface="Merriweather"/>
              </a:rPr>
              <a:t>What Are Records, Non Record Materials, and Personal Papers?</a:t>
            </a:r>
            <a:endParaRPr sz="3150" b="1">
              <a:solidFill>
                <a:srgbClr val="2D363A"/>
              </a:solidFill>
              <a:highlight>
                <a:srgbClr val="FFFFFF"/>
              </a:highlight>
              <a:latin typeface="Merriweather"/>
              <a:ea typeface="Merriweather"/>
              <a:cs typeface="Merriweather"/>
              <a:sym typeface="Merriweather"/>
            </a:endParaRPr>
          </a:p>
          <a:p>
            <a:pPr marL="0" lvl="0" indent="0" algn="ctr" rtl="0">
              <a:lnSpc>
                <a:spcPct val="90000"/>
              </a:lnSpc>
              <a:spcBef>
                <a:spcPts val="0"/>
              </a:spcBef>
              <a:spcAft>
                <a:spcPts val="0"/>
              </a:spcAft>
              <a:buClr>
                <a:schemeClr val="dk1"/>
              </a:buClr>
              <a:buSzPts val="3150"/>
              <a:buFont typeface="Merriweather"/>
              <a:buNone/>
            </a:pPr>
            <a:endParaRPr sz="3150" b="1">
              <a:solidFill>
                <a:srgbClr val="2D363A"/>
              </a:solidFill>
              <a:highlight>
                <a:srgbClr val="FFFFFF"/>
              </a:highlight>
              <a:latin typeface="Merriweather"/>
              <a:ea typeface="Merriweather"/>
              <a:cs typeface="Merriweather"/>
              <a:sym typeface="Merriweather"/>
            </a:endParaRPr>
          </a:p>
        </p:txBody>
      </p:sp>
      <p:sp>
        <p:nvSpPr>
          <p:cNvPr id="237" name="Google Shape;237;p38"/>
          <p:cNvSpPr txBox="1">
            <a:spLocks noGrp="1"/>
          </p:cNvSpPr>
          <p:nvPr>
            <p:ph type="subTitle" idx="1"/>
          </p:nvPr>
        </p:nvSpPr>
        <p:spPr>
          <a:xfrm>
            <a:off x="1143000" y="2701528"/>
            <a:ext cx="6858000" cy="1241822"/>
          </a:xfrm>
          <a:prstGeom prst="rect">
            <a:avLst/>
          </a:prstGeom>
          <a:noFill/>
          <a:ln>
            <a:noFill/>
          </a:ln>
        </p:spPr>
        <p:txBody>
          <a:bodyPr spcFirstLastPara="1" wrap="square" lIns="91425" tIns="91425" rIns="91425" bIns="91425" anchor="t" anchorCtr="0">
            <a:noAutofit/>
          </a:bodyPr>
          <a:lstStyle/>
          <a:p>
            <a:pPr marL="0" lvl="0" indent="0" algn="ctr" rtl="0">
              <a:lnSpc>
                <a:spcPct val="90000"/>
              </a:lnSpc>
              <a:spcBef>
                <a:spcPts val="0"/>
              </a:spcBef>
              <a:spcAft>
                <a:spcPts val="0"/>
              </a:spcAft>
              <a:buClr>
                <a:schemeClr val="dk1"/>
              </a:buClr>
              <a:buSzPts val="1100"/>
              <a:buFont typeface="Arial"/>
              <a:buNone/>
            </a:pPr>
            <a:r>
              <a:rPr lang="en" sz="3150" b="1">
                <a:solidFill>
                  <a:srgbClr val="2D363A"/>
                </a:solidFill>
                <a:highlight>
                  <a:srgbClr val="FFFFFF"/>
                </a:highlight>
                <a:latin typeface="Merriweather"/>
                <a:ea typeface="Merriweather"/>
                <a:cs typeface="Merriweather"/>
                <a:sym typeface="Merriweather"/>
              </a:rPr>
              <a:t>Lesson 4</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39"/>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rgbClr val="000000"/>
              </a:buClr>
              <a:buSzPts val="2800"/>
              <a:buFont typeface="Merriweather"/>
              <a:buNone/>
            </a:pPr>
            <a:r>
              <a:rPr lang="en" sz="3200">
                <a:solidFill>
                  <a:srgbClr val="000000"/>
                </a:solidFill>
                <a:highlight>
                  <a:srgbClr val="FFFFFF"/>
                </a:highlight>
                <a:latin typeface="Merriweather"/>
                <a:ea typeface="Merriweather"/>
                <a:cs typeface="Merriweather"/>
                <a:sym typeface="Merriweather"/>
              </a:rPr>
              <a:t>What is a Federal Record?</a:t>
            </a:r>
            <a:endParaRPr sz="3200">
              <a:solidFill>
                <a:srgbClr val="000000"/>
              </a:solidFill>
            </a:endParaRPr>
          </a:p>
        </p:txBody>
      </p:sp>
      <p:sp>
        <p:nvSpPr>
          <p:cNvPr id="243" name="Google Shape;243;p39"/>
          <p:cNvSpPr txBox="1">
            <a:spLocks noGrp="1"/>
          </p:cNvSpPr>
          <p:nvPr>
            <p:ph type="body" idx="1"/>
          </p:nvPr>
        </p:nvSpPr>
        <p:spPr>
          <a:xfrm>
            <a:off x="311700" y="1152475"/>
            <a:ext cx="4260300" cy="3684996"/>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sz="1600">
                <a:solidFill>
                  <a:srgbClr val="313537"/>
                </a:solidFill>
                <a:highlight>
                  <a:srgbClr val="FFFFFF"/>
                </a:highlight>
                <a:latin typeface="Merriweather"/>
                <a:ea typeface="Merriweather"/>
                <a:cs typeface="Merriweather"/>
                <a:sym typeface="Merriweather"/>
              </a:rPr>
              <a:t>Federal Records are any recorded  information, regardless of form or characteristics that are…..</a:t>
            </a:r>
            <a:endParaRPr sz="1600">
              <a:solidFill>
                <a:srgbClr val="313537"/>
              </a:solidFill>
              <a:highlight>
                <a:srgbClr val="FFFFFF"/>
              </a:highlight>
              <a:latin typeface="Merriweather"/>
              <a:ea typeface="Merriweather"/>
              <a:cs typeface="Merriweather"/>
              <a:sym typeface="Merriweather"/>
            </a:endParaRPr>
          </a:p>
          <a:p>
            <a:pPr marL="457200" lvl="0" indent="-304800" algn="l" rtl="0">
              <a:lnSpc>
                <a:spcPct val="90000"/>
              </a:lnSpc>
              <a:spcBef>
                <a:spcPts val="2000"/>
              </a:spcBef>
              <a:spcAft>
                <a:spcPts val="0"/>
              </a:spcAft>
              <a:buClr>
                <a:srgbClr val="313537"/>
              </a:buClr>
              <a:buSzPts val="1200"/>
              <a:buFont typeface="Merriweather"/>
              <a:buChar char="●"/>
            </a:pPr>
            <a:r>
              <a:rPr lang="en" sz="1600">
                <a:solidFill>
                  <a:srgbClr val="313537"/>
                </a:solidFill>
                <a:highlight>
                  <a:srgbClr val="FFFFFF"/>
                </a:highlight>
                <a:latin typeface="Merriweather"/>
                <a:ea typeface="Merriweather"/>
                <a:cs typeface="Merriweather"/>
                <a:sym typeface="Merriweather"/>
              </a:rPr>
              <a:t>Made or received by a Federal agency under Federal law</a:t>
            </a:r>
            <a:endParaRPr sz="1600">
              <a:solidFill>
                <a:srgbClr val="313537"/>
              </a:solidFill>
              <a:highlight>
                <a:srgbClr val="FFFFFF"/>
              </a:highlight>
              <a:latin typeface="Merriweather"/>
              <a:ea typeface="Merriweather"/>
              <a:cs typeface="Merriweather"/>
              <a:sym typeface="Merriweather"/>
            </a:endParaRPr>
          </a:p>
          <a:p>
            <a:pPr marL="457200" lvl="0" indent="-304800" algn="l" rtl="0">
              <a:lnSpc>
                <a:spcPct val="90000"/>
              </a:lnSpc>
              <a:spcBef>
                <a:spcPts val="0"/>
              </a:spcBef>
              <a:spcAft>
                <a:spcPts val="0"/>
              </a:spcAft>
              <a:buClr>
                <a:srgbClr val="313537"/>
              </a:buClr>
              <a:buSzPts val="1200"/>
              <a:buFont typeface="Merriweather"/>
              <a:buChar char="●"/>
            </a:pPr>
            <a:r>
              <a:rPr lang="en" sz="1600">
                <a:solidFill>
                  <a:srgbClr val="313537"/>
                </a:solidFill>
                <a:highlight>
                  <a:srgbClr val="FFFFFF"/>
                </a:highlight>
                <a:latin typeface="Merriweather"/>
                <a:ea typeface="Merriweather"/>
                <a:cs typeface="Merriweather"/>
                <a:sym typeface="Merriweather"/>
              </a:rPr>
              <a:t>Made or received by a Federal agency in connection with the transaction of public business</a:t>
            </a:r>
            <a:endParaRPr sz="1600">
              <a:solidFill>
                <a:srgbClr val="313537"/>
              </a:solidFill>
              <a:highlight>
                <a:srgbClr val="FFFFFF"/>
              </a:highlight>
              <a:latin typeface="Merriweather"/>
              <a:ea typeface="Merriweather"/>
              <a:cs typeface="Merriweather"/>
              <a:sym typeface="Merriweather"/>
            </a:endParaRPr>
          </a:p>
          <a:p>
            <a:pPr marL="457200" lvl="0" indent="-304800" algn="l" rtl="0">
              <a:lnSpc>
                <a:spcPct val="90000"/>
              </a:lnSpc>
              <a:spcBef>
                <a:spcPts val="0"/>
              </a:spcBef>
              <a:spcAft>
                <a:spcPts val="0"/>
              </a:spcAft>
              <a:buClr>
                <a:srgbClr val="313537"/>
              </a:buClr>
              <a:buSzPts val="1200"/>
              <a:buFont typeface="Merriweather"/>
              <a:buChar char="●"/>
            </a:pPr>
            <a:r>
              <a:rPr lang="en" sz="1600">
                <a:solidFill>
                  <a:srgbClr val="313537"/>
                </a:solidFill>
                <a:highlight>
                  <a:srgbClr val="FFFFFF"/>
                </a:highlight>
                <a:latin typeface="Merriweather"/>
                <a:ea typeface="Merriweather"/>
                <a:cs typeface="Merriweather"/>
                <a:sym typeface="Merriweather"/>
              </a:rPr>
              <a:t>Preserved or appropriate for preservation by a Federal agency or its legitimate successor as evidence of the activities of the U.S. government or because of the informational value</a:t>
            </a:r>
            <a:endParaRPr sz="1600">
              <a:solidFill>
                <a:srgbClr val="313537"/>
              </a:solidFill>
              <a:highlight>
                <a:srgbClr val="FFFFFF"/>
              </a:highlight>
              <a:latin typeface="Merriweather"/>
              <a:ea typeface="Merriweather"/>
              <a:cs typeface="Merriweather"/>
              <a:sym typeface="Merriweather"/>
            </a:endParaRPr>
          </a:p>
          <a:p>
            <a:pPr marL="0" lvl="0" indent="0" algn="l" rtl="0">
              <a:lnSpc>
                <a:spcPct val="90000"/>
              </a:lnSpc>
              <a:spcBef>
                <a:spcPts val="3800"/>
              </a:spcBef>
              <a:spcAft>
                <a:spcPts val="1600"/>
              </a:spcAft>
              <a:buClr>
                <a:schemeClr val="dk1"/>
              </a:buClr>
              <a:buSzPts val="1400"/>
              <a:buNone/>
            </a:pPr>
            <a:endParaRPr sz="1600"/>
          </a:p>
        </p:txBody>
      </p:sp>
      <p:sp>
        <p:nvSpPr>
          <p:cNvPr id="244" name="Google Shape;244;p39"/>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p>
            <a:pPr marL="0" lvl="0" indent="0" algn="l" rtl="0">
              <a:lnSpc>
                <a:spcPct val="200000"/>
              </a:lnSpc>
              <a:spcBef>
                <a:spcPts val="0"/>
              </a:spcBef>
              <a:spcAft>
                <a:spcPts val="0"/>
              </a:spcAft>
              <a:buClr>
                <a:schemeClr val="dk1"/>
              </a:buClr>
              <a:buSzPts val="1400"/>
              <a:buNone/>
            </a:pPr>
            <a:r>
              <a:rPr lang="en">
                <a:highlight>
                  <a:srgbClr val="FFFFFF"/>
                </a:highlight>
                <a:latin typeface="Merriweather"/>
                <a:ea typeface="Merriweather"/>
                <a:cs typeface="Merriweather"/>
                <a:sym typeface="Merriweather"/>
              </a:rPr>
              <a:t>Examples Include:</a:t>
            </a:r>
            <a:endParaRPr>
              <a:highlight>
                <a:srgbClr val="FFFFFF"/>
              </a:highlight>
              <a:latin typeface="Merriweather"/>
              <a:ea typeface="Merriweather"/>
              <a:cs typeface="Merriweather"/>
              <a:sym typeface="Merriweather"/>
            </a:endParaRPr>
          </a:p>
          <a:p>
            <a:pPr marL="0" lvl="0" indent="0" algn="l" rtl="0">
              <a:lnSpc>
                <a:spcPct val="100000"/>
              </a:lnSpc>
              <a:spcBef>
                <a:spcPts val="2000"/>
              </a:spcBef>
              <a:spcAft>
                <a:spcPts val="0"/>
              </a:spcAft>
              <a:buClr>
                <a:schemeClr val="dk1"/>
              </a:buClr>
              <a:buSzPts val="1100"/>
              <a:buFont typeface="Arial"/>
              <a:buNone/>
            </a:pPr>
            <a:r>
              <a:rPr lang="en">
                <a:latin typeface="Merriweather"/>
                <a:ea typeface="Merriweather"/>
                <a:cs typeface="Merriweather"/>
                <a:sym typeface="Merriweather"/>
              </a:rPr>
              <a:t>[Insert examples of your agency's federal records]</a:t>
            </a:r>
            <a:endParaRPr>
              <a:latin typeface="Merriweather"/>
              <a:ea typeface="Merriweather"/>
              <a:cs typeface="Merriweather"/>
              <a:sym typeface="Merriweather"/>
            </a:endParaRPr>
          </a:p>
          <a:p>
            <a:pPr marL="0" lvl="0" indent="0" algn="l" rtl="0">
              <a:lnSpc>
                <a:spcPct val="90000"/>
              </a:lnSpc>
              <a:spcBef>
                <a:spcPts val="2000"/>
              </a:spcBef>
              <a:spcAft>
                <a:spcPts val="1600"/>
              </a:spcAft>
              <a:buClr>
                <a:schemeClr val="dk1"/>
              </a:buClr>
              <a:buSzPts val="1400"/>
              <a:buNone/>
            </a:pP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48"/>
        <p:cNvGrpSpPr/>
        <p:nvPr/>
      </p:nvGrpSpPr>
      <p:grpSpPr>
        <a:xfrm>
          <a:off x="0" y="0"/>
          <a:ext cx="0" cy="0"/>
          <a:chOff x="0" y="0"/>
          <a:chExt cx="0" cy="0"/>
        </a:xfrm>
      </p:grpSpPr>
      <p:sp>
        <p:nvSpPr>
          <p:cNvPr id="249" name="Google Shape;249;p4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chemeClr val="dk1"/>
              </a:buClr>
              <a:buSzPts val="2800"/>
              <a:buFont typeface="Merriweather"/>
              <a:buNone/>
            </a:pPr>
            <a:r>
              <a:rPr lang="en" sz="3200">
                <a:highlight>
                  <a:srgbClr val="FFFFFF"/>
                </a:highlight>
                <a:latin typeface="Merriweather"/>
                <a:ea typeface="Merriweather"/>
                <a:cs typeface="Merriweather"/>
                <a:sym typeface="Merriweather"/>
              </a:rPr>
              <a:t>What is Recorded Information?</a:t>
            </a:r>
            <a:endParaRPr sz="3200">
              <a:latin typeface="Merriweather"/>
              <a:ea typeface="Merriweather"/>
              <a:cs typeface="Merriweather"/>
              <a:sym typeface="Merriweather"/>
            </a:endParaRPr>
          </a:p>
        </p:txBody>
      </p:sp>
      <p:sp>
        <p:nvSpPr>
          <p:cNvPr id="250" name="Google Shape;250;p4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sz="2000">
                <a:highlight>
                  <a:srgbClr val="FFFFFF"/>
                </a:highlight>
                <a:latin typeface="Merriweather"/>
                <a:ea typeface="Merriweather"/>
                <a:cs typeface="Merriweather"/>
                <a:sym typeface="Merriweather"/>
              </a:rPr>
              <a:t>Recorded information is defined as:</a:t>
            </a:r>
            <a:endParaRPr sz="2000">
              <a:highlight>
                <a:srgbClr val="FFFFFF"/>
              </a:highlight>
              <a:latin typeface="Merriweather"/>
              <a:ea typeface="Merriweather"/>
              <a:cs typeface="Merriweather"/>
              <a:sym typeface="Merriweather"/>
            </a:endParaRPr>
          </a:p>
          <a:p>
            <a:pPr marL="0" lvl="0" indent="0" algn="l" rtl="0">
              <a:lnSpc>
                <a:spcPct val="100000"/>
              </a:lnSpc>
              <a:spcBef>
                <a:spcPts val="4100"/>
              </a:spcBef>
              <a:spcAft>
                <a:spcPts val="0"/>
              </a:spcAft>
              <a:buClr>
                <a:schemeClr val="dk1"/>
              </a:buClr>
              <a:buSzPts val="1100"/>
              <a:buFont typeface="Arial"/>
              <a:buNone/>
            </a:pPr>
            <a:r>
              <a:rPr lang="en" sz="2000">
                <a:highlight>
                  <a:srgbClr val="FFFFFF"/>
                </a:highlight>
                <a:latin typeface="Merriweather"/>
                <a:ea typeface="Merriweather"/>
                <a:cs typeface="Merriweather"/>
                <a:sym typeface="Merriweather"/>
              </a:rPr>
              <a:t>“...all traditional forms of records, regardless of physical form or characteristics, including information created, manipulated, communicated, or stored in digital or electronic form.”</a:t>
            </a:r>
            <a:endParaRPr sz="2000">
              <a:highlight>
                <a:srgbClr val="FFFFFF"/>
              </a:highlight>
              <a:latin typeface="Merriweather"/>
              <a:ea typeface="Merriweather"/>
              <a:cs typeface="Merriweather"/>
              <a:sym typeface="Merriweather"/>
            </a:endParaRPr>
          </a:p>
          <a:p>
            <a:pPr marL="0" lvl="0" indent="0" algn="l" rtl="0">
              <a:lnSpc>
                <a:spcPct val="100000"/>
              </a:lnSpc>
              <a:spcBef>
                <a:spcPts val="0"/>
              </a:spcBef>
              <a:spcAft>
                <a:spcPts val="0"/>
              </a:spcAft>
              <a:buClr>
                <a:schemeClr val="dk1"/>
              </a:buClr>
              <a:buSzPts val="1100"/>
              <a:buFont typeface="Arial"/>
              <a:buNone/>
            </a:pPr>
            <a:r>
              <a:rPr lang="en" sz="2000">
                <a:highlight>
                  <a:srgbClr val="FFFFFF"/>
                </a:highlight>
                <a:latin typeface="Merriweather"/>
                <a:ea typeface="Merriweather"/>
                <a:cs typeface="Merriweather"/>
                <a:sym typeface="Merriweather"/>
              </a:rPr>
              <a:t>44 U.S.C., 3301, Definition of a Federal Record</a:t>
            </a:r>
            <a:endParaRPr sz="2000">
              <a:highlight>
                <a:srgbClr val="FFFFFF"/>
              </a:highlight>
              <a:latin typeface="Merriweather"/>
              <a:ea typeface="Merriweather"/>
              <a:cs typeface="Merriweather"/>
              <a:sym typeface="Merriweather"/>
            </a:endParaRPr>
          </a:p>
          <a:p>
            <a:pPr marL="0" lvl="0" indent="0" algn="l" rtl="0">
              <a:lnSpc>
                <a:spcPct val="200000"/>
              </a:lnSpc>
              <a:spcBef>
                <a:spcPts val="0"/>
              </a:spcBef>
              <a:spcAft>
                <a:spcPts val="1600"/>
              </a:spcAft>
              <a:buClr>
                <a:schemeClr val="dk1"/>
              </a:buClr>
              <a:buSzPts val="1800"/>
              <a:buNone/>
            </a:pP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Google Shape;255;p4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chemeClr val="dk1"/>
              </a:buClr>
              <a:buSzPts val="2800"/>
              <a:buFont typeface="Merriweather"/>
              <a:buNone/>
            </a:pPr>
            <a:r>
              <a:rPr lang="en" sz="3200">
                <a:highlight>
                  <a:srgbClr val="FFFFFF"/>
                </a:highlight>
                <a:latin typeface="Merriweather"/>
                <a:ea typeface="Merriweather"/>
                <a:cs typeface="Merriweather"/>
                <a:sym typeface="Merriweather"/>
              </a:rPr>
              <a:t>Is It a Record? Ask Yourself…</a:t>
            </a:r>
            <a:endParaRPr sz="3200">
              <a:latin typeface="Merriweather"/>
              <a:ea typeface="Merriweather"/>
              <a:cs typeface="Merriweather"/>
              <a:sym typeface="Merriweather"/>
            </a:endParaRPr>
          </a:p>
        </p:txBody>
      </p:sp>
      <p:sp>
        <p:nvSpPr>
          <p:cNvPr id="256" name="Google Shape;256;p41"/>
          <p:cNvSpPr txBox="1">
            <a:spLocks noGrp="1"/>
          </p:cNvSpPr>
          <p:nvPr>
            <p:ph type="body" idx="1"/>
          </p:nvPr>
        </p:nvSpPr>
        <p:spPr>
          <a:xfrm>
            <a:off x="311700" y="1152475"/>
            <a:ext cx="3999900" cy="3773486"/>
          </a:xfrm>
          <a:prstGeom prst="rect">
            <a:avLst/>
          </a:prstGeom>
          <a:noFill/>
          <a:ln>
            <a:noFill/>
          </a:ln>
        </p:spPr>
        <p:txBody>
          <a:bodyPr spcFirstLastPara="1" wrap="square" lIns="91425" tIns="91425" rIns="91425" bIns="91425" anchor="t" anchorCtr="0">
            <a:noAutofit/>
          </a:bodyPr>
          <a:lstStyle/>
          <a:p>
            <a:pPr marL="342900" lvl="0" indent="-342900" algn="l" rtl="0">
              <a:lnSpc>
                <a:spcPct val="100000"/>
              </a:lnSpc>
              <a:spcBef>
                <a:spcPts val="0"/>
              </a:spcBef>
              <a:spcAft>
                <a:spcPts val="0"/>
              </a:spcAft>
              <a:buClr>
                <a:schemeClr val="dk1"/>
              </a:buClr>
              <a:buSzPts val="1100"/>
              <a:buFont typeface="Arial"/>
              <a:buAutoNum type="arabicPeriod"/>
            </a:pPr>
            <a:r>
              <a:rPr lang="en">
                <a:latin typeface="Merriweather"/>
                <a:ea typeface="Merriweather"/>
                <a:cs typeface="Merriweather"/>
                <a:sym typeface="Merriweather"/>
              </a:rPr>
              <a:t>Was it made or received for official business?</a:t>
            </a:r>
            <a:endParaRPr>
              <a:latin typeface="Merriweather"/>
              <a:ea typeface="Merriweather"/>
              <a:cs typeface="Merriweather"/>
              <a:sym typeface="Merriweather"/>
            </a:endParaRPr>
          </a:p>
          <a:p>
            <a:pPr marL="0" lvl="0" indent="0" algn="l" rtl="0">
              <a:lnSpc>
                <a:spcPct val="100000"/>
              </a:lnSpc>
              <a:spcBef>
                <a:spcPts val="4100"/>
              </a:spcBef>
              <a:spcAft>
                <a:spcPts val="0"/>
              </a:spcAft>
              <a:buClr>
                <a:schemeClr val="dk1"/>
              </a:buClr>
              <a:buSzPts val="1100"/>
              <a:buFont typeface="Arial"/>
              <a:buNone/>
            </a:pPr>
            <a:r>
              <a:rPr lang="en">
                <a:latin typeface="Merriweather"/>
                <a:ea typeface="Merriweather"/>
                <a:cs typeface="Merriweather"/>
                <a:sym typeface="Merriweather"/>
              </a:rPr>
              <a:t>2.  Does it provide evidentiary support for any of my agency’s:</a:t>
            </a:r>
            <a:endParaRPr>
              <a:latin typeface="Merriweather"/>
              <a:ea typeface="Merriweather"/>
              <a:cs typeface="Merriweather"/>
              <a:sym typeface="Merriweather"/>
            </a:endParaRPr>
          </a:p>
          <a:p>
            <a:pPr marL="457200" lvl="0" indent="-285750" algn="l" rtl="0">
              <a:lnSpc>
                <a:spcPct val="100000"/>
              </a:lnSpc>
              <a:spcBef>
                <a:spcPts val="4100"/>
              </a:spcBef>
              <a:spcAft>
                <a:spcPts val="0"/>
              </a:spcAft>
              <a:buClr>
                <a:srgbClr val="313537"/>
              </a:buClr>
              <a:buSzPts val="900"/>
              <a:buFont typeface="Merriweather"/>
              <a:buChar char="●"/>
            </a:pPr>
            <a:r>
              <a:rPr lang="en">
                <a:latin typeface="Merriweather"/>
                <a:ea typeface="Merriweather"/>
                <a:cs typeface="Merriweather"/>
                <a:sym typeface="Merriweather"/>
              </a:rPr>
              <a:t>policies</a:t>
            </a:r>
            <a:endParaRPr>
              <a:latin typeface="Merriweather"/>
              <a:ea typeface="Merriweather"/>
              <a:cs typeface="Merriweather"/>
              <a:sym typeface="Merriweather"/>
            </a:endParaRPr>
          </a:p>
          <a:p>
            <a:pPr marL="457200" lvl="0" indent="-285750" algn="l" rtl="0">
              <a:lnSpc>
                <a:spcPct val="100000"/>
              </a:lnSpc>
              <a:spcBef>
                <a:spcPts val="0"/>
              </a:spcBef>
              <a:spcAft>
                <a:spcPts val="0"/>
              </a:spcAft>
              <a:buClr>
                <a:srgbClr val="313537"/>
              </a:buClr>
              <a:buSzPts val="900"/>
              <a:buFont typeface="Merriweather"/>
              <a:buChar char="●"/>
            </a:pPr>
            <a:r>
              <a:rPr lang="en">
                <a:latin typeface="Merriweather"/>
                <a:ea typeface="Merriweather"/>
                <a:cs typeface="Merriweather"/>
                <a:sym typeface="Merriweather"/>
              </a:rPr>
              <a:t>functions</a:t>
            </a:r>
            <a:endParaRPr>
              <a:latin typeface="Merriweather"/>
              <a:ea typeface="Merriweather"/>
              <a:cs typeface="Merriweather"/>
              <a:sym typeface="Merriweather"/>
            </a:endParaRPr>
          </a:p>
          <a:p>
            <a:pPr marL="457200" lvl="0" indent="-285750" algn="l" rtl="0">
              <a:lnSpc>
                <a:spcPct val="100000"/>
              </a:lnSpc>
              <a:spcBef>
                <a:spcPts val="0"/>
              </a:spcBef>
              <a:spcAft>
                <a:spcPts val="0"/>
              </a:spcAft>
              <a:buClr>
                <a:srgbClr val="313537"/>
              </a:buClr>
              <a:buSzPts val="900"/>
              <a:buFont typeface="Merriweather"/>
              <a:buChar char="●"/>
            </a:pPr>
            <a:r>
              <a:rPr lang="en">
                <a:latin typeface="Merriweather"/>
                <a:ea typeface="Merriweather"/>
                <a:cs typeface="Merriweather"/>
                <a:sym typeface="Merriweather"/>
              </a:rPr>
              <a:t>decisions</a:t>
            </a:r>
            <a:endParaRPr>
              <a:latin typeface="Merriweather"/>
              <a:ea typeface="Merriweather"/>
              <a:cs typeface="Merriweather"/>
              <a:sym typeface="Merriweather"/>
            </a:endParaRPr>
          </a:p>
          <a:p>
            <a:pPr marL="457200" lvl="0" indent="-285750" algn="l" rtl="0">
              <a:lnSpc>
                <a:spcPct val="100000"/>
              </a:lnSpc>
              <a:spcBef>
                <a:spcPts val="0"/>
              </a:spcBef>
              <a:spcAft>
                <a:spcPts val="0"/>
              </a:spcAft>
              <a:buClr>
                <a:srgbClr val="313537"/>
              </a:buClr>
              <a:buSzPts val="900"/>
              <a:buFont typeface="Merriweather"/>
              <a:buChar char="●"/>
            </a:pPr>
            <a:r>
              <a:rPr lang="en">
                <a:latin typeface="Merriweather"/>
                <a:ea typeface="Merriweather"/>
                <a:cs typeface="Merriweather"/>
                <a:sym typeface="Merriweather"/>
              </a:rPr>
              <a:t>procedures</a:t>
            </a:r>
            <a:endParaRPr>
              <a:latin typeface="Merriweather"/>
              <a:ea typeface="Merriweather"/>
              <a:cs typeface="Merriweather"/>
              <a:sym typeface="Merriweather"/>
            </a:endParaRPr>
          </a:p>
          <a:p>
            <a:pPr marL="457200" lvl="0" indent="-285750" algn="l" rtl="0">
              <a:lnSpc>
                <a:spcPct val="100000"/>
              </a:lnSpc>
              <a:spcBef>
                <a:spcPts val="0"/>
              </a:spcBef>
              <a:spcAft>
                <a:spcPts val="0"/>
              </a:spcAft>
              <a:buClr>
                <a:srgbClr val="313537"/>
              </a:buClr>
              <a:buSzPts val="900"/>
              <a:buFont typeface="Merriweather"/>
              <a:buChar char="●"/>
            </a:pPr>
            <a:r>
              <a:rPr lang="en">
                <a:latin typeface="Merriweather"/>
                <a:ea typeface="Merriweather"/>
                <a:cs typeface="Merriweather"/>
                <a:sym typeface="Merriweather"/>
              </a:rPr>
              <a:t>missions</a:t>
            </a:r>
            <a:endParaRPr>
              <a:latin typeface="Merriweather"/>
              <a:ea typeface="Merriweather"/>
              <a:cs typeface="Merriweather"/>
              <a:sym typeface="Merriweather"/>
            </a:endParaRPr>
          </a:p>
          <a:p>
            <a:pPr marL="457200" lvl="0" indent="-285750" algn="l" rtl="0">
              <a:lnSpc>
                <a:spcPct val="100000"/>
              </a:lnSpc>
              <a:spcBef>
                <a:spcPts val="0"/>
              </a:spcBef>
              <a:spcAft>
                <a:spcPts val="0"/>
              </a:spcAft>
              <a:buClr>
                <a:srgbClr val="313537"/>
              </a:buClr>
              <a:buSzPts val="900"/>
              <a:buFont typeface="Merriweather"/>
              <a:buChar char="●"/>
            </a:pPr>
            <a:r>
              <a:rPr lang="en">
                <a:latin typeface="Merriweather"/>
                <a:ea typeface="Merriweather"/>
                <a:cs typeface="Merriweather"/>
                <a:sym typeface="Merriweather"/>
              </a:rPr>
              <a:t>programs</a:t>
            </a:r>
            <a:endParaRPr>
              <a:latin typeface="Merriweather"/>
              <a:ea typeface="Merriweather"/>
              <a:cs typeface="Merriweather"/>
              <a:sym typeface="Merriweather"/>
            </a:endParaRPr>
          </a:p>
          <a:p>
            <a:pPr marL="457200" lvl="0" indent="-285750" algn="l" rtl="0">
              <a:lnSpc>
                <a:spcPct val="100000"/>
              </a:lnSpc>
              <a:spcBef>
                <a:spcPts val="0"/>
              </a:spcBef>
              <a:spcAft>
                <a:spcPts val="0"/>
              </a:spcAft>
              <a:buClr>
                <a:srgbClr val="313537"/>
              </a:buClr>
              <a:buSzPts val="900"/>
              <a:buFont typeface="Merriweather"/>
              <a:buChar char="●"/>
            </a:pPr>
            <a:r>
              <a:rPr lang="en">
                <a:latin typeface="Merriweather"/>
                <a:ea typeface="Merriweather"/>
                <a:cs typeface="Merriweather"/>
                <a:sym typeface="Merriweather"/>
              </a:rPr>
              <a:t>projects or activities</a:t>
            </a:r>
            <a:endParaRPr>
              <a:latin typeface="Merriweather"/>
              <a:ea typeface="Merriweather"/>
              <a:cs typeface="Merriweather"/>
              <a:sym typeface="Merriweather"/>
            </a:endParaRPr>
          </a:p>
          <a:p>
            <a:pPr marL="0" lvl="0" indent="0" algn="l" rtl="0">
              <a:lnSpc>
                <a:spcPct val="90000"/>
              </a:lnSpc>
              <a:spcBef>
                <a:spcPts val="3800"/>
              </a:spcBef>
              <a:spcAft>
                <a:spcPts val="1600"/>
              </a:spcAft>
              <a:buClr>
                <a:schemeClr val="dk1"/>
              </a:buClr>
              <a:buSzPts val="1400"/>
              <a:buNone/>
            </a:pPr>
            <a:endParaRPr/>
          </a:p>
        </p:txBody>
      </p:sp>
      <p:sp>
        <p:nvSpPr>
          <p:cNvPr id="257" name="Google Shape;257;p41"/>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sz="1800">
                <a:latin typeface="Merriweather"/>
                <a:ea typeface="Merriweather"/>
                <a:cs typeface="Merriweather"/>
                <a:sym typeface="Merriweather"/>
              </a:rPr>
              <a:t>Examples Include:</a:t>
            </a:r>
            <a:endParaRPr/>
          </a:p>
          <a:p>
            <a:pPr marL="0" lvl="0" indent="0" algn="l" rtl="0">
              <a:lnSpc>
                <a:spcPct val="100000"/>
              </a:lnSpc>
              <a:spcBef>
                <a:spcPts val="0"/>
              </a:spcBef>
              <a:spcAft>
                <a:spcPts val="0"/>
              </a:spcAft>
              <a:buClr>
                <a:schemeClr val="dk1"/>
              </a:buClr>
              <a:buSzPts val="1100"/>
              <a:buFont typeface="Arial"/>
              <a:buNone/>
            </a:pPr>
            <a:endParaRPr sz="1800">
              <a:latin typeface="Merriweather"/>
              <a:ea typeface="Merriweather"/>
              <a:cs typeface="Merriweather"/>
              <a:sym typeface="Merriweather"/>
            </a:endParaRPr>
          </a:p>
          <a:p>
            <a:pPr marL="0" lvl="0" indent="0" algn="l" rtl="0">
              <a:lnSpc>
                <a:spcPct val="100000"/>
              </a:lnSpc>
              <a:spcBef>
                <a:spcPts val="0"/>
              </a:spcBef>
              <a:spcAft>
                <a:spcPts val="0"/>
              </a:spcAft>
              <a:buClr>
                <a:schemeClr val="dk1"/>
              </a:buClr>
              <a:buSzPts val="1100"/>
              <a:buFont typeface="Arial"/>
              <a:buNone/>
            </a:pPr>
            <a:r>
              <a:rPr lang="en" sz="1800">
                <a:latin typeface="Merriweather"/>
                <a:ea typeface="Merriweather"/>
                <a:cs typeface="Merriweather"/>
                <a:sym typeface="Merriweather"/>
              </a:rPr>
              <a:t>[Insert examples of Federal records created at your agency; specific to a role]</a:t>
            </a:r>
            <a:endParaRPr sz="1800">
              <a:latin typeface="Merriweather"/>
              <a:ea typeface="Merriweather"/>
              <a:cs typeface="Merriweather"/>
              <a:sym typeface="Merriweather"/>
            </a:endParaRPr>
          </a:p>
          <a:p>
            <a:pPr marL="0" lvl="0" indent="0" algn="l" rtl="0">
              <a:lnSpc>
                <a:spcPct val="200000"/>
              </a:lnSpc>
              <a:spcBef>
                <a:spcPts val="2000"/>
              </a:spcBef>
              <a:spcAft>
                <a:spcPts val="2000"/>
              </a:spcAft>
              <a:buClr>
                <a:schemeClr val="dk1"/>
              </a:buClr>
              <a:buSzPts val="1100"/>
              <a:buFont typeface="Arial"/>
              <a:buNone/>
            </a:pPr>
            <a:endParaRPr sz="1300" b="1">
              <a:solidFill>
                <a:srgbClr val="FF0000"/>
              </a:solidFill>
              <a:highlight>
                <a:srgbClr val="FFF2CC"/>
              </a:highlight>
              <a:latin typeface="Merriweather"/>
              <a:ea typeface="Merriweather"/>
              <a:cs typeface="Merriweather"/>
              <a:sym typeface="Merriweather"/>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2" name="Google Shape;262;p4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chemeClr val="dk1"/>
              </a:buClr>
              <a:buSzPts val="2800"/>
              <a:buFont typeface="Merriweather"/>
              <a:buNone/>
            </a:pPr>
            <a:r>
              <a:rPr lang="en" sz="3200">
                <a:highlight>
                  <a:srgbClr val="FFFFFF"/>
                </a:highlight>
                <a:latin typeface="Merriweather"/>
                <a:ea typeface="Merriweather"/>
                <a:cs typeface="Merriweather"/>
                <a:sym typeface="Merriweather"/>
              </a:rPr>
              <a:t>What are Non-Record Materials? </a:t>
            </a:r>
            <a:endParaRPr sz="3200">
              <a:latin typeface="Merriweather"/>
              <a:ea typeface="Merriweather"/>
              <a:cs typeface="Merriweather"/>
              <a:sym typeface="Merriweather"/>
            </a:endParaRPr>
          </a:p>
        </p:txBody>
      </p:sp>
      <p:sp>
        <p:nvSpPr>
          <p:cNvPr id="263" name="Google Shape;263;p42"/>
          <p:cNvSpPr txBox="1">
            <a:spLocks noGrp="1"/>
          </p:cNvSpPr>
          <p:nvPr>
            <p:ph type="body" idx="1"/>
          </p:nvPr>
        </p:nvSpPr>
        <p:spPr>
          <a:xfrm>
            <a:off x="340000" y="1152475"/>
            <a:ext cx="39999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a:highlight>
                  <a:srgbClr val="FFFFFF"/>
                </a:highlight>
                <a:latin typeface="Merriweather"/>
                <a:ea typeface="Merriweather"/>
                <a:cs typeface="Merriweather"/>
                <a:sym typeface="Merriweather"/>
              </a:rPr>
              <a:t>Non-record materials are defined as:</a:t>
            </a:r>
            <a:endParaRPr>
              <a:highlight>
                <a:srgbClr val="FFFFFF"/>
              </a:highlight>
              <a:latin typeface="Merriweather"/>
              <a:ea typeface="Merriweather"/>
              <a:cs typeface="Merriweather"/>
              <a:sym typeface="Merriweather"/>
            </a:endParaRPr>
          </a:p>
          <a:p>
            <a:pPr marL="0" lvl="0" indent="0" algn="l" rtl="0">
              <a:lnSpc>
                <a:spcPct val="100000"/>
              </a:lnSpc>
              <a:spcBef>
                <a:spcPts val="4100"/>
              </a:spcBef>
              <a:spcAft>
                <a:spcPts val="0"/>
              </a:spcAft>
              <a:buClr>
                <a:schemeClr val="dk1"/>
              </a:buClr>
              <a:buSzPts val="1100"/>
              <a:buFont typeface="Arial"/>
              <a:buNone/>
            </a:pPr>
            <a:r>
              <a:rPr lang="en">
                <a:highlight>
                  <a:srgbClr val="FFFFFF"/>
                </a:highlight>
                <a:latin typeface="Merriweather"/>
                <a:ea typeface="Merriweather"/>
                <a:cs typeface="Merriweather"/>
                <a:sym typeface="Merriweather"/>
              </a:rPr>
              <a:t>“...Library and museum material made or acquired and preserved solely for reference or exhibition purposes, extra copies of documents preserved only for convenience of reference, and stocks of publications and of processed documents.”</a:t>
            </a:r>
            <a:endParaRPr>
              <a:highlight>
                <a:srgbClr val="FFFFFF"/>
              </a:highlight>
              <a:latin typeface="Merriweather"/>
              <a:ea typeface="Merriweather"/>
              <a:cs typeface="Merriweather"/>
              <a:sym typeface="Merriweather"/>
            </a:endParaRPr>
          </a:p>
          <a:p>
            <a:pPr marL="0" lvl="0" indent="0" algn="l" rtl="0">
              <a:lnSpc>
                <a:spcPct val="100000"/>
              </a:lnSpc>
              <a:spcBef>
                <a:spcPts val="4100"/>
              </a:spcBef>
              <a:spcAft>
                <a:spcPts val="0"/>
              </a:spcAft>
              <a:buClr>
                <a:schemeClr val="dk1"/>
              </a:buClr>
              <a:buSzPts val="1100"/>
              <a:buFont typeface="Arial"/>
              <a:buNone/>
            </a:pPr>
            <a:r>
              <a:rPr lang="en">
                <a:highlight>
                  <a:srgbClr val="FFFFFF"/>
                </a:highlight>
                <a:latin typeface="Merriweather"/>
                <a:ea typeface="Merriweather"/>
                <a:cs typeface="Merriweather"/>
                <a:sym typeface="Merriweather"/>
              </a:rPr>
              <a:t>44 U.S.C., 3301, Definition of a Federal Record</a:t>
            </a:r>
            <a:endParaRPr>
              <a:highlight>
                <a:srgbClr val="FFFFFF"/>
              </a:highlight>
              <a:latin typeface="Merriweather"/>
              <a:ea typeface="Merriweather"/>
              <a:cs typeface="Merriweather"/>
              <a:sym typeface="Merriweather"/>
            </a:endParaRPr>
          </a:p>
          <a:p>
            <a:pPr marL="0" lvl="0" indent="0" algn="l" rtl="0">
              <a:lnSpc>
                <a:spcPct val="90000"/>
              </a:lnSpc>
              <a:spcBef>
                <a:spcPts val="4100"/>
              </a:spcBef>
              <a:spcAft>
                <a:spcPts val="1600"/>
              </a:spcAft>
              <a:buClr>
                <a:schemeClr val="dk1"/>
              </a:buClr>
              <a:buSzPts val="1400"/>
              <a:buNone/>
            </a:pPr>
            <a:endParaRPr/>
          </a:p>
        </p:txBody>
      </p:sp>
      <p:sp>
        <p:nvSpPr>
          <p:cNvPr id="264" name="Google Shape;264;p42"/>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sz="1800">
                <a:latin typeface="Merriweather"/>
                <a:ea typeface="Merriweather"/>
                <a:cs typeface="Merriweather"/>
                <a:sym typeface="Merriweather"/>
              </a:rPr>
              <a:t>Examples Include:</a:t>
            </a:r>
            <a:endParaRPr/>
          </a:p>
          <a:p>
            <a:pPr marL="0" lvl="0" indent="0" algn="l" rtl="0">
              <a:lnSpc>
                <a:spcPct val="100000"/>
              </a:lnSpc>
              <a:spcBef>
                <a:spcPts val="0"/>
              </a:spcBef>
              <a:spcAft>
                <a:spcPts val="0"/>
              </a:spcAft>
              <a:buClr>
                <a:schemeClr val="dk1"/>
              </a:buClr>
              <a:buSzPts val="1100"/>
              <a:buFont typeface="Arial"/>
              <a:buNone/>
            </a:pPr>
            <a:endParaRPr sz="1800">
              <a:latin typeface="Merriweather"/>
              <a:ea typeface="Merriweather"/>
              <a:cs typeface="Merriweather"/>
              <a:sym typeface="Merriweather"/>
            </a:endParaRPr>
          </a:p>
          <a:p>
            <a:pPr marL="0" lvl="0" indent="0" algn="l" rtl="0">
              <a:lnSpc>
                <a:spcPct val="100000"/>
              </a:lnSpc>
              <a:spcBef>
                <a:spcPts val="0"/>
              </a:spcBef>
              <a:spcAft>
                <a:spcPts val="0"/>
              </a:spcAft>
              <a:buClr>
                <a:schemeClr val="dk1"/>
              </a:buClr>
              <a:buSzPts val="1100"/>
              <a:buFont typeface="Arial"/>
              <a:buNone/>
            </a:pPr>
            <a:r>
              <a:rPr lang="en" sz="1800">
                <a:latin typeface="Merriweather"/>
                <a:ea typeface="Merriweather"/>
                <a:cs typeface="Merriweather"/>
                <a:sym typeface="Merriweather"/>
              </a:rPr>
              <a:t>[Insert examples of non-records created/used at your agency]</a:t>
            </a:r>
            <a:endParaRPr sz="1800">
              <a:latin typeface="Merriweather"/>
              <a:ea typeface="Merriweather"/>
              <a:cs typeface="Merriweather"/>
              <a:sym typeface="Merriweather"/>
            </a:endParaRPr>
          </a:p>
          <a:p>
            <a:pPr marL="0" lvl="0" indent="0" algn="l" rtl="0">
              <a:lnSpc>
                <a:spcPct val="90000"/>
              </a:lnSpc>
              <a:spcBef>
                <a:spcPts val="2000"/>
              </a:spcBef>
              <a:spcAft>
                <a:spcPts val="1600"/>
              </a:spcAft>
              <a:buClr>
                <a:schemeClr val="dk1"/>
              </a:buClr>
              <a:buSzPts val="1400"/>
              <a:buNone/>
            </a:pPr>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Google Shape;269;p4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chemeClr val="dk1"/>
              </a:buClr>
              <a:buSzPts val="2800"/>
              <a:buFont typeface="Merriweather"/>
              <a:buNone/>
            </a:pPr>
            <a:r>
              <a:rPr lang="en" sz="3200">
                <a:latin typeface="Merriweather"/>
                <a:ea typeface="Merriweather"/>
                <a:cs typeface="Merriweather"/>
                <a:sym typeface="Merriweather"/>
              </a:rPr>
              <a:t>Non-Record Materials</a:t>
            </a:r>
            <a:endParaRPr sz="3200">
              <a:latin typeface="Merriweather"/>
              <a:ea typeface="Merriweather"/>
              <a:cs typeface="Merriweather"/>
              <a:sym typeface="Merriweather"/>
            </a:endParaRPr>
          </a:p>
        </p:txBody>
      </p:sp>
      <p:sp>
        <p:nvSpPr>
          <p:cNvPr id="270" name="Google Shape;270;p43"/>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sz="2000">
                <a:highlight>
                  <a:srgbClr val="FFFFFF"/>
                </a:highlight>
                <a:latin typeface="Merriweather"/>
                <a:ea typeface="Merriweather"/>
                <a:cs typeface="Merriweather"/>
                <a:sym typeface="Merriweather"/>
              </a:rPr>
              <a:t>Keep in mind that non-record materials are still owned by the agency. Therefore, the materials may have evidentiary value and still need to be turned over for Freedom of Information Act (FOIA) requests.</a:t>
            </a:r>
            <a:endParaRPr sz="2000">
              <a:highlight>
                <a:srgbClr val="FFFFFF"/>
              </a:highlight>
              <a:latin typeface="Merriweather"/>
              <a:ea typeface="Merriweather"/>
              <a:cs typeface="Merriweather"/>
              <a:sym typeface="Merriweather"/>
            </a:endParaRPr>
          </a:p>
          <a:p>
            <a:pPr marL="0" lvl="0" indent="0" algn="l" rtl="0">
              <a:lnSpc>
                <a:spcPct val="90000"/>
              </a:lnSpc>
              <a:spcBef>
                <a:spcPts val="4100"/>
              </a:spcBef>
              <a:spcAft>
                <a:spcPts val="1600"/>
              </a:spcAft>
              <a:buClr>
                <a:schemeClr val="dk1"/>
              </a:buClr>
              <a:buSzPts val="1400"/>
              <a:buNone/>
            </a:pPr>
            <a:endParaRPr/>
          </a:p>
        </p:txBody>
      </p:sp>
      <p:sp>
        <p:nvSpPr>
          <p:cNvPr id="271" name="Google Shape;271;p43"/>
          <p:cNvSpPr txBox="1">
            <a:spLocks noGrp="1"/>
          </p:cNvSpPr>
          <p:nvPr>
            <p:ph type="body" idx="2"/>
          </p:nvPr>
        </p:nvSpPr>
        <p:spPr>
          <a:xfrm>
            <a:off x="4832400" y="1027200"/>
            <a:ext cx="3999900" cy="3416400"/>
          </a:xfrm>
          <a:prstGeom prst="rect">
            <a:avLst/>
          </a:prstGeom>
          <a:noFill/>
          <a:ln>
            <a:noFill/>
          </a:ln>
        </p:spPr>
        <p:txBody>
          <a:bodyPr spcFirstLastPara="1" wrap="square" lIns="91425" tIns="91425" rIns="91425" bIns="91425" anchor="t" anchorCtr="0">
            <a:noAutofit/>
          </a:bodyPr>
          <a:lstStyle/>
          <a:p>
            <a:pPr marL="0" lvl="0" indent="0" algn="l" rtl="0">
              <a:lnSpc>
                <a:spcPct val="194118"/>
              </a:lnSpc>
              <a:spcBef>
                <a:spcPts val="0"/>
              </a:spcBef>
              <a:spcAft>
                <a:spcPts val="0"/>
              </a:spcAft>
              <a:buClr>
                <a:srgbClr val="313537"/>
              </a:buClr>
              <a:buSzPts val="1400"/>
              <a:buNone/>
            </a:pPr>
            <a:r>
              <a:rPr lang="en" sz="1300" b="1">
                <a:solidFill>
                  <a:srgbClr val="313537"/>
                </a:solidFill>
                <a:highlight>
                  <a:schemeClr val="lt1"/>
                </a:highlight>
                <a:latin typeface="Merriweather"/>
                <a:ea typeface="Merriweather"/>
                <a:cs typeface="Merriweather"/>
                <a:sym typeface="Merriweather"/>
              </a:rPr>
              <a:t>Examples include:</a:t>
            </a:r>
            <a:endParaRPr sz="1300" b="1">
              <a:solidFill>
                <a:srgbClr val="313537"/>
              </a:solidFill>
              <a:highlight>
                <a:schemeClr val="lt1"/>
              </a:highlight>
              <a:latin typeface="Merriweather"/>
              <a:ea typeface="Merriweather"/>
              <a:cs typeface="Merriweather"/>
              <a:sym typeface="Merriweather"/>
            </a:endParaRPr>
          </a:p>
          <a:p>
            <a:pPr marL="457200" lvl="0" indent="-311150" algn="l" rtl="0">
              <a:lnSpc>
                <a:spcPct val="90000"/>
              </a:lnSpc>
              <a:spcBef>
                <a:spcPts val="4100"/>
              </a:spcBef>
              <a:spcAft>
                <a:spcPts val="0"/>
              </a:spcAft>
              <a:buClr>
                <a:srgbClr val="313537"/>
              </a:buClr>
              <a:buSzPts val="1300"/>
              <a:buFont typeface="Merriweather"/>
              <a:buChar char="●"/>
            </a:pPr>
            <a:r>
              <a:rPr lang="en" sz="1300">
                <a:solidFill>
                  <a:srgbClr val="313537"/>
                </a:solidFill>
                <a:highlight>
                  <a:schemeClr val="lt1"/>
                </a:highlight>
                <a:latin typeface="Merriweather"/>
                <a:ea typeface="Merriweather"/>
                <a:cs typeface="Merriweather"/>
                <a:sym typeface="Merriweather"/>
              </a:rPr>
              <a:t>Duplicates of documents maintained in the official files and extra copies of correspondence</a:t>
            </a:r>
            <a:endParaRPr sz="1300">
              <a:solidFill>
                <a:srgbClr val="313537"/>
              </a:solidFill>
              <a:highlight>
                <a:schemeClr val="lt1"/>
              </a:highlight>
              <a:latin typeface="Merriweather"/>
              <a:ea typeface="Merriweather"/>
              <a:cs typeface="Merriweather"/>
              <a:sym typeface="Merriweather"/>
            </a:endParaRPr>
          </a:p>
          <a:p>
            <a:pPr marL="457200" lvl="0" indent="-311150" algn="l" rtl="0">
              <a:lnSpc>
                <a:spcPct val="90000"/>
              </a:lnSpc>
              <a:spcBef>
                <a:spcPts val="0"/>
              </a:spcBef>
              <a:spcAft>
                <a:spcPts val="0"/>
              </a:spcAft>
              <a:buClr>
                <a:srgbClr val="313537"/>
              </a:buClr>
              <a:buSzPts val="1300"/>
              <a:buFont typeface="Merriweather"/>
              <a:buChar char="●"/>
            </a:pPr>
            <a:r>
              <a:rPr lang="en" sz="1300">
                <a:solidFill>
                  <a:srgbClr val="313537"/>
                </a:solidFill>
                <a:highlight>
                  <a:schemeClr val="lt1"/>
                </a:highlight>
                <a:latin typeface="Merriweather"/>
                <a:ea typeface="Merriweather"/>
                <a:cs typeface="Merriweather"/>
                <a:sym typeface="Merriweather"/>
              </a:rPr>
              <a:t>Documents used only for reference or exhibition purpose</a:t>
            </a:r>
            <a:endParaRPr sz="1300">
              <a:solidFill>
                <a:srgbClr val="313537"/>
              </a:solidFill>
              <a:highlight>
                <a:schemeClr val="lt1"/>
              </a:highlight>
              <a:latin typeface="Merriweather"/>
              <a:ea typeface="Merriweather"/>
              <a:cs typeface="Merriweather"/>
              <a:sym typeface="Merriweather"/>
            </a:endParaRPr>
          </a:p>
          <a:p>
            <a:pPr marL="457200" lvl="0" indent="-311150" algn="l" rtl="0">
              <a:lnSpc>
                <a:spcPct val="90000"/>
              </a:lnSpc>
              <a:spcBef>
                <a:spcPts val="0"/>
              </a:spcBef>
              <a:spcAft>
                <a:spcPts val="0"/>
              </a:spcAft>
              <a:buClr>
                <a:srgbClr val="313537"/>
              </a:buClr>
              <a:buSzPts val="1300"/>
              <a:buFont typeface="Merriweather"/>
              <a:buChar char="●"/>
            </a:pPr>
            <a:r>
              <a:rPr lang="en" sz="1300">
                <a:solidFill>
                  <a:srgbClr val="313537"/>
                </a:solidFill>
                <a:highlight>
                  <a:schemeClr val="lt1"/>
                </a:highlight>
                <a:latin typeface="Merriweather"/>
                <a:ea typeface="Merriweather"/>
                <a:cs typeface="Merriweather"/>
                <a:sym typeface="Merriweather"/>
              </a:rPr>
              <a:t>Catalogs, trade journals and other reference materials</a:t>
            </a:r>
            <a:endParaRPr sz="1300">
              <a:solidFill>
                <a:srgbClr val="313537"/>
              </a:solidFill>
              <a:highlight>
                <a:schemeClr val="lt1"/>
              </a:highlight>
              <a:latin typeface="Merriweather"/>
              <a:ea typeface="Merriweather"/>
              <a:cs typeface="Merriweather"/>
              <a:sym typeface="Merriweather"/>
            </a:endParaRPr>
          </a:p>
          <a:p>
            <a:pPr marL="457200" lvl="0" indent="-311150" algn="l" rtl="0">
              <a:lnSpc>
                <a:spcPct val="90000"/>
              </a:lnSpc>
              <a:spcBef>
                <a:spcPts val="0"/>
              </a:spcBef>
              <a:spcAft>
                <a:spcPts val="0"/>
              </a:spcAft>
              <a:buClr>
                <a:srgbClr val="313537"/>
              </a:buClr>
              <a:buSzPts val="1300"/>
              <a:buFont typeface="Merriweather"/>
              <a:buChar char="●"/>
            </a:pPr>
            <a:r>
              <a:rPr lang="en" sz="1300">
                <a:solidFill>
                  <a:srgbClr val="313537"/>
                </a:solidFill>
                <a:highlight>
                  <a:schemeClr val="lt1"/>
                </a:highlight>
                <a:latin typeface="Merriweather"/>
                <a:ea typeface="Merriweather"/>
                <a:cs typeface="Merriweather"/>
                <a:sym typeface="Merriweather"/>
              </a:rPr>
              <a:t>Stocks of publications</a:t>
            </a:r>
            <a:endParaRPr sz="1300" b="1">
              <a:solidFill>
                <a:srgbClr val="FF0000"/>
              </a:solidFill>
              <a:highlight>
                <a:srgbClr val="FFF2CC"/>
              </a:highlight>
              <a:latin typeface="Merriweather"/>
              <a:ea typeface="Merriweather"/>
              <a:cs typeface="Merriweather"/>
              <a:sym typeface="Merriweather"/>
            </a:endParaRPr>
          </a:p>
          <a:p>
            <a:pPr marL="457200" lvl="0" indent="-311150" algn="l" rtl="0">
              <a:lnSpc>
                <a:spcPct val="90000"/>
              </a:lnSpc>
              <a:spcBef>
                <a:spcPts val="0"/>
              </a:spcBef>
              <a:spcAft>
                <a:spcPts val="0"/>
              </a:spcAft>
              <a:buClr>
                <a:srgbClr val="313537"/>
              </a:buClr>
              <a:buSzPts val="1300"/>
              <a:buFont typeface="Merriweather"/>
              <a:buChar char="●"/>
            </a:pPr>
            <a:r>
              <a:rPr lang="en"/>
              <a:t>[Insert your agency specific examples here]</a:t>
            </a:r>
            <a:endParaRPr/>
          </a:p>
          <a:p>
            <a:pPr marL="0" lvl="0" indent="0" algn="l" rtl="0">
              <a:lnSpc>
                <a:spcPct val="90000"/>
              </a:lnSpc>
              <a:spcBef>
                <a:spcPts val="3800"/>
              </a:spcBef>
              <a:spcAft>
                <a:spcPts val="1600"/>
              </a:spcAft>
              <a:buClr>
                <a:schemeClr val="dk1"/>
              </a:buClr>
              <a:buSzPts val="1400"/>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chemeClr val="dk1"/>
              </a:buClr>
              <a:buSzPts val="2800"/>
              <a:buFont typeface="Merriweather"/>
              <a:buNone/>
            </a:pPr>
            <a:r>
              <a:rPr lang="en" sz="3200">
                <a:latin typeface="Merriweather"/>
                <a:ea typeface="Merriweather"/>
                <a:cs typeface="Merriweather"/>
                <a:sym typeface="Merriweather"/>
              </a:rPr>
              <a:t>Welcome</a:t>
            </a:r>
            <a:endParaRPr sz="3200">
              <a:latin typeface="Merriweather"/>
              <a:ea typeface="Merriweather"/>
              <a:cs typeface="Merriweather"/>
              <a:sym typeface="Merriweather"/>
            </a:endParaRPr>
          </a:p>
        </p:txBody>
      </p:sp>
      <p:sp>
        <p:nvSpPr>
          <p:cNvPr id="106" name="Google Shape;106;p1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800"/>
              <a:buNone/>
            </a:pPr>
            <a:r>
              <a:rPr lang="en" sz="2000">
                <a:highlight>
                  <a:srgbClr val="FFFFFF"/>
                </a:highlight>
              </a:rPr>
              <a:t>Welcome to the Records Management Fundamentals Course.  </a:t>
            </a:r>
            <a:endParaRPr sz="2000">
              <a:highlight>
                <a:srgbClr val="FFFFFF"/>
              </a:highlight>
            </a:endParaRPr>
          </a:p>
          <a:p>
            <a:pPr marL="0" lvl="0" indent="0" algn="l" rtl="0">
              <a:lnSpc>
                <a:spcPct val="100000"/>
              </a:lnSpc>
              <a:spcBef>
                <a:spcPts val="1600"/>
              </a:spcBef>
              <a:spcAft>
                <a:spcPts val="0"/>
              </a:spcAft>
              <a:buClr>
                <a:schemeClr val="dk1"/>
              </a:buClr>
              <a:buSzPts val="1800"/>
              <a:buNone/>
            </a:pPr>
            <a:r>
              <a:rPr lang="en" sz="2000">
                <a:highlight>
                  <a:srgbClr val="FFFFFF"/>
                </a:highlight>
              </a:rPr>
              <a:t>This course is designed to help you know your basic responsibilities for managing federal records, including the laws, policies and procedures that govern Federal records management.</a:t>
            </a:r>
            <a:endParaRPr sz="2000">
              <a:highlight>
                <a:srgbClr val="FFFFFF"/>
              </a:highlight>
            </a:endParaRPr>
          </a:p>
          <a:p>
            <a:pPr marL="0" lvl="0" indent="0" algn="l" rtl="0">
              <a:lnSpc>
                <a:spcPct val="100000"/>
              </a:lnSpc>
              <a:spcBef>
                <a:spcPts val="1600"/>
              </a:spcBef>
              <a:spcAft>
                <a:spcPts val="0"/>
              </a:spcAft>
              <a:buClr>
                <a:schemeClr val="dk1"/>
              </a:buClr>
              <a:buSzPts val="1800"/>
              <a:buNone/>
            </a:pPr>
            <a:r>
              <a:rPr lang="en" sz="2000">
                <a:highlight>
                  <a:srgbClr val="FFFFFF"/>
                </a:highlight>
              </a:rPr>
              <a:t>You will learn how to determine if the information that you work with is considered a Federal record, how to manage Federal records, and what resources you can consult to get more information about records management.  </a:t>
            </a:r>
            <a:endParaRPr sz="2000">
              <a:highlight>
                <a:srgbClr val="FFFFFF"/>
              </a:highlight>
            </a:endParaRPr>
          </a:p>
          <a:p>
            <a:pPr marL="0" lvl="0" indent="0" algn="l" rtl="0">
              <a:lnSpc>
                <a:spcPct val="200000"/>
              </a:lnSpc>
              <a:spcBef>
                <a:spcPts val="1600"/>
              </a:spcBef>
              <a:spcAft>
                <a:spcPts val="1600"/>
              </a:spcAft>
              <a:buClr>
                <a:schemeClr val="dk1"/>
              </a:buClr>
              <a:buSzPts val="1800"/>
              <a:buNone/>
            </a:pPr>
            <a:endParaRPr sz="1300">
              <a:solidFill>
                <a:srgbClr val="313537"/>
              </a:solidFill>
              <a:highlight>
                <a:srgbClr val="FFFFFF"/>
              </a:highlight>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Google Shape;276;p4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rgbClr val="000000"/>
              </a:buClr>
              <a:buSzPts val="2800"/>
              <a:buFont typeface="Merriweather"/>
              <a:buNone/>
            </a:pPr>
            <a:r>
              <a:rPr lang="en" sz="2400">
                <a:solidFill>
                  <a:srgbClr val="000000"/>
                </a:solidFill>
                <a:highlight>
                  <a:srgbClr val="FFFFFF"/>
                </a:highlight>
                <a:latin typeface="Merriweather"/>
                <a:ea typeface="Merriweather"/>
                <a:cs typeface="Merriweather"/>
                <a:sym typeface="Merriweather"/>
              </a:rPr>
              <a:t>What are Personal Papers?</a:t>
            </a:r>
            <a:endParaRPr>
              <a:solidFill>
                <a:srgbClr val="000000"/>
              </a:solidFill>
              <a:latin typeface="Merriweather"/>
              <a:ea typeface="Merriweather"/>
              <a:cs typeface="Merriweather"/>
              <a:sym typeface="Merriweather"/>
            </a:endParaRPr>
          </a:p>
        </p:txBody>
      </p:sp>
      <p:sp>
        <p:nvSpPr>
          <p:cNvPr id="277" name="Google Shape;277;p44"/>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rgbClr val="313537"/>
              </a:buClr>
              <a:buSzPts val="1400"/>
              <a:buNone/>
            </a:pPr>
            <a:r>
              <a:rPr lang="en" sz="1300">
                <a:solidFill>
                  <a:srgbClr val="313537"/>
                </a:solidFill>
                <a:highlight>
                  <a:srgbClr val="FFFFFF"/>
                </a:highlight>
                <a:latin typeface="Merriweather"/>
                <a:ea typeface="Merriweather"/>
                <a:cs typeface="Merriweather"/>
                <a:sym typeface="Merriweather"/>
              </a:rPr>
              <a:t>Personal papers or files are documentary materials owned by an official or staff member that are not used in the transaction of agency business but that may be in a government office. Personal papers are:</a:t>
            </a:r>
            <a:endParaRPr sz="1300">
              <a:solidFill>
                <a:srgbClr val="313537"/>
              </a:solidFill>
              <a:highlight>
                <a:srgbClr val="FFFFFF"/>
              </a:highlight>
              <a:latin typeface="Merriweather"/>
              <a:ea typeface="Merriweather"/>
              <a:cs typeface="Merriweather"/>
              <a:sym typeface="Merriweather"/>
            </a:endParaRPr>
          </a:p>
          <a:p>
            <a:pPr marL="457200" lvl="0" indent="-311150" algn="l" rtl="0">
              <a:lnSpc>
                <a:spcPct val="100000"/>
              </a:lnSpc>
              <a:spcBef>
                <a:spcPts val="4100"/>
              </a:spcBef>
              <a:spcAft>
                <a:spcPts val="0"/>
              </a:spcAft>
              <a:buClr>
                <a:srgbClr val="313537"/>
              </a:buClr>
              <a:buSzPts val="1300"/>
              <a:buFont typeface="Merriweather"/>
              <a:buChar char="●"/>
            </a:pPr>
            <a:r>
              <a:rPr lang="en" sz="1300">
                <a:solidFill>
                  <a:srgbClr val="313537"/>
                </a:solidFill>
                <a:highlight>
                  <a:srgbClr val="FFFFFF"/>
                </a:highlight>
                <a:latin typeface="Merriweather"/>
                <a:ea typeface="Merriweather"/>
                <a:cs typeface="Merriweather"/>
                <a:sym typeface="Merriweather"/>
              </a:rPr>
              <a:t>Related solely to an individual's private affairs</a:t>
            </a:r>
            <a:endParaRPr sz="1300">
              <a:solidFill>
                <a:srgbClr val="313537"/>
              </a:solidFill>
              <a:highlight>
                <a:srgbClr val="FFFFFF"/>
              </a:highlight>
              <a:latin typeface="Merriweather"/>
              <a:ea typeface="Merriweather"/>
              <a:cs typeface="Merriweather"/>
              <a:sym typeface="Merriweather"/>
            </a:endParaRPr>
          </a:p>
          <a:p>
            <a:pPr marL="457200" lvl="0" indent="-311150" algn="l" rtl="0">
              <a:lnSpc>
                <a:spcPct val="100000"/>
              </a:lnSpc>
              <a:spcBef>
                <a:spcPts val="0"/>
              </a:spcBef>
              <a:spcAft>
                <a:spcPts val="0"/>
              </a:spcAft>
              <a:buClr>
                <a:srgbClr val="313537"/>
              </a:buClr>
              <a:buSzPts val="1300"/>
              <a:buFont typeface="Merriweather"/>
              <a:buChar char="●"/>
            </a:pPr>
            <a:r>
              <a:rPr lang="en" sz="1300">
                <a:solidFill>
                  <a:srgbClr val="313537"/>
                </a:solidFill>
                <a:highlight>
                  <a:srgbClr val="FFFFFF"/>
                </a:highlight>
                <a:latin typeface="Merriweather"/>
                <a:ea typeface="Merriweather"/>
                <a:cs typeface="Merriweather"/>
                <a:sym typeface="Merriweather"/>
              </a:rPr>
              <a:t>Not used for agency business</a:t>
            </a:r>
            <a:endParaRPr sz="1300">
              <a:solidFill>
                <a:srgbClr val="313537"/>
              </a:solidFill>
              <a:highlight>
                <a:srgbClr val="FFFFFF"/>
              </a:highlight>
              <a:latin typeface="Merriweather"/>
              <a:ea typeface="Merriweather"/>
              <a:cs typeface="Merriweather"/>
              <a:sym typeface="Merriweather"/>
            </a:endParaRPr>
          </a:p>
          <a:p>
            <a:pPr marL="457200" lvl="0" indent="-311150" algn="l" rtl="0">
              <a:lnSpc>
                <a:spcPct val="100000"/>
              </a:lnSpc>
              <a:spcBef>
                <a:spcPts val="0"/>
              </a:spcBef>
              <a:spcAft>
                <a:spcPts val="0"/>
              </a:spcAft>
              <a:buClr>
                <a:srgbClr val="313537"/>
              </a:buClr>
              <a:buSzPts val="1300"/>
              <a:buFont typeface="Merriweather"/>
              <a:buChar char="●"/>
            </a:pPr>
            <a:r>
              <a:rPr lang="en" sz="1300">
                <a:solidFill>
                  <a:srgbClr val="313537"/>
                </a:solidFill>
                <a:highlight>
                  <a:srgbClr val="FFFFFF"/>
                </a:highlight>
                <a:latin typeface="Merriweather"/>
                <a:ea typeface="Merriweather"/>
                <a:cs typeface="Merriweather"/>
                <a:sym typeface="Merriweather"/>
              </a:rPr>
              <a:t>Kept separate from agency record and non-record materials</a:t>
            </a:r>
            <a:endParaRPr sz="1300">
              <a:solidFill>
                <a:srgbClr val="313537"/>
              </a:solidFill>
              <a:highlight>
                <a:srgbClr val="FFFFFF"/>
              </a:highlight>
              <a:latin typeface="Merriweather"/>
              <a:ea typeface="Merriweather"/>
              <a:cs typeface="Merriweather"/>
              <a:sym typeface="Merriweather"/>
            </a:endParaRPr>
          </a:p>
          <a:p>
            <a:pPr marL="457200" lvl="0" indent="-311150" algn="l" rtl="0">
              <a:lnSpc>
                <a:spcPct val="100000"/>
              </a:lnSpc>
              <a:spcBef>
                <a:spcPts val="0"/>
              </a:spcBef>
              <a:spcAft>
                <a:spcPts val="0"/>
              </a:spcAft>
              <a:buClr>
                <a:srgbClr val="313537"/>
              </a:buClr>
              <a:buSzPts val="1300"/>
              <a:buFont typeface="Merriweather"/>
              <a:buChar char="●"/>
            </a:pPr>
            <a:r>
              <a:rPr lang="en" sz="1300">
                <a:solidFill>
                  <a:srgbClr val="313537"/>
                </a:solidFill>
                <a:highlight>
                  <a:srgbClr val="FFFFFF"/>
                </a:highlight>
                <a:latin typeface="Merriweather"/>
                <a:ea typeface="Merriweather"/>
                <a:cs typeface="Merriweather"/>
                <a:sym typeface="Merriweather"/>
              </a:rPr>
              <a:t>Labeled as personal files</a:t>
            </a:r>
            <a:endParaRPr sz="1300">
              <a:solidFill>
                <a:srgbClr val="313537"/>
              </a:solidFill>
              <a:highlight>
                <a:srgbClr val="FFFFFF"/>
              </a:highlight>
              <a:latin typeface="Merriweather"/>
              <a:ea typeface="Merriweather"/>
              <a:cs typeface="Merriweather"/>
              <a:sym typeface="Merriweather"/>
            </a:endParaRPr>
          </a:p>
          <a:p>
            <a:pPr marL="0" lvl="0" indent="0" algn="l" rtl="0">
              <a:lnSpc>
                <a:spcPct val="90000"/>
              </a:lnSpc>
              <a:spcBef>
                <a:spcPts val="3800"/>
              </a:spcBef>
              <a:spcAft>
                <a:spcPts val="1600"/>
              </a:spcAft>
              <a:buClr>
                <a:schemeClr val="dk1"/>
              </a:buClr>
              <a:buSzPts val="1400"/>
              <a:buNone/>
            </a:pPr>
            <a:endParaRPr/>
          </a:p>
        </p:txBody>
      </p:sp>
      <p:sp>
        <p:nvSpPr>
          <p:cNvPr id="278" name="Google Shape;278;p44"/>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p>
            <a:pPr marL="0" lvl="0" indent="0" algn="l" rtl="0">
              <a:lnSpc>
                <a:spcPct val="194118"/>
              </a:lnSpc>
              <a:spcBef>
                <a:spcPts val="0"/>
              </a:spcBef>
              <a:spcAft>
                <a:spcPts val="0"/>
              </a:spcAft>
              <a:buClr>
                <a:schemeClr val="dk1"/>
              </a:buClr>
              <a:buSzPts val="1100"/>
              <a:buFont typeface="Arial"/>
              <a:buNone/>
            </a:pPr>
            <a:r>
              <a:rPr lang="en" sz="1300" b="1">
                <a:solidFill>
                  <a:srgbClr val="313537"/>
                </a:solidFill>
                <a:highlight>
                  <a:srgbClr val="FFFFFF"/>
                </a:highlight>
                <a:latin typeface="Merriweather"/>
                <a:ea typeface="Merriweather"/>
                <a:cs typeface="Merriweather"/>
                <a:sym typeface="Merriweather"/>
              </a:rPr>
              <a:t>Examples include:</a:t>
            </a:r>
            <a:endParaRPr sz="1300" b="1">
              <a:solidFill>
                <a:srgbClr val="313537"/>
              </a:solidFill>
              <a:highlight>
                <a:srgbClr val="FFFFFF"/>
              </a:highlight>
              <a:latin typeface="Merriweather"/>
              <a:ea typeface="Merriweather"/>
              <a:cs typeface="Merriweather"/>
              <a:sym typeface="Merriweather"/>
            </a:endParaRPr>
          </a:p>
          <a:p>
            <a:pPr marL="457200" lvl="0" indent="-311150" algn="l" rtl="0">
              <a:lnSpc>
                <a:spcPct val="90000"/>
              </a:lnSpc>
              <a:spcBef>
                <a:spcPts val="4100"/>
              </a:spcBef>
              <a:spcAft>
                <a:spcPts val="0"/>
              </a:spcAft>
              <a:buClr>
                <a:srgbClr val="313537"/>
              </a:buClr>
              <a:buSzPts val="1300"/>
              <a:buFont typeface="Merriweather"/>
              <a:buChar char="●"/>
            </a:pPr>
            <a:r>
              <a:rPr lang="en" sz="1800">
                <a:latin typeface="Merriweather"/>
                <a:ea typeface="Merriweather"/>
                <a:cs typeface="Merriweather"/>
                <a:sym typeface="Merriweather"/>
              </a:rPr>
              <a:t>[Insert your agency specific examples here] </a:t>
            </a:r>
            <a:endParaRPr sz="1800">
              <a:latin typeface="Merriweather"/>
              <a:ea typeface="Merriweather"/>
              <a:cs typeface="Merriweather"/>
              <a:sym typeface="Merriweather"/>
            </a:endParaRPr>
          </a:p>
          <a:p>
            <a:pPr marL="457200" lvl="0" indent="-311150" algn="l" rtl="0">
              <a:lnSpc>
                <a:spcPct val="90000"/>
              </a:lnSpc>
              <a:spcBef>
                <a:spcPts val="0"/>
              </a:spcBef>
              <a:spcAft>
                <a:spcPts val="0"/>
              </a:spcAft>
              <a:buClr>
                <a:srgbClr val="313537"/>
              </a:buClr>
              <a:buSzPts val="1300"/>
              <a:buFont typeface="Merriweather"/>
              <a:buChar char="●"/>
            </a:pPr>
            <a:r>
              <a:rPr lang="en" sz="1800">
                <a:solidFill>
                  <a:srgbClr val="313537"/>
                </a:solidFill>
                <a:highlight>
                  <a:schemeClr val="lt1"/>
                </a:highlight>
                <a:latin typeface="Merriweather"/>
                <a:ea typeface="Merriweather"/>
                <a:cs typeface="Merriweather"/>
                <a:sym typeface="Merriweather"/>
              </a:rPr>
              <a:t>Employee copies of their performance appraisal and personnel actions</a:t>
            </a:r>
            <a:endParaRPr sz="1800">
              <a:solidFill>
                <a:srgbClr val="313537"/>
              </a:solidFill>
              <a:highlight>
                <a:schemeClr val="lt1"/>
              </a:highlight>
              <a:latin typeface="Merriweather"/>
              <a:ea typeface="Merriweather"/>
              <a:cs typeface="Merriweather"/>
              <a:sym typeface="Merriweather"/>
            </a:endParaRPr>
          </a:p>
          <a:p>
            <a:pPr marL="457200" lvl="0" indent="-311150" algn="l" rtl="0">
              <a:lnSpc>
                <a:spcPct val="90000"/>
              </a:lnSpc>
              <a:spcBef>
                <a:spcPts val="0"/>
              </a:spcBef>
              <a:spcAft>
                <a:spcPts val="0"/>
              </a:spcAft>
              <a:buClr>
                <a:srgbClr val="313537"/>
              </a:buClr>
              <a:buSzPts val="1300"/>
              <a:buFont typeface="Merriweather"/>
              <a:buChar char="●"/>
            </a:pPr>
            <a:r>
              <a:rPr lang="en" sz="1800">
                <a:solidFill>
                  <a:srgbClr val="313537"/>
                </a:solidFill>
                <a:highlight>
                  <a:schemeClr val="lt1"/>
                </a:highlight>
                <a:latin typeface="Merriweather"/>
                <a:ea typeface="Merriweather"/>
                <a:cs typeface="Merriweather"/>
                <a:sym typeface="Merriweather"/>
              </a:rPr>
              <a:t>Non-work related email to a friend</a:t>
            </a:r>
            <a:endParaRPr sz="1800">
              <a:solidFill>
                <a:srgbClr val="313537"/>
              </a:solidFill>
              <a:highlight>
                <a:schemeClr val="lt1"/>
              </a:highlight>
              <a:latin typeface="Merriweather"/>
              <a:ea typeface="Merriweather"/>
              <a:cs typeface="Merriweather"/>
              <a:sym typeface="Merriweather"/>
            </a:endParaRPr>
          </a:p>
          <a:p>
            <a:pPr marL="457200" lvl="0" indent="-311150" algn="l" rtl="0">
              <a:lnSpc>
                <a:spcPct val="90000"/>
              </a:lnSpc>
              <a:spcBef>
                <a:spcPts val="0"/>
              </a:spcBef>
              <a:spcAft>
                <a:spcPts val="0"/>
              </a:spcAft>
              <a:buClr>
                <a:srgbClr val="313537"/>
              </a:buClr>
              <a:buSzPts val="1300"/>
              <a:buFont typeface="Merriweather"/>
              <a:buChar char="●"/>
            </a:pPr>
            <a:r>
              <a:rPr lang="en" sz="1800">
                <a:solidFill>
                  <a:srgbClr val="313537"/>
                </a:solidFill>
                <a:highlight>
                  <a:schemeClr val="lt1"/>
                </a:highlight>
                <a:latin typeface="Merriweather"/>
                <a:ea typeface="Merriweather"/>
                <a:cs typeface="Merriweather"/>
                <a:sym typeface="Merriweather"/>
              </a:rPr>
              <a:t>Magazine article you brought to the office</a:t>
            </a:r>
            <a:endParaRPr sz="1800">
              <a:solidFill>
                <a:srgbClr val="313537"/>
              </a:solidFill>
              <a:highlight>
                <a:schemeClr val="lt1"/>
              </a:highlight>
              <a:latin typeface="Merriweather"/>
              <a:ea typeface="Merriweather"/>
              <a:cs typeface="Merriweather"/>
              <a:sym typeface="Merriweather"/>
            </a:endParaRPr>
          </a:p>
          <a:p>
            <a:pPr marL="0" lvl="0" indent="0" algn="l" rtl="0">
              <a:lnSpc>
                <a:spcPct val="90000"/>
              </a:lnSpc>
              <a:spcBef>
                <a:spcPts val="3800"/>
              </a:spcBef>
              <a:spcAft>
                <a:spcPts val="0"/>
              </a:spcAft>
              <a:buClr>
                <a:schemeClr val="dk1"/>
              </a:buClr>
              <a:buSzPts val="1400"/>
              <a:buNone/>
            </a:pPr>
            <a:endParaRPr sz="1300" b="1">
              <a:solidFill>
                <a:srgbClr val="FF0000"/>
              </a:solidFill>
              <a:highlight>
                <a:srgbClr val="FFF2CC"/>
              </a:highlight>
              <a:latin typeface="Merriweather"/>
              <a:ea typeface="Merriweather"/>
              <a:cs typeface="Merriweather"/>
              <a:sym typeface="Merriweather"/>
            </a:endParaRPr>
          </a:p>
          <a:p>
            <a:pPr marL="0" lvl="0" indent="0" algn="l" rtl="0">
              <a:lnSpc>
                <a:spcPct val="90000"/>
              </a:lnSpc>
              <a:spcBef>
                <a:spcPts val="3800"/>
              </a:spcBef>
              <a:spcAft>
                <a:spcPts val="1600"/>
              </a:spcAft>
              <a:buClr>
                <a:schemeClr val="dk1"/>
              </a:buClr>
              <a:buSzPts val="1400"/>
              <a:buNone/>
            </a:pPr>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45"/>
          <p:cNvSpPr txBox="1">
            <a:spLocks noGrp="1"/>
          </p:cNvSpPr>
          <p:nvPr>
            <p:ph type="ctrTitle"/>
          </p:nvPr>
        </p:nvSpPr>
        <p:spPr>
          <a:xfrm>
            <a:off x="1143000" y="841772"/>
            <a:ext cx="6858000" cy="1790700"/>
          </a:xfrm>
          <a:prstGeom prst="rect">
            <a:avLst/>
          </a:prstGeom>
          <a:noFill/>
          <a:ln>
            <a:noFill/>
          </a:ln>
        </p:spPr>
        <p:txBody>
          <a:bodyPr spcFirstLastPara="1" wrap="square" lIns="91425" tIns="91425" rIns="91425" bIns="91425" anchor="b" anchorCtr="0">
            <a:noAutofit/>
          </a:bodyPr>
          <a:lstStyle/>
          <a:p>
            <a:pPr marL="0" lvl="0" indent="0" algn="ctr" rtl="0">
              <a:lnSpc>
                <a:spcPct val="90000"/>
              </a:lnSpc>
              <a:spcBef>
                <a:spcPts val="0"/>
              </a:spcBef>
              <a:spcAft>
                <a:spcPts val="0"/>
              </a:spcAft>
              <a:buClr>
                <a:srgbClr val="2D363A"/>
              </a:buClr>
              <a:buSzPts val="3150"/>
              <a:buFont typeface="Merriweather"/>
              <a:buNone/>
            </a:pPr>
            <a:r>
              <a:rPr lang="en" sz="3150" b="1">
                <a:solidFill>
                  <a:srgbClr val="2D363A"/>
                </a:solidFill>
                <a:highlight>
                  <a:srgbClr val="FFFFFF"/>
                </a:highlight>
                <a:latin typeface="Merriweather"/>
                <a:ea typeface="Merriweather"/>
                <a:cs typeface="Merriweather"/>
                <a:sym typeface="Merriweather"/>
              </a:rPr>
              <a:t>Records Lifecycle</a:t>
            </a:r>
            <a:endParaRPr>
              <a:latin typeface="Merriweather"/>
              <a:ea typeface="Merriweather"/>
              <a:cs typeface="Merriweather"/>
              <a:sym typeface="Merriweather"/>
            </a:endParaRPr>
          </a:p>
        </p:txBody>
      </p:sp>
      <p:sp>
        <p:nvSpPr>
          <p:cNvPr id="284" name="Google Shape;284;p45"/>
          <p:cNvSpPr txBox="1">
            <a:spLocks noGrp="1"/>
          </p:cNvSpPr>
          <p:nvPr>
            <p:ph type="subTitle" idx="1"/>
          </p:nvPr>
        </p:nvSpPr>
        <p:spPr>
          <a:xfrm>
            <a:off x="1143000" y="2701528"/>
            <a:ext cx="6858000" cy="1241822"/>
          </a:xfrm>
          <a:prstGeom prst="rect">
            <a:avLst/>
          </a:prstGeom>
          <a:noFill/>
          <a:ln>
            <a:noFill/>
          </a:ln>
        </p:spPr>
        <p:txBody>
          <a:bodyPr spcFirstLastPara="1" wrap="square" lIns="91425" tIns="91425" rIns="91425" bIns="91425" anchor="t" anchorCtr="0">
            <a:noAutofit/>
          </a:bodyPr>
          <a:lstStyle/>
          <a:p>
            <a:pPr marL="0" lvl="0" indent="0" algn="ctr" rtl="0">
              <a:lnSpc>
                <a:spcPct val="90000"/>
              </a:lnSpc>
              <a:spcBef>
                <a:spcPts val="0"/>
              </a:spcBef>
              <a:spcAft>
                <a:spcPts val="0"/>
              </a:spcAft>
              <a:buClr>
                <a:schemeClr val="dk1"/>
              </a:buClr>
              <a:buSzPts val="1800"/>
              <a:buNone/>
            </a:pPr>
            <a:r>
              <a:rPr lang="en">
                <a:latin typeface="Merriweather"/>
                <a:ea typeface="Merriweather"/>
                <a:cs typeface="Merriweather"/>
                <a:sym typeface="Merriweather"/>
              </a:rPr>
              <a:t>Lesson 5</a:t>
            </a:r>
            <a:endParaRPr>
              <a:latin typeface="Merriweather"/>
              <a:ea typeface="Merriweather"/>
              <a:cs typeface="Merriweather"/>
              <a:sym typeface="Merriweather"/>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88"/>
        <p:cNvGrpSpPr/>
        <p:nvPr/>
      </p:nvGrpSpPr>
      <p:grpSpPr>
        <a:xfrm>
          <a:off x="0" y="0"/>
          <a:ext cx="0" cy="0"/>
          <a:chOff x="0" y="0"/>
          <a:chExt cx="0" cy="0"/>
        </a:xfrm>
      </p:grpSpPr>
      <p:sp>
        <p:nvSpPr>
          <p:cNvPr id="289" name="Google Shape;289;p4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chemeClr val="dk1"/>
              </a:buClr>
              <a:buSzPts val="2800"/>
              <a:buFont typeface="Merriweather"/>
              <a:buNone/>
            </a:pPr>
            <a:r>
              <a:rPr lang="en">
                <a:latin typeface="Merriweather"/>
                <a:ea typeface="Merriweather"/>
                <a:cs typeface="Merriweather"/>
                <a:sym typeface="Merriweather"/>
              </a:rPr>
              <a:t>Records Lifecycle Phases </a:t>
            </a:r>
            <a:endParaRPr>
              <a:latin typeface="Merriweather"/>
              <a:ea typeface="Merriweather"/>
              <a:cs typeface="Merriweather"/>
              <a:sym typeface="Merriweather"/>
            </a:endParaRPr>
          </a:p>
        </p:txBody>
      </p:sp>
      <p:sp>
        <p:nvSpPr>
          <p:cNvPr id="290" name="Google Shape;290;p46"/>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sz="2000">
                <a:highlight>
                  <a:srgbClr val="FFFFFF"/>
                </a:highlight>
                <a:latin typeface="Merriweather"/>
                <a:ea typeface="Merriweather"/>
                <a:cs typeface="Merriweather"/>
                <a:sym typeface="Merriweather"/>
              </a:rPr>
              <a:t>Records managers often use a model called the Records Lifecycle to describe how a record is handled throughout its lifespan. The records life cycle has three main phases.</a:t>
            </a:r>
            <a:endParaRPr sz="2000">
              <a:highlight>
                <a:srgbClr val="FFFFFF"/>
              </a:highlight>
              <a:latin typeface="Merriweather"/>
              <a:ea typeface="Merriweather"/>
              <a:cs typeface="Merriweather"/>
              <a:sym typeface="Merriweather"/>
            </a:endParaRPr>
          </a:p>
          <a:p>
            <a:pPr marL="0" lvl="0" indent="0" algn="l" rtl="0">
              <a:lnSpc>
                <a:spcPct val="90000"/>
              </a:lnSpc>
              <a:spcBef>
                <a:spcPts val="0"/>
              </a:spcBef>
              <a:spcAft>
                <a:spcPts val="0"/>
              </a:spcAft>
              <a:buClr>
                <a:schemeClr val="dk1"/>
              </a:buClr>
              <a:buSzPts val="1100"/>
              <a:buFont typeface="Arial"/>
              <a:buNone/>
            </a:pPr>
            <a:endParaRPr sz="1300">
              <a:solidFill>
                <a:srgbClr val="313537"/>
              </a:solidFill>
              <a:highlight>
                <a:srgbClr val="FFFFFF"/>
              </a:highlight>
              <a:latin typeface="Merriweather"/>
              <a:ea typeface="Merriweather"/>
              <a:cs typeface="Merriweather"/>
              <a:sym typeface="Merriweather"/>
            </a:endParaRPr>
          </a:p>
          <a:p>
            <a:pPr marL="0" lvl="0" indent="0" algn="l" rtl="0">
              <a:lnSpc>
                <a:spcPct val="90000"/>
              </a:lnSpc>
              <a:spcBef>
                <a:spcPts val="0"/>
              </a:spcBef>
              <a:spcAft>
                <a:spcPts val="0"/>
              </a:spcAft>
              <a:buClr>
                <a:schemeClr val="dk1"/>
              </a:buClr>
              <a:buSzPts val="1100"/>
              <a:buFont typeface="Arial"/>
              <a:buNone/>
            </a:pPr>
            <a:endParaRPr sz="1300">
              <a:solidFill>
                <a:srgbClr val="313537"/>
              </a:solidFill>
              <a:highlight>
                <a:srgbClr val="FFFFFF"/>
              </a:highlight>
              <a:latin typeface="Merriweather"/>
              <a:ea typeface="Merriweather"/>
              <a:cs typeface="Merriweather"/>
              <a:sym typeface="Merriweather"/>
            </a:endParaRPr>
          </a:p>
          <a:p>
            <a:pPr marL="0" lvl="0" indent="0" algn="l" rtl="0">
              <a:lnSpc>
                <a:spcPct val="90000"/>
              </a:lnSpc>
              <a:spcBef>
                <a:spcPts val="0"/>
              </a:spcBef>
              <a:spcAft>
                <a:spcPts val="1600"/>
              </a:spcAft>
              <a:buClr>
                <a:schemeClr val="dk1"/>
              </a:buClr>
              <a:buSzPts val="1400"/>
              <a:buNone/>
            </a:pPr>
            <a:endParaRPr/>
          </a:p>
        </p:txBody>
      </p:sp>
      <p:sp>
        <p:nvSpPr>
          <p:cNvPr id="291" name="Google Shape;291;p46"/>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p>
            <a:pPr marL="457200" lvl="0" indent="-317500" algn="l" rtl="0">
              <a:lnSpc>
                <a:spcPct val="100000"/>
              </a:lnSpc>
              <a:spcBef>
                <a:spcPts val="0"/>
              </a:spcBef>
              <a:spcAft>
                <a:spcPts val="0"/>
              </a:spcAft>
              <a:buClr>
                <a:schemeClr val="dk1"/>
              </a:buClr>
              <a:buSzPts val="1400"/>
              <a:buAutoNum type="arabicPeriod"/>
            </a:pPr>
            <a:r>
              <a:rPr lang="en" sz="2000"/>
              <a:t>Create and Receive</a:t>
            </a:r>
            <a:endParaRPr/>
          </a:p>
          <a:p>
            <a:pPr marL="457200" lvl="0" indent="-317500" algn="l" rtl="0">
              <a:lnSpc>
                <a:spcPct val="100000"/>
              </a:lnSpc>
              <a:spcBef>
                <a:spcPts val="0"/>
              </a:spcBef>
              <a:spcAft>
                <a:spcPts val="0"/>
              </a:spcAft>
              <a:buClr>
                <a:schemeClr val="dk1"/>
              </a:buClr>
              <a:buSzPts val="1400"/>
              <a:buAutoNum type="arabicPeriod"/>
            </a:pPr>
            <a:r>
              <a:rPr lang="en" sz="2000"/>
              <a:t>Maintenance and Use</a:t>
            </a:r>
            <a:endParaRPr/>
          </a:p>
          <a:p>
            <a:pPr marL="457200" lvl="0" indent="-317500" algn="l" rtl="0">
              <a:lnSpc>
                <a:spcPct val="100000"/>
              </a:lnSpc>
              <a:spcBef>
                <a:spcPts val="0"/>
              </a:spcBef>
              <a:spcAft>
                <a:spcPts val="0"/>
              </a:spcAft>
              <a:buClr>
                <a:schemeClr val="dk1"/>
              </a:buClr>
              <a:buSzPts val="1400"/>
              <a:buAutoNum type="arabicPeriod"/>
            </a:pPr>
            <a:r>
              <a:rPr lang="en" sz="2000"/>
              <a:t>Disposition</a:t>
            </a:r>
            <a:endParaRPr sz="20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95"/>
        <p:cNvGrpSpPr/>
        <p:nvPr/>
      </p:nvGrpSpPr>
      <p:grpSpPr>
        <a:xfrm>
          <a:off x="0" y="0"/>
          <a:ext cx="0" cy="0"/>
          <a:chOff x="0" y="0"/>
          <a:chExt cx="0" cy="0"/>
        </a:xfrm>
      </p:grpSpPr>
      <p:sp>
        <p:nvSpPr>
          <p:cNvPr id="296" name="Google Shape;296;p4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chemeClr val="dk1"/>
              </a:buClr>
              <a:buSzPts val="2800"/>
              <a:buFont typeface="Merriweather"/>
              <a:buNone/>
            </a:pPr>
            <a:r>
              <a:rPr lang="en">
                <a:latin typeface="Merriweather"/>
                <a:ea typeface="Merriweather"/>
                <a:cs typeface="Merriweather"/>
                <a:sym typeface="Merriweather"/>
              </a:rPr>
              <a:t>Step 1: Create and Receive</a:t>
            </a:r>
            <a:endParaRPr>
              <a:latin typeface="Merriweather"/>
              <a:ea typeface="Merriweather"/>
              <a:cs typeface="Merriweather"/>
              <a:sym typeface="Merriweather"/>
            </a:endParaRPr>
          </a:p>
        </p:txBody>
      </p:sp>
      <p:sp>
        <p:nvSpPr>
          <p:cNvPr id="297" name="Google Shape;297;p4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sz="2000">
                <a:highlight>
                  <a:srgbClr val="FFFFFF"/>
                </a:highlight>
                <a:latin typeface="Merriweather"/>
                <a:ea typeface="Merriweather"/>
                <a:cs typeface="Merriweather"/>
                <a:sym typeface="Merriweather"/>
              </a:rPr>
              <a:t>This includes the capture of records in order to provide adequate and proper documentation of government activities. This includes:</a:t>
            </a:r>
            <a:endParaRPr/>
          </a:p>
          <a:p>
            <a:pPr marL="0" lvl="0" indent="0" algn="l" rtl="0">
              <a:lnSpc>
                <a:spcPct val="100000"/>
              </a:lnSpc>
              <a:spcBef>
                <a:spcPts val="0"/>
              </a:spcBef>
              <a:spcAft>
                <a:spcPts val="0"/>
              </a:spcAft>
              <a:buClr>
                <a:schemeClr val="dk1"/>
              </a:buClr>
              <a:buSzPts val="1100"/>
              <a:buFont typeface="Arial"/>
              <a:buNone/>
            </a:pPr>
            <a:endParaRPr sz="2000">
              <a:highlight>
                <a:srgbClr val="FFFFFF"/>
              </a:highlight>
              <a:latin typeface="Merriweather"/>
              <a:ea typeface="Merriweather"/>
              <a:cs typeface="Merriweather"/>
              <a:sym typeface="Merriweather"/>
            </a:endParaRPr>
          </a:p>
          <a:p>
            <a:pPr marL="457200" lvl="0" indent="-311150" algn="l" rtl="0">
              <a:lnSpc>
                <a:spcPct val="100000"/>
              </a:lnSpc>
              <a:spcBef>
                <a:spcPts val="0"/>
              </a:spcBef>
              <a:spcAft>
                <a:spcPts val="0"/>
              </a:spcAft>
              <a:buClr>
                <a:srgbClr val="313537"/>
              </a:buClr>
              <a:buSzPts val="1300"/>
              <a:buFont typeface="Merriweather"/>
              <a:buChar char="●"/>
            </a:pPr>
            <a:r>
              <a:rPr lang="en" sz="2000">
                <a:highlight>
                  <a:srgbClr val="FFFFFF"/>
                </a:highlight>
                <a:latin typeface="Merriweather"/>
                <a:ea typeface="Merriweather"/>
                <a:cs typeface="Merriweather"/>
                <a:sym typeface="Merriweather"/>
              </a:rPr>
              <a:t>Capturing information about the record</a:t>
            </a:r>
            <a:endParaRPr sz="2000">
              <a:highlight>
                <a:srgbClr val="FFFFFF"/>
              </a:highlight>
              <a:latin typeface="Merriweather"/>
              <a:ea typeface="Merriweather"/>
              <a:cs typeface="Merriweather"/>
              <a:sym typeface="Merriweather"/>
            </a:endParaRPr>
          </a:p>
          <a:p>
            <a:pPr marL="457200" lvl="0" indent="-311150" algn="l" rtl="0">
              <a:lnSpc>
                <a:spcPct val="100000"/>
              </a:lnSpc>
              <a:spcBef>
                <a:spcPts val="0"/>
              </a:spcBef>
              <a:spcAft>
                <a:spcPts val="0"/>
              </a:spcAft>
              <a:buClr>
                <a:srgbClr val="313537"/>
              </a:buClr>
              <a:buSzPts val="1300"/>
              <a:buFont typeface="Merriweather"/>
              <a:buChar char="●"/>
            </a:pPr>
            <a:r>
              <a:rPr lang="en" sz="2000">
                <a:highlight>
                  <a:srgbClr val="FFFFFF"/>
                </a:highlight>
                <a:latin typeface="Merriweather"/>
                <a:ea typeface="Merriweather"/>
                <a:cs typeface="Merriweather"/>
                <a:sym typeface="Merriweather"/>
              </a:rPr>
              <a:t>Connecting related records</a:t>
            </a:r>
            <a:endParaRPr sz="2000">
              <a:highlight>
                <a:srgbClr val="FFFFFF"/>
              </a:highlight>
              <a:latin typeface="Merriweather"/>
              <a:ea typeface="Merriweather"/>
              <a:cs typeface="Merriweather"/>
              <a:sym typeface="Merriweather"/>
            </a:endParaRPr>
          </a:p>
          <a:p>
            <a:pPr marL="457200" lvl="0" indent="-311150" algn="l" rtl="0">
              <a:lnSpc>
                <a:spcPct val="100000"/>
              </a:lnSpc>
              <a:spcBef>
                <a:spcPts val="0"/>
              </a:spcBef>
              <a:spcAft>
                <a:spcPts val="0"/>
              </a:spcAft>
              <a:buClr>
                <a:srgbClr val="313537"/>
              </a:buClr>
              <a:buSzPts val="1300"/>
              <a:buFont typeface="Merriweather"/>
              <a:buChar char="●"/>
            </a:pPr>
            <a:r>
              <a:rPr lang="en" sz="2000">
                <a:highlight>
                  <a:srgbClr val="FFFFFF"/>
                </a:highlight>
                <a:latin typeface="Merriweather"/>
                <a:ea typeface="Merriweather"/>
                <a:cs typeface="Merriweather"/>
                <a:sym typeface="Merriweather"/>
              </a:rPr>
              <a:t>Identifying the correct records schedule for the record</a:t>
            </a:r>
            <a:endParaRPr sz="2000">
              <a:highlight>
                <a:srgbClr val="FFFFFF"/>
              </a:highlight>
              <a:latin typeface="Merriweather"/>
              <a:ea typeface="Merriweather"/>
              <a:cs typeface="Merriweather"/>
              <a:sym typeface="Merriweather"/>
            </a:endParaRPr>
          </a:p>
          <a:p>
            <a:pPr marL="0" lvl="0" indent="0" algn="l" rtl="0">
              <a:lnSpc>
                <a:spcPct val="200000"/>
              </a:lnSpc>
              <a:spcBef>
                <a:spcPts val="3800"/>
              </a:spcBef>
              <a:spcAft>
                <a:spcPts val="1600"/>
              </a:spcAft>
              <a:buClr>
                <a:schemeClr val="dk1"/>
              </a:buClr>
              <a:buSzPts val="1800"/>
              <a:buNone/>
            </a:pPr>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2" name="Google Shape;302;p4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rgbClr val="313537"/>
              </a:buClr>
              <a:buSzPts val="2800"/>
              <a:buFont typeface="Merriweather"/>
              <a:buNone/>
            </a:pPr>
            <a:r>
              <a:rPr lang="en" sz="3000">
                <a:solidFill>
                  <a:srgbClr val="313537"/>
                </a:solidFill>
                <a:highlight>
                  <a:srgbClr val="FFFFFF"/>
                </a:highlight>
                <a:latin typeface="Merriweather"/>
                <a:ea typeface="Merriweather"/>
                <a:cs typeface="Merriweather"/>
                <a:sym typeface="Merriweather"/>
              </a:rPr>
              <a:t>Step 2: Maintenance and Use</a:t>
            </a:r>
            <a:endParaRPr>
              <a:latin typeface="Merriweather"/>
              <a:ea typeface="Merriweather"/>
              <a:cs typeface="Merriweather"/>
              <a:sym typeface="Merriweather"/>
            </a:endParaRPr>
          </a:p>
        </p:txBody>
      </p:sp>
      <p:sp>
        <p:nvSpPr>
          <p:cNvPr id="303" name="Google Shape;303;p4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sz="2000">
                <a:highlight>
                  <a:srgbClr val="FFFFFF"/>
                </a:highlight>
              </a:rPr>
              <a:t>This includes:</a:t>
            </a:r>
            <a:endParaRPr sz="2000">
              <a:highlight>
                <a:srgbClr val="FFFFFF"/>
              </a:highlight>
            </a:endParaRPr>
          </a:p>
          <a:p>
            <a:pPr marL="457200" lvl="0" indent="-311150" algn="l" rtl="0">
              <a:lnSpc>
                <a:spcPct val="100000"/>
              </a:lnSpc>
              <a:spcBef>
                <a:spcPts val="0"/>
              </a:spcBef>
              <a:spcAft>
                <a:spcPts val="0"/>
              </a:spcAft>
              <a:buClr>
                <a:srgbClr val="313537"/>
              </a:buClr>
              <a:buSzPts val="1300"/>
              <a:buFont typeface="Merriweather"/>
              <a:buChar char="●"/>
            </a:pPr>
            <a:r>
              <a:rPr lang="en" sz="2000">
                <a:highlight>
                  <a:srgbClr val="FFFFFF"/>
                </a:highlight>
              </a:rPr>
              <a:t>Storing and retrieving records</a:t>
            </a:r>
            <a:endParaRPr sz="2000">
              <a:highlight>
                <a:srgbClr val="FFFFFF"/>
              </a:highlight>
            </a:endParaRPr>
          </a:p>
          <a:p>
            <a:pPr marL="457200" lvl="0" indent="-311150" algn="l" rtl="0">
              <a:lnSpc>
                <a:spcPct val="100000"/>
              </a:lnSpc>
              <a:spcBef>
                <a:spcPts val="0"/>
              </a:spcBef>
              <a:spcAft>
                <a:spcPts val="0"/>
              </a:spcAft>
              <a:buClr>
                <a:srgbClr val="313537"/>
              </a:buClr>
              <a:buSzPts val="1300"/>
              <a:buFont typeface="Merriweather"/>
              <a:buChar char="●"/>
            </a:pPr>
            <a:r>
              <a:rPr lang="en" sz="2000">
                <a:highlight>
                  <a:srgbClr val="FFFFFF"/>
                </a:highlight>
              </a:rPr>
              <a:t>Using records for daily business</a:t>
            </a:r>
            <a:endParaRPr sz="2000">
              <a:highlight>
                <a:srgbClr val="FFFFFF"/>
              </a:highlight>
            </a:endParaRPr>
          </a:p>
          <a:p>
            <a:pPr marL="457200" lvl="0" indent="-311150" algn="l" rtl="0">
              <a:lnSpc>
                <a:spcPct val="100000"/>
              </a:lnSpc>
              <a:spcBef>
                <a:spcPts val="0"/>
              </a:spcBef>
              <a:spcAft>
                <a:spcPts val="0"/>
              </a:spcAft>
              <a:buClr>
                <a:srgbClr val="313537"/>
              </a:buClr>
              <a:buSzPts val="1300"/>
              <a:buFont typeface="Merriweather"/>
              <a:buChar char="●"/>
            </a:pPr>
            <a:r>
              <a:rPr lang="en" sz="2000">
                <a:highlight>
                  <a:srgbClr val="FFFFFF"/>
                </a:highlight>
              </a:rPr>
              <a:t>Securing records and backing up electronic files</a:t>
            </a:r>
            <a:endParaRPr sz="2000">
              <a:highlight>
                <a:srgbClr val="FFFFFF"/>
              </a:highlight>
            </a:endParaRPr>
          </a:p>
          <a:p>
            <a:pPr marL="457200" lvl="0" indent="-311150" algn="l" rtl="0">
              <a:lnSpc>
                <a:spcPct val="100000"/>
              </a:lnSpc>
              <a:spcBef>
                <a:spcPts val="0"/>
              </a:spcBef>
              <a:spcAft>
                <a:spcPts val="0"/>
              </a:spcAft>
              <a:buClr>
                <a:srgbClr val="313537"/>
              </a:buClr>
              <a:buSzPts val="1300"/>
              <a:buFont typeface="Merriweather"/>
              <a:buChar char="●"/>
            </a:pPr>
            <a:r>
              <a:rPr lang="en" sz="2000">
                <a:highlight>
                  <a:srgbClr val="FFFFFF"/>
                </a:highlight>
              </a:rPr>
              <a:t>Choosing good on-site and off-site storage</a:t>
            </a:r>
            <a:endParaRPr sz="2000">
              <a:highlight>
                <a:srgbClr val="FFFFFF"/>
              </a:highlight>
            </a:endParaRPr>
          </a:p>
          <a:p>
            <a:pPr marL="457200" lvl="0" indent="-311150" algn="l" rtl="0">
              <a:lnSpc>
                <a:spcPct val="100000"/>
              </a:lnSpc>
              <a:spcBef>
                <a:spcPts val="0"/>
              </a:spcBef>
              <a:spcAft>
                <a:spcPts val="0"/>
              </a:spcAft>
              <a:buClr>
                <a:srgbClr val="313537"/>
              </a:buClr>
              <a:buSzPts val="1300"/>
              <a:buFont typeface="Merriweather"/>
              <a:buChar char="●"/>
            </a:pPr>
            <a:r>
              <a:rPr lang="en" sz="2000">
                <a:highlight>
                  <a:srgbClr val="FFFFFF"/>
                </a:highlight>
              </a:rPr>
              <a:t>Protecting the accuracy and authenticity of the information</a:t>
            </a:r>
            <a:endParaRPr sz="2000">
              <a:highlight>
                <a:srgbClr val="FFFFFF"/>
              </a:highlight>
            </a:endParaRPr>
          </a:p>
          <a:p>
            <a:pPr marL="457200" lvl="0" indent="-311150" algn="l" rtl="0">
              <a:lnSpc>
                <a:spcPct val="100000"/>
              </a:lnSpc>
              <a:spcBef>
                <a:spcPts val="0"/>
              </a:spcBef>
              <a:spcAft>
                <a:spcPts val="0"/>
              </a:spcAft>
              <a:buClr>
                <a:srgbClr val="313537"/>
              </a:buClr>
              <a:buSzPts val="1300"/>
              <a:buFont typeface="Merriweather"/>
              <a:buChar char="●"/>
            </a:pPr>
            <a:r>
              <a:rPr lang="en" sz="2000">
                <a:highlight>
                  <a:srgbClr val="FFFFFF"/>
                </a:highlight>
              </a:rPr>
              <a:t>Ensuring electronic records are migrated to readable formats when a system of software becomes outdated</a:t>
            </a:r>
            <a:endParaRPr sz="2000">
              <a:highlight>
                <a:srgbClr val="FFFFFF"/>
              </a:highlight>
            </a:endParaRPr>
          </a:p>
          <a:p>
            <a:pPr marL="0" lvl="0" indent="0" algn="l" rtl="0">
              <a:lnSpc>
                <a:spcPct val="200000"/>
              </a:lnSpc>
              <a:spcBef>
                <a:spcPts val="3800"/>
              </a:spcBef>
              <a:spcAft>
                <a:spcPts val="1600"/>
              </a:spcAft>
              <a:buClr>
                <a:schemeClr val="dk1"/>
              </a:buClr>
              <a:buSzPts val="1800"/>
              <a:buNone/>
            </a:pPr>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Google Shape;308;p49"/>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chemeClr val="dk1"/>
              </a:buClr>
              <a:buSzPts val="2800"/>
              <a:buFont typeface="Merriweather"/>
              <a:buNone/>
            </a:pPr>
            <a:r>
              <a:rPr lang="en">
                <a:latin typeface="Merriweather"/>
                <a:ea typeface="Merriweather"/>
                <a:cs typeface="Merriweather"/>
                <a:sym typeface="Merriweather"/>
              </a:rPr>
              <a:t>Step 3: </a:t>
            </a:r>
            <a:r>
              <a:rPr lang="en" sz="3000">
                <a:solidFill>
                  <a:srgbClr val="313537"/>
                </a:solidFill>
                <a:highlight>
                  <a:srgbClr val="FFFFFF"/>
                </a:highlight>
                <a:latin typeface="Merriweather"/>
                <a:ea typeface="Merriweather"/>
                <a:cs typeface="Merriweather"/>
                <a:sym typeface="Merriweather"/>
              </a:rPr>
              <a:t>Disposition</a:t>
            </a:r>
            <a:endParaRPr>
              <a:latin typeface="Merriweather"/>
              <a:ea typeface="Merriweather"/>
              <a:cs typeface="Merriweather"/>
              <a:sym typeface="Merriweather"/>
            </a:endParaRPr>
          </a:p>
        </p:txBody>
      </p:sp>
      <p:sp>
        <p:nvSpPr>
          <p:cNvPr id="309" name="Google Shape;309;p49"/>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sz="2000">
                <a:highlight>
                  <a:srgbClr val="FFFFFF"/>
                </a:highlight>
              </a:rPr>
              <a:t>This includes:</a:t>
            </a:r>
            <a:endParaRPr sz="2000">
              <a:highlight>
                <a:srgbClr val="FFFFFF"/>
              </a:highlight>
            </a:endParaRPr>
          </a:p>
          <a:p>
            <a:pPr marL="457200" lvl="0" indent="-311150" algn="l" rtl="0">
              <a:lnSpc>
                <a:spcPct val="100000"/>
              </a:lnSpc>
              <a:spcBef>
                <a:spcPts val="0"/>
              </a:spcBef>
              <a:spcAft>
                <a:spcPts val="0"/>
              </a:spcAft>
              <a:buClr>
                <a:srgbClr val="313537"/>
              </a:buClr>
              <a:buSzPts val="1300"/>
              <a:buFont typeface="Merriweather"/>
              <a:buChar char="●"/>
            </a:pPr>
            <a:r>
              <a:rPr lang="en" sz="2000">
                <a:highlight>
                  <a:srgbClr val="FFFFFF"/>
                </a:highlight>
              </a:rPr>
              <a:t>Following the disposition instructions on the records schedule </a:t>
            </a:r>
            <a:endParaRPr sz="2000">
              <a:highlight>
                <a:srgbClr val="FFFFFF"/>
              </a:highlight>
            </a:endParaRPr>
          </a:p>
          <a:p>
            <a:pPr marL="457200" lvl="0" indent="-311150" algn="l" rtl="0">
              <a:lnSpc>
                <a:spcPct val="100000"/>
              </a:lnSpc>
              <a:spcBef>
                <a:spcPts val="0"/>
              </a:spcBef>
              <a:spcAft>
                <a:spcPts val="0"/>
              </a:spcAft>
              <a:buClr>
                <a:srgbClr val="313537"/>
              </a:buClr>
              <a:buSzPts val="1300"/>
              <a:buFont typeface="Merriweather"/>
              <a:buChar char="●"/>
            </a:pPr>
            <a:r>
              <a:rPr lang="en" sz="2000">
                <a:highlight>
                  <a:srgbClr val="FFFFFF"/>
                </a:highlight>
              </a:rPr>
              <a:t>Transferring inactive records to off-site storage</a:t>
            </a:r>
            <a:endParaRPr sz="2000">
              <a:highlight>
                <a:srgbClr val="FFFFFF"/>
              </a:highlight>
            </a:endParaRPr>
          </a:p>
          <a:p>
            <a:pPr marL="457200" lvl="0" indent="-311150" algn="l" rtl="0">
              <a:lnSpc>
                <a:spcPct val="100000"/>
              </a:lnSpc>
              <a:spcBef>
                <a:spcPts val="0"/>
              </a:spcBef>
              <a:spcAft>
                <a:spcPts val="0"/>
              </a:spcAft>
              <a:buClr>
                <a:srgbClr val="313537"/>
              </a:buClr>
              <a:buSzPts val="1300"/>
              <a:buFont typeface="Merriweather"/>
              <a:buChar char="●"/>
            </a:pPr>
            <a:r>
              <a:rPr lang="en" sz="2000">
                <a:highlight>
                  <a:srgbClr val="FFFFFF"/>
                </a:highlight>
              </a:rPr>
              <a:t>Destruction of temporary records</a:t>
            </a:r>
            <a:endParaRPr sz="2000">
              <a:highlight>
                <a:srgbClr val="FFFFFF"/>
              </a:highlight>
            </a:endParaRPr>
          </a:p>
          <a:p>
            <a:pPr marL="457200" lvl="0" indent="-311150" algn="l" rtl="0">
              <a:lnSpc>
                <a:spcPct val="100000"/>
              </a:lnSpc>
              <a:spcBef>
                <a:spcPts val="0"/>
              </a:spcBef>
              <a:spcAft>
                <a:spcPts val="0"/>
              </a:spcAft>
              <a:buClr>
                <a:srgbClr val="313537"/>
              </a:buClr>
              <a:buSzPts val="1300"/>
              <a:buFont typeface="Merriweather"/>
              <a:buChar char="●"/>
            </a:pPr>
            <a:r>
              <a:rPr lang="en" sz="2000">
                <a:highlight>
                  <a:srgbClr val="FFFFFF"/>
                </a:highlight>
              </a:rPr>
              <a:t>Transfer and accessioning of permanent records into the National Archives</a:t>
            </a:r>
            <a:endParaRPr sz="20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Google Shape;314;p50"/>
          <p:cNvSpPr txBox="1">
            <a:spLocks noGrp="1"/>
          </p:cNvSpPr>
          <p:nvPr>
            <p:ph type="ctrTitle"/>
          </p:nvPr>
        </p:nvSpPr>
        <p:spPr>
          <a:xfrm>
            <a:off x="1143000" y="841772"/>
            <a:ext cx="6858000" cy="1790700"/>
          </a:xfrm>
          <a:prstGeom prst="rect">
            <a:avLst/>
          </a:prstGeom>
          <a:noFill/>
          <a:ln>
            <a:noFill/>
          </a:ln>
        </p:spPr>
        <p:txBody>
          <a:bodyPr spcFirstLastPara="1" wrap="square" lIns="91425" tIns="91425" rIns="91425" bIns="91425" anchor="b" anchorCtr="0">
            <a:noAutofit/>
          </a:bodyPr>
          <a:lstStyle/>
          <a:p>
            <a:pPr marL="0" lvl="0" indent="0" algn="ctr" rtl="0">
              <a:lnSpc>
                <a:spcPct val="90000"/>
              </a:lnSpc>
              <a:spcBef>
                <a:spcPts val="0"/>
              </a:spcBef>
              <a:spcAft>
                <a:spcPts val="0"/>
              </a:spcAft>
              <a:buClr>
                <a:schemeClr val="dk1"/>
              </a:buClr>
              <a:buSzPts val="4500"/>
              <a:buFont typeface="Merriweather"/>
              <a:buNone/>
            </a:pPr>
            <a:r>
              <a:rPr lang="en">
                <a:latin typeface="Merriweather"/>
                <a:ea typeface="Merriweather"/>
                <a:cs typeface="Merriweather"/>
                <a:sym typeface="Merriweather"/>
              </a:rPr>
              <a:t>Disposition of Records</a:t>
            </a:r>
            <a:endParaRPr>
              <a:latin typeface="Merriweather"/>
              <a:ea typeface="Merriweather"/>
              <a:cs typeface="Merriweather"/>
              <a:sym typeface="Merriweather"/>
            </a:endParaRPr>
          </a:p>
        </p:txBody>
      </p:sp>
      <p:sp>
        <p:nvSpPr>
          <p:cNvPr id="315" name="Google Shape;315;p50"/>
          <p:cNvSpPr txBox="1">
            <a:spLocks noGrp="1"/>
          </p:cNvSpPr>
          <p:nvPr>
            <p:ph type="subTitle" idx="1"/>
          </p:nvPr>
        </p:nvSpPr>
        <p:spPr>
          <a:xfrm>
            <a:off x="1143000" y="2701528"/>
            <a:ext cx="6858000" cy="1241822"/>
          </a:xfrm>
          <a:prstGeom prst="rect">
            <a:avLst/>
          </a:prstGeom>
          <a:noFill/>
          <a:ln>
            <a:noFill/>
          </a:ln>
        </p:spPr>
        <p:txBody>
          <a:bodyPr spcFirstLastPara="1" wrap="square" lIns="91425" tIns="91425" rIns="91425" bIns="91425" anchor="t" anchorCtr="0">
            <a:noAutofit/>
          </a:bodyPr>
          <a:lstStyle/>
          <a:p>
            <a:pPr marL="0" lvl="0" indent="0" algn="ctr" rtl="0">
              <a:lnSpc>
                <a:spcPct val="90000"/>
              </a:lnSpc>
              <a:spcBef>
                <a:spcPts val="0"/>
              </a:spcBef>
              <a:spcAft>
                <a:spcPts val="0"/>
              </a:spcAft>
              <a:buClr>
                <a:schemeClr val="dk1"/>
              </a:buClr>
              <a:buSzPts val="1800"/>
              <a:buNone/>
            </a:pPr>
            <a:r>
              <a:rPr lang="en"/>
              <a:t>Lesson 6</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319"/>
        <p:cNvGrpSpPr/>
        <p:nvPr/>
      </p:nvGrpSpPr>
      <p:grpSpPr>
        <a:xfrm>
          <a:off x="0" y="0"/>
          <a:ext cx="0" cy="0"/>
          <a:chOff x="0" y="0"/>
          <a:chExt cx="0" cy="0"/>
        </a:xfrm>
      </p:grpSpPr>
      <p:sp>
        <p:nvSpPr>
          <p:cNvPr id="320" name="Google Shape;320;p5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chemeClr val="dk1"/>
              </a:buClr>
              <a:buSzPts val="2800"/>
              <a:buFont typeface="Merriweather"/>
              <a:buNone/>
            </a:pPr>
            <a:r>
              <a:rPr lang="en" sz="3200">
                <a:latin typeface="Merriweather"/>
                <a:ea typeface="Merriweather"/>
                <a:cs typeface="Merriweather"/>
                <a:sym typeface="Merriweather"/>
              </a:rPr>
              <a:t>Disposition</a:t>
            </a:r>
            <a:endParaRPr sz="3200">
              <a:latin typeface="Merriweather"/>
              <a:ea typeface="Merriweather"/>
              <a:cs typeface="Merriweather"/>
              <a:sym typeface="Merriweather"/>
            </a:endParaRPr>
          </a:p>
        </p:txBody>
      </p:sp>
      <p:sp>
        <p:nvSpPr>
          <p:cNvPr id="321" name="Google Shape;321;p5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sz="2000">
                <a:highlight>
                  <a:srgbClr val="FFFFFF"/>
                </a:highlight>
              </a:rPr>
              <a:t>What happens to a record at the end of the lifecycle is determined by how valuable the record is to preserving history or the rights and interests of citizens. </a:t>
            </a:r>
            <a:endParaRPr sz="2000">
              <a:highlight>
                <a:srgbClr val="FFFFFF"/>
              </a:highlight>
            </a:endParaRPr>
          </a:p>
          <a:p>
            <a:pPr marL="0" lvl="0" indent="0" algn="l" rtl="0">
              <a:lnSpc>
                <a:spcPct val="100000"/>
              </a:lnSpc>
              <a:spcBef>
                <a:spcPts val="4100"/>
              </a:spcBef>
              <a:spcAft>
                <a:spcPts val="0"/>
              </a:spcAft>
              <a:buClr>
                <a:schemeClr val="dk1"/>
              </a:buClr>
              <a:buSzPts val="1100"/>
              <a:buFont typeface="Arial"/>
              <a:buNone/>
            </a:pPr>
            <a:r>
              <a:rPr lang="en" sz="2000">
                <a:highlight>
                  <a:srgbClr val="FFFFFF"/>
                </a:highlight>
              </a:rPr>
              <a:t>Most records are considered temporary. Those records are destroyed after they are no longer needed for agency business. A very small percentage of records are considered permanent and are transferred to the National Archives to be kept forever.</a:t>
            </a:r>
            <a:endParaRPr sz="2000">
              <a:highlight>
                <a:srgbClr val="FFFFFF"/>
              </a:highlight>
            </a:endParaRPr>
          </a:p>
          <a:p>
            <a:pPr marL="0" lvl="0" indent="0" algn="l" rtl="0">
              <a:lnSpc>
                <a:spcPct val="200000"/>
              </a:lnSpc>
              <a:spcBef>
                <a:spcPts val="4100"/>
              </a:spcBef>
              <a:spcAft>
                <a:spcPts val="1600"/>
              </a:spcAft>
              <a:buClr>
                <a:schemeClr val="dk1"/>
              </a:buClr>
              <a:buSzPts val="1800"/>
              <a:buNone/>
            </a:pPr>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326" name="Google Shape;326;p5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chemeClr val="dk1"/>
              </a:buClr>
              <a:buSzPts val="2800"/>
              <a:buFont typeface="Merriweather"/>
              <a:buNone/>
            </a:pPr>
            <a:r>
              <a:rPr lang="en" sz="3200">
                <a:latin typeface="Merriweather"/>
                <a:ea typeface="Merriweather"/>
                <a:cs typeface="Merriweather"/>
                <a:sym typeface="Merriweather"/>
              </a:rPr>
              <a:t>Four Types of Records</a:t>
            </a:r>
            <a:endParaRPr sz="3200">
              <a:latin typeface="Merriweather"/>
              <a:ea typeface="Merriweather"/>
              <a:cs typeface="Merriweather"/>
              <a:sym typeface="Merriweather"/>
            </a:endParaRPr>
          </a:p>
        </p:txBody>
      </p:sp>
      <p:sp>
        <p:nvSpPr>
          <p:cNvPr id="327" name="Google Shape;327;p52"/>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sz="2000">
                <a:solidFill>
                  <a:srgbClr val="313537"/>
                </a:solidFill>
                <a:highlight>
                  <a:srgbClr val="FFFFFF"/>
                </a:highlight>
              </a:rPr>
              <a:t>The following sections will provide general guidance on the disposition of 4 types of records:</a:t>
            </a:r>
            <a:endParaRPr sz="2000">
              <a:solidFill>
                <a:srgbClr val="313537"/>
              </a:solidFill>
              <a:highlight>
                <a:srgbClr val="FFFFFF"/>
              </a:highlight>
            </a:endParaRPr>
          </a:p>
          <a:p>
            <a:pPr marL="457200" lvl="0" indent="-311150" algn="l" rtl="0">
              <a:lnSpc>
                <a:spcPct val="100000"/>
              </a:lnSpc>
              <a:spcBef>
                <a:spcPts val="4100"/>
              </a:spcBef>
              <a:spcAft>
                <a:spcPts val="0"/>
              </a:spcAft>
              <a:buClr>
                <a:srgbClr val="313537"/>
              </a:buClr>
              <a:buSzPts val="1300"/>
              <a:buFont typeface="Merriweather"/>
              <a:buChar char="●"/>
            </a:pPr>
            <a:r>
              <a:rPr lang="en" sz="2000">
                <a:solidFill>
                  <a:srgbClr val="313537"/>
                </a:solidFill>
                <a:highlight>
                  <a:srgbClr val="FFFFFF"/>
                </a:highlight>
              </a:rPr>
              <a:t>Temporary records</a:t>
            </a:r>
            <a:endParaRPr sz="2000">
              <a:solidFill>
                <a:srgbClr val="313537"/>
              </a:solidFill>
              <a:highlight>
                <a:srgbClr val="FFFFFF"/>
              </a:highlight>
            </a:endParaRPr>
          </a:p>
          <a:p>
            <a:pPr marL="457200" lvl="0" indent="-311150" algn="l" rtl="0">
              <a:lnSpc>
                <a:spcPct val="100000"/>
              </a:lnSpc>
              <a:spcBef>
                <a:spcPts val="0"/>
              </a:spcBef>
              <a:spcAft>
                <a:spcPts val="0"/>
              </a:spcAft>
              <a:buClr>
                <a:srgbClr val="313537"/>
              </a:buClr>
              <a:buSzPts val="1300"/>
              <a:buFont typeface="Merriweather"/>
              <a:buChar char="●"/>
            </a:pPr>
            <a:r>
              <a:rPr lang="en" sz="2000">
                <a:solidFill>
                  <a:srgbClr val="313537"/>
                </a:solidFill>
                <a:highlight>
                  <a:srgbClr val="FFFFFF"/>
                </a:highlight>
              </a:rPr>
              <a:t>Permanent records</a:t>
            </a:r>
            <a:endParaRPr sz="2000">
              <a:solidFill>
                <a:srgbClr val="313537"/>
              </a:solidFill>
              <a:highlight>
                <a:srgbClr val="FFFFFF"/>
              </a:highlight>
            </a:endParaRPr>
          </a:p>
          <a:p>
            <a:pPr marL="457200" lvl="0" indent="-311150" algn="l" rtl="0">
              <a:lnSpc>
                <a:spcPct val="100000"/>
              </a:lnSpc>
              <a:spcBef>
                <a:spcPts val="0"/>
              </a:spcBef>
              <a:spcAft>
                <a:spcPts val="0"/>
              </a:spcAft>
              <a:buClr>
                <a:srgbClr val="313537"/>
              </a:buClr>
              <a:buSzPts val="1300"/>
              <a:buFont typeface="Merriweather"/>
              <a:buChar char="●"/>
            </a:pPr>
            <a:r>
              <a:rPr lang="en" sz="2000">
                <a:solidFill>
                  <a:srgbClr val="313537"/>
                </a:solidFill>
                <a:highlight>
                  <a:srgbClr val="FFFFFF"/>
                </a:highlight>
              </a:rPr>
              <a:t>Unscheduled records</a:t>
            </a:r>
            <a:endParaRPr sz="2000">
              <a:solidFill>
                <a:srgbClr val="313537"/>
              </a:solidFill>
              <a:highlight>
                <a:srgbClr val="FFFFFF"/>
              </a:highlight>
            </a:endParaRPr>
          </a:p>
          <a:p>
            <a:pPr marL="457200" lvl="0" indent="-311150" algn="l" rtl="0">
              <a:lnSpc>
                <a:spcPct val="100000"/>
              </a:lnSpc>
              <a:spcBef>
                <a:spcPts val="0"/>
              </a:spcBef>
              <a:spcAft>
                <a:spcPts val="0"/>
              </a:spcAft>
              <a:buClr>
                <a:srgbClr val="313537"/>
              </a:buClr>
              <a:buSzPts val="1300"/>
              <a:buFont typeface="Merriweather"/>
              <a:buChar char="●"/>
            </a:pPr>
            <a:r>
              <a:rPr lang="en" sz="2000">
                <a:solidFill>
                  <a:srgbClr val="313537"/>
                </a:solidFill>
                <a:highlight>
                  <a:srgbClr val="FFFFFF"/>
                </a:highlight>
              </a:rPr>
              <a:t>Records on legal hold</a:t>
            </a:r>
            <a:endParaRPr sz="2000">
              <a:solidFill>
                <a:srgbClr val="313537"/>
              </a:solidFill>
              <a:highlight>
                <a:srgbClr val="FFFFFF"/>
              </a:highlight>
            </a:endParaRPr>
          </a:p>
          <a:p>
            <a:pPr marL="0" lvl="0" indent="0" algn="l" rtl="0">
              <a:lnSpc>
                <a:spcPct val="200000"/>
              </a:lnSpc>
              <a:spcBef>
                <a:spcPts val="3800"/>
              </a:spcBef>
              <a:spcAft>
                <a:spcPts val="1600"/>
              </a:spcAft>
              <a:buClr>
                <a:schemeClr val="dk1"/>
              </a:buClr>
              <a:buSzPts val="1800"/>
              <a:buNone/>
            </a:pPr>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331"/>
        <p:cNvGrpSpPr/>
        <p:nvPr/>
      </p:nvGrpSpPr>
      <p:grpSpPr>
        <a:xfrm>
          <a:off x="0" y="0"/>
          <a:ext cx="0" cy="0"/>
          <a:chOff x="0" y="0"/>
          <a:chExt cx="0" cy="0"/>
        </a:xfrm>
      </p:grpSpPr>
      <p:sp>
        <p:nvSpPr>
          <p:cNvPr id="332" name="Google Shape;332;p5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rgbClr val="000000"/>
              </a:buClr>
              <a:buSzPts val="2800"/>
              <a:buFont typeface="Merriweather"/>
              <a:buNone/>
            </a:pPr>
            <a:r>
              <a:rPr lang="en" sz="3200">
                <a:solidFill>
                  <a:srgbClr val="000000"/>
                </a:solidFill>
                <a:highlight>
                  <a:srgbClr val="FFFFFF"/>
                </a:highlight>
                <a:latin typeface="Merriweather"/>
                <a:ea typeface="Merriweather"/>
                <a:cs typeface="Merriweather"/>
                <a:sym typeface="Merriweather"/>
              </a:rPr>
              <a:t>Temporary Records</a:t>
            </a:r>
            <a:endParaRPr sz="3200">
              <a:solidFill>
                <a:srgbClr val="000000"/>
              </a:solidFill>
              <a:latin typeface="Merriweather"/>
              <a:ea typeface="Merriweather"/>
              <a:cs typeface="Merriweather"/>
              <a:sym typeface="Merriweather"/>
            </a:endParaRPr>
          </a:p>
        </p:txBody>
      </p:sp>
      <p:sp>
        <p:nvSpPr>
          <p:cNvPr id="333" name="Google Shape;333;p53"/>
          <p:cNvSpPr txBox="1">
            <a:spLocks noGrp="1"/>
          </p:cNvSpPr>
          <p:nvPr>
            <p:ph type="body" idx="1"/>
          </p:nvPr>
        </p:nvSpPr>
        <p:spPr>
          <a:xfrm>
            <a:off x="311700" y="1152474"/>
            <a:ext cx="3999900" cy="3802983"/>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sz="2000" b="1">
                <a:solidFill>
                  <a:srgbClr val="313537"/>
                </a:solidFill>
                <a:highlight>
                  <a:srgbClr val="FFFFFF"/>
                </a:highlight>
                <a:latin typeface="Merriweather"/>
                <a:ea typeface="Merriweather"/>
                <a:cs typeface="Merriweather"/>
                <a:sym typeface="Merriweather"/>
              </a:rPr>
              <a:t>The records:</a:t>
            </a:r>
            <a:endParaRPr sz="2000" b="1">
              <a:solidFill>
                <a:srgbClr val="313537"/>
              </a:solidFill>
              <a:highlight>
                <a:srgbClr val="FFFFFF"/>
              </a:highlight>
              <a:latin typeface="Merriweather"/>
              <a:ea typeface="Merriweather"/>
              <a:cs typeface="Merriweather"/>
              <a:sym typeface="Merriweather"/>
            </a:endParaRPr>
          </a:p>
          <a:p>
            <a:pPr marL="457200" lvl="0" indent="-311150" algn="l" rtl="0">
              <a:lnSpc>
                <a:spcPct val="100000"/>
              </a:lnSpc>
              <a:spcBef>
                <a:spcPts val="4100"/>
              </a:spcBef>
              <a:spcAft>
                <a:spcPts val="0"/>
              </a:spcAft>
              <a:buClr>
                <a:srgbClr val="313537"/>
              </a:buClr>
              <a:buSzPts val="1300"/>
              <a:buFont typeface="Merriweather"/>
              <a:buChar char="●"/>
            </a:pPr>
            <a:r>
              <a:rPr lang="en" sz="2000">
                <a:solidFill>
                  <a:srgbClr val="313537"/>
                </a:solidFill>
                <a:highlight>
                  <a:srgbClr val="FFFFFF"/>
                </a:highlight>
                <a:latin typeface="Merriweather"/>
                <a:ea typeface="Merriweather"/>
                <a:cs typeface="Merriweather"/>
                <a:sym typeface="Merriweather"/>
              </a:rPr>
              <a:t>Are destroyed/deleted after a NARA-approved retention period</a:t>
            </a:r>
            <a:endParaRPr sz="2000">
              <a:solidFill>
                <a:srgbClr val="313537"/>
              </a:solidFill>
              <a:highlight>
                <a:srgbClr val="FFFFFF"/>
              </a:highlight>
              <a:latin typeface="Merriweather"/>
              <a:ea typeface="Merriweather"/>
              <a:cs typeface="Merriweather"/>
              <a:sym typeface="Merriweather"/>
            </a:endParaRPr>
          </a:p>
          <a:p>
            <a:pPr marL="457200" lvl="0" indent="-311150" algn="l" rtl="0">
              <a:lnSpc>
                <a:spcPct val="100000"/>
              </a:lnSpc>
              <a:spcBef>
                <a:spcPts val="0"/>
              </a:spcBef>
              <a:spcAft>
                <a:spcPts val="0"/>
              </a:spcAft>
              <a:buClr>
                <a:srgbClr val="313537"/>
              </a:buClr>
              <a:buSzPts val="1300"/>
              <a:buFont typeface="Merriweather"/>
              <a:buChar char="●"/>
            </a:pPr>
            <a:r>
              <a:rPr lang="en" sz="2000">
                <a:solidFill>
                  <a:srgbClr val="313537"/>
                </a:solidFill>
                <a:highlight>
                  <a:srgbClr val="FFFFFF"/>
                </a:highlight>
                <a:latin typeface="Merriweather"/>
                <a:ea typeface="Merriweather"/>
                <a:cs typeface="Merriweather"/>
                <a:sym typeface="Merriweather"/>
              </a:rPr>
              <a:t>Often require off-site storage when inactive</a:t>
            </a:r>
            <a:endParaRPr sz="2000">
              <a:solidFill>
                <a:srgbClr val="313537"/>
              </a:solidFill>
              <a:highlight>
                <a:srgbClr val="FFFFFF"/>
              </a:highlight>
              <a:latin typeface="Merriweather"/>
              <a:ea typeface="Merriweather"/>
              <a:cs typeface="Merriweather"/>
              <a:sym typeface="Merriweather"/>
            </a:endParaRPr>
          </a:p>
          <a:p>
            <a:pPr marL="457200" lvl="0" indent="-311150" algn="l" rtl="0">
              <a:lnSpc>
                <a:spcPct val="100000"/>
              </a:lnSpc>
              <a:spcBef>
                <a:spcPts val="0"/>
              </a:spcBef>
              <a:spcAft>
                <a:spcPts val="0"/>
              </a:spcAft>
              <a:buClr>
                <a:srgbClr val="313537"/>
              </a:buClr>
              <a:buSzPts val="1300"/>
              <a:buFont typeface="Merriweather"/>
              <a:buChar char="●"/>
            </a:pPr>
            <a:r>
              <a:rPr lang="en" sz="2000">
                <a:solidFill>
                  <a:srgbClr val="313537"/>
                </a:solidFill>
                <a:highlight>
                  <a:srgbClr val="FFFFFF"/>
                </a:highlight>
                <a:latin typeface="Merriweather"/>
                <a:ea typeface="Merriweather"/>
                <a:cs typeface="Merriweather"/>
                <a:sym typeface="Merriweather"/>
              </a:rPr>
              <a:t>May be kept past the destruction date because of a legal hold or other valid business need</a:t>
            </a:r>
            <a:endParaRPr sz="2000">
              <a:solidFill>
                <a:srgbClr val="313537"/>
              </a:solidFill>
              <a:highlight>
                <a:srgbClr val="FFFFFF"/>
              </a:highlight>
              <a:latin typeface="Merriweather"/>
              <a:ea typeface="Merriweather"/>
              <a:cs typeface="Merriweather"/>
              <a:sym typeface="Merriweather"/>
            </a:endParaRPr>
          </a:p>
          <a:p>
            <a:pPr marL="0" lvl="0" indent="0" algn="l" rtl="0">
              <a:lnSpc>
                <a:spcPct val="90000"/>
              </a:lnSpc>
              <a:spcBef>
                <a:spcPts val="3800"/>
              </a:spcBef>
              <a:spcAft>
                <a:spcPts val="1600"/>
              </a:spcAft>
              <a:buClr>
                <a:schemeClr val="dk1"/>
              </a:buClr>
              <a:buSzPts val="1400"/>
              <a:buNone/>
            </a:pPr>
            <a:endParaRPr/>
          </a:p>
        </p:txBody>
      </p:sp>
      <p:sp>
        <p:nvSpPr>
          <p:cNvPr id="334" name="Google Shape;334;p53"/>
          <p:cNvSpPr txBox="1">
            <a:spLocks noGrp="1"/>
          </p:cNvSpPr>
          <p:nvPr>
            <p:ph type="body" idx="2"/>
          </p:nvPr>
        </p:nvSpPr>
        <p:spPr>
          <a:xfrm>
            <a:off x="4832400" y="1152475"/>
            <a:ext cx="3999900" cy="3802982"/>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sz="2000" b="1">
                <a:solidFill>
                  <a:srgbClr val="313537"/>
                </a:solidFill>
                <a:highlight>
                  <a:srgbClr val="FFFFFF"/>
                </a:highlight>
                <a:latin typeface="Merriweather"/>
                <a:ea typeface="Merriweather"/>
                <a:cs typeface="Merriweather"/>
                <a:sym typeface="Merriweather"/>
              </a:rPr>
              <a:t>Examples include: </a:t>
            </a:r>
            <a:endParaRPr sz="2000" b="1">
              <a:solidFill>
                <a:srgbClr val="313537"/>
              </a:solidFill>
              <a:highlight>
                <a:srgbClr val="FFFFFF"/>
              </a:highlight>
              <a:latin typeface="Merriweather"/>
              <a:ea typeface="Merriweather"/>
              <a:cs typeface="Merriweather"/>
              <a:sym typeface="Merriweather"/>
            </a:endParaRPr>
          </a:p>
          <a:p>
            <a:pPr marL="457200" lvl="0" indent="-311150" algn="l" rtl="0">
              <a:lnSpc>
                <a:spcPct val="100000"/>
              </a:lnSpc>
              <a:spcBef>
                <a:spcPts val="4100"/>
              </a:spcBef>
              <a:spcAft>
                <a:spcPts val="0"/>
              </a:spcAft>
              <a:buClr>
                <a:srgbClr val="313537"/>
              </a:buClr>
              <a:buSzPts val="1300"/>
              <a:buFont typeface="Merriweather"/>
              <a:buChar char="●"/>
            </a:pPr>
            <a:r>
              <a:rPr lang="en" sz="2000">
                <a:solidFill>
                  <a:srgbClr val="313537"/>
                </a:solidFill>
                <a:highlight>
                  <a:srgbClr val="FFFFFF"/>
                </a:highlight>
                <a:latin typeface="Merriweather"/>
                <a:ea typeface="Merriweather"/>
                <a:cs typeface="Merriweather"/>
                <a:sym typeface="Merriweather"/>
              </a:rPr>
              <a:t>Time and attendance files</a:t>
            </a:r>
            <a:endParaRPr sz="2000">
              <a:solidFill>
                <a:srgbClr val="313537"/>
              </a:solidFill>
              <a:highlight>
                <a:srgbClr val="FFFFFF"/>
              </a:highlight>
              <a:latin typeface="Merriweather"/>
              <a:ea typeface="Merriweather"/>
              <a:cs typeface="Merriweather"/>
              <a:sym typeface="Merriweather"/>
            </a:endParaRPr>
          </a:p>
          <a:p>
            <a:pPr marL="457200" lvl="0" indent="-311150" algn="l" rtl="0">
              <a:lnSpc>
                <a:spcPct val="100000"/>
              </a:lnSpc>
              <a:spcBef>
                <a:spcPts val="0"/>
              </a:spcBef>
              <a:spcAft>
                <a:spcPts val="0"/>
              </a:spcAft>
              <a:buClr>
                <a:srgbClr val="313537"/>
              </a:buClr>
              <a:buSzPts val="1300"/>
              <a:buFont typeface="Merriweather"/>
              <a:buChar char="●"/>
            </a:pPr>
            <a:r>
              <a:rPr lang="en" sz="2000">
                <a:solidFill>
                  <a:srgbClr val="313537"/>
                </a:solidFill>
                <a:highlight>
                  <a:srgbClr val="FFFFFF"/>
                </a:highlight>
                <a:latin typeface="Merriweather"/>
                <a:ea typeface="Merriweather"/>
                <a:cs typeface="Merriweather"/>
                <a:sym typeface="Merriweather"/>
              </a:rPr>
              <a:t>Employee travel documents</a:t>
            </a:r>
            <a:endParaRPr sz="2000">
              <a:solidFill>
                <a:srgbClr val="313537"/>
              </a:solidFill>
              <a:highlight>
                <a:srgbClr val="FFFFFF"/>
              </a:highlight>
              <a:latin typeface="Merriweather"/>
              <a:ea typeface="Merriweather"/>
              <a:cs typeface="Merriweather"/>
              <a:sym typeface="Merriweather"/>
            </a:endParaRPr>
          </a:p>
          <a:p>
            <a:pPr marL="457200" lvl="0" indent="-311150" algn="l" rtl="0">
              <a:lnSpc>
                <a:spcPct val="100000"/>
              </a:lnSpc>
              <a:spcBef>
                <a:spcPts val="0"/>
              </a:spcBef>
              <a:spcAft>
                <a:spcPts val="0"/>
              </a:spcAft>
              <a:buClr>
                <a:srgbClr val="313537"/>
              </a:buClr>
              <a:buSzPts val="1300"/>
              <a:buFont typeface="Merriweather"/>
              <a:buChar char="●"/>
            </a:pPr>
            <a:r>
              <a:rPr lang="en" sz="2000">
                <a:solidFill>
                  <a:srgbClr val="313537"/>
                </a:solidFill>
                <a:highlight>
                  <a:srgbClr val="FFFFFF"/>
                </a:highlight>
                <a:latin typeface="Merriweather"/>
                <a:ea typeface="Merriweather"/>
                <a:cs typeface="Merriweather"/>
                <a:sym typeface="Merriweather"/>
              </a:rPr>
              <a:t>Procurement files</a:t>
            </a:r>
            <a:endParaRPr sz="2000">
              <a:solidFill>
                <a:srgbClr val="313537"/>
              </a:solidFill>
              <a:highlight>
                <a:srgbClr val="FFFFFF"/>
              </a:highlight>
              <a:latin typeface="Merriweather"/>
              <a:ea typeface="Merriweather"/>
              <a:cs typeface="Merriweather"/>
              <a:sym typeface="Merriweather"/>
            </a:endParaRPr>
          </a:p>
          <a:p>
            <a:pPr marL="457200" lvl="0" indent="-311150" algn="l" rtl="0">
              <a:lnSpc>
                <a:spcPct val="100000"/>
              </a:lnSpc>
              <a:spcBef>
                <a:spcPts val="0"/>
              </a:spcBef>
              <a:spcAft>
                <a:spcPts val="0"/>
              </a:spcAft>
              <a:buClr>
                <a:srgbClr val="313537"/>
              </a:buClr>
              <a:buSzPts val="1300"/>
              <a:buFont typeface="Merriweather"/>
              <a:buChar char="●"/>
            </a:pPr>
            <a:r>
              <a:rPr lang="en" sz="2000">
                <a:solidFill>
                  <a:srgbClr val="313537"/>
                </a:solidFill>
                <a:highlight>
                  <a:srgbClr val="FFFFFF"/>
                </a:highlight>
                <a:latin typeface="Merriweather"/>
                <a:ea typeface="Merriweather"/>
                <a:cs typeface="Merriweather"/>
                <a:sym typeface="Merriweather"/>
              </a:rPr>
              <a:t>Budget and general accounting files</a:t>
            </a:r>
            <a:endParaRPr sz="2000">
              <a:solidFill>
                <a:srgbClr val="313537"/>
              </a:solidFill>
              <a:highlight>
                <a:srgbClr val="FFFFFF"/>
              </a:highlight>
              <a:latin typeface="Merriweather"/>
              <a:ea typeface="Merriweather"/>
              <a:cs typeface="Merriweather"/>
              <a:sym typeface="Merriweather"/>
            </a:endParaRPr>
          </a:p>
          <a:p>
            <a:pPr marL="457200" lvl="0" indent="-311150" algn="l" rtl="0">
              <a:lnSpc>
                <a:spcPct val="100000"/>
              </a:lnSpc>
              <a:spcBef>
                <a:spcPts val="0"/>
              </a:spcBef>
              <a:spcAft>
                <a:spcPts val="0"/>
              </a:spcAft>
              <a:buClr>
                <a:srgbClr val="313537"/>
              </a:buClr>
              <a:buSzPts val="1300"/>
              <a:buFont typeface="Merriweather"/>
              <a:buChar char="●"/>
            </a:pPr>
            <a:r>
              <a:rPr lang="en" sz="2000">
                <a:solidFill>
                  <a:srgbClr val="313537"/>
                </a:solidFill>
                <a:highlight>
                  <a:srgbClr val="FFFFFF"/>
                </a:highlight>
                <a:latin typeface="Merriweather"/>
                <a:ea typeface="Merriweather"/>
                <a:cs typeface="Merriweather"/>
                <a:sym typeface="Merriweather"/>
              </a:rPr>
              <a:t>Grant files</a:t>
            </a:r>
            <a:endParaRPr sz="2000">
              <a:solidFill>
                <a:srgbClr val="313537"/>
              </a:solidFill>
              <a:highlight>
                <a:srgbClr val="FFFFFF"/>
              </a:highlight>
              <a:latin typeface="Merriweather"/>
              <a:ea typeface="Merriweather"/>
              <a:cs typeface="Merriweather"/>
              <a:sym typeface="Merriweather"/>
            </a:endParaRPr>
          </a:p>
          <a:p>
            <a:pPr marL="457200" lvl="0" indent="-311150" algn="l" rtl="0">
              <a:lnSpc>
                <a:spcPct val="90000"/>
              </a:lnSpc>
              <a:spcBef>
                <a:spcPts val="0"/>
              </a:spcBef>
              <a:spcAft>
                <a:spcPts val="0"/>
              </a:spcAft>
              <a:buClr>
                <a:srgbClr val="313537"/>
              </a:buClr>
              <a:buSzPts val="1300"/>
              <a:buFont typeface="Merriweather"/>
              <a:buChar char="●"/>
            </a:pPr>
            <a:r>
              <a:rPr lang="en" sz="2000">
                <a:latin typeface="Merriweather"/>
                <a:ea typeface="Merriweather"/>
                <a:cs typeface="Merriweather"/>
                <a:sym typeface="Merriweather"/>
              </a:rPr>
              <a:t>[Insert your agency specific examples here]</a:t>
            </a:r>
            <a:endParaRPr sz="2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chemeClr val="dk1"/>
              </a:buClr>
              <a:buSzPts val="2800"/>
              <a:buFont typeface="Merriweather"/>
              <a:buNone/>
            </a:pPr>
            <a:r>
              <a:rPr lang="en">
                <a:latin typeface="Merriweather"/>
                <a:ea typeface="Merriweather"/>
                <a:cs typeface="Merriweather"/>
                <a:sym typeface="Merriweather"/>
              </a:rPr>
              <a:t>Goals of this training</a:t>
            </a:r>
            <a:endParaRPr>
              <a:latin typeface="Merriweather"/>
              <a:ea typeface="Merriweather"/>
              <a:cs typeface="Merriweather"/>
              <a:sym typeface="Merriweather"/>
            </a:endParaRPr>
          </a:p>
        </p:txBody>
      </p:sp>
      <p:sp>
        <p:nvSpPr>
          <p:cNvPr id="112" name="Google Shape;112;p1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457200" lvl="0" indent="-311150" algn="l" rtl="0">
              <a:lnSpc>
                <a:spcPct val="100000"/>
              </a:lnSpc>
              <a:spcBef>
                <a:spcPts val="0"/>
              </a:spcBef>
              <a:spcAft>
                <a:spcPts val="0"/>
              </a:spcAft>
              <a:buClr>
                <a:srgbClr val="313537"/>
              </a:buClr>
              <a:buSzPts val="1300"/>
              <a:buFont typeface="Merriweather"/>
              <a:buChar char="●"/>
            </a:pPr>
            <a:r>
              <a:rPr lang="en" sz="2000">
                <a:highlight>
                  <a:srgbClr val="FFFFFF"/>
                </a:highlight>
              </a:rPr>
              <a:t>Know your Records Management (RM) responsibilities</a:t>
            </a:r>
            <a:endParaRPr sz="2000">
              <a:highlight>
                <a:srgbClr val="FFFFFF"/>
              </a:highlight>
            </a:endParaRPr>
          </a:p>
          <a:p>
            <a:pPr marL="457200" lvl="0" indent="-311150" algn="l" rtl="0">
              <a:lnSpc>
                <a:spcPct val="100000"/>
              </a:lnSpc>
              <a:spcBef>
                <a:spcPts val="0"/>
              </a:spcBef>
              <a:spcAft>
                <a:spcPts val="0"/>
              </a:spcAft>
              <a:buClr>
                <a:srgbClr val="313537"/>
              </a:buClr>
              <a:buSzPts val="1300"/>
              <a:buFont typeface="Merriweather"/>
              <a:buChar char="●"/>
            </a:pPr>
            <a:r>
              <a:rPr lang="en" sz="2000">
                <a:highlight>
                  <a:srgbClr val="FFFFFF"/>
                </a:highlight>
              </a:rPr>
              <a:t>Determine how to identify a federal record</a:t>
            </a:r>
            <a:endParaRPr sz="2000">
              <a:highlight>
                <a:srgbClr val="FFFFFF"/>
              </a:highlight>
            </a:endParaRPr>
          </a:p>
          <a:p>
            <a:pPr marL="457200" lvl="0" indent="-311150" algn="l" rtl="0">
              <a:lnSpc>
                <a:spcPct val="100000"/>
              </a:lnSpc>
              <a:spcBef>
                <a:spcPts val="0"/>
              </a:spcBef>
              <a:spcAft>
                <a:spcPts val="0"/>
              </a:spcAft>
              <a:buClr>
                <a:srgbClr val="313537"/>
              </a:buClr>
              <a:buSzPts val="1300"/>
              <a:buFont typeface="Merriweather"/>
              <a:buChar char="●"/>
            </a:pPr>
            <a:r>
              <a:rPr lang="en" sz="2000">
                <a:highlight>
                  <a:srgbClr val="FFFFFF"/>
                </a:highlight>
              </a:rPr>
              <a:t>Understand fundamentals about how to manage records</a:t>
            </a:r>
            <a:endParaRPr sz="2000">
              <a:highlight>
                <a:srgbClr val="FFFFFF"/>
              </a:highlight>
            </a:endParaRPr>
          </a:p>
          <a:p>
            <a:pPr marL="457200" lvl="0" indent="-311150" algn="l" rtl="0">
              <a:lnSpc>
                <a:spcPct val="100000"/>
              </a:lnSpc>
              <a:spcBef>
                <a:spcPts val="0"/>
              </a:spcBef>
              <a:spcAft>
                <a:spcPts val="0"/>
              </a:spcAft>
              <a:buClr>
                <a:srgbClr val="313537"/>
              </a:buClr>
              <a:buSzPts val="1300"/>
              <a:buFont typeface="Merriweather"/>
              <a:buChar char="●"/>
            </a:pPr>
            <a:r>
              <a:rPr lang="en" sz="2000">
                <a:highlight>
                  <a:srgbClr val="FFFFFF"/>
                </a:highlight>
              </a:rPr>
              <a:t>Identify resources to help with RM</a:t>
            </a:r>
            <a:endParaRPr sz="2000">
              <a:highlight>
                <a:srgbClr val="FFFFFF"/>
              </a:highlight>
            </a:endParaRPr>
          </a:p>
          <a:p>
            <a:pPr marL="0" lvl="0" indent="0" algn="l" rtl="0">
              <a:lnSpc>
                <a:spcPct val="200000"/>
              </a:lnSpc>
              <a:spcBef>
                <a:spcPts val="3800"/>
              </a:spcBef>
              <a:spcAft>
                <a:spcPts val="1600"/>
              </a:spcAft>
              <a:buClr>
                <a:schemeClr val="dk1"/>
              </a:buClr>
              <a:buSzPts val="1800"/>
              <a:buNone/>
            </a:pPr>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338"/>
        <p:cNvGrpSpPr/>
        <p:nvPr/>
      </p:nvGrpSpPr>
      <p:grpSpPr>
        <a:xfrm>
          <a:off x="0" y="0"/>
          <a:ext cx="0" cy="0"/>
          <a:chOff x="0" y="0"/>
          <a:chExt cx="0" cy="0"/>
        </a:xfrm>
      </p:grpSpPr>
      <p:sp>
        <p:nvSpPr>
          <p:cNvPr id="339" name="Google Shape;339;p5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3800"/>
              </a:spcAft>
              <a:buClr>
                <a:srgbClr val="313537"/>
              </a:buClr>
              <a:buSzPts val="2800"/>
              <a:buFont typeface="Merriweather"/>
              <a:buNone/>
            </a:pPr>
            <a:r>
              <a:rPr lang="en" sz="3200">
                <a:solidFill>
                  <a:srgbClr val="313537"/>
                </a:solidFill>
                <a:highlight>
                  <a:srgbClr val="FFFFFF"/>
                </a:highlight>
                <a:latin typeface="Merriweather"/>
                <a:ea typeface="Merriweather"/>
                <a:cs typeface="Merriweather"/>
                <a:sym typeface="Merriweather"/>
              </a:rPr>
              <a:t>Permanent records</a:t>
            </a:r>
            <a:endParaRPr sz="3200"/>
          </a:p>
        </p:txBody>
      </p:sp>
      <p:sp>
        <p:nvSpPr>
          <p:cNvPr id="340" name="Google Shape;340;p54"/>
          <p:cNvSpPr txBox="1">
            <a:spLocks noGrp="1"/>
          </p:cNvSpPr>
          <p:nvPr>
            <p:ph type="body" idx="1"/>
          </p:nvPr>
        </p:nvSpPr>
        <p:spPr>
          <a:xfrm>
            <a:off x="311700" y="1152475"/>
            <a:ext cx="3999900" cy="3773486"/>
          </a:xfrm>
          <a:prstGeom prst="rect">
            <a:avLst/>
          </a:prstGeom>
          <a:noFill/>
          <a:ln>
            <a:noFill/>
          </a:ln>
        </p:spPr>
        <p:txBody>
          <a:bodyPr spcFirstLastPara="1" wrap="square" lIns="91425" tIns="91425" rIns="91425" bIns="91425" anchor="t" anchorCtr="0">
            <a:noAutofit/>
          </a:bodyPr>
          <a:lstStyle/>
          <a:p>
            <a:pPr marL="0" lvl="0" indent="0" algn="l" rtl="0">
              <a:lnSpc>
                <a:spcPct val="194118"/>
              </a:lnSpc>
              <a:spcBef>
                <a:spcPts val="0"/>
              </a:spcBef>
              <a:spcAft>
                <a:spcPts val="0"/>
              </a:spcAft>
              <a:buClr>
                <a:schemeClr val="dk1"/>
              </a:buClr>
              <a:buSzPts val="1100"/>
              <a:buFont typeface="Arial"/>
              <a:buNone/>
            </a:pPr>
            <a:r>
              <a:rPr lang="en" sz="2000" b="1">
                <a:solidFill>
                  <a:srgbClr val="313537"/>
                </a:solidFill>
                <a:highlight>
                  <a:srgbClr val="FFFFFF"/>
                </a:highlight>
                <a:latin typeface="Merriweather"/>
                <a:ea typeface="Merriweather"/>
                <a:cs typeface="Merriweather"/>
                <a:sym typeface="Merriweather"/>
              </a:rPr>
              <a:t>The records:</a:t>
            </a:r>
            <a:endParaRPr sz="2000" b="1">
              <a:solidFill>
                <a:srgbClr val="313537"/>
              </a:solidFill>
              <a:highlight>
                <a:srgbClr val="FFFFFF"/>
              </a:highlight>
              <a:latin typeface="Merriweather"/>
              <a:ea typeface="Merriweather"/>
              <a:cs typeface="Merriweather"/>
              <a:sym typeface="Merriweather"/>
            </a:endParaRPr>
          </a:p>
          <a:p>
            <a:pPr marL="457200" lvl="0" indent="-311150" algn="l" rtl="0">
              <a:lnSpc>
                <a:spcPct val="90000"/>
              </a:lnSpc>
              <a:spcBef>
                <a:spcPts val="4100"/>
              </a:spcBef>
              <a:spcAft>
                <a:spcPts val="0"/>
              </a:spcAft>
              <a:buClr>
                <a:srgbClr val="313537"/>
              </a:buClr>
              <a:buSzPts val="1300"/>
              <a:buFont typeface="Merriweather"/>
              <a:buChar char="●"/>
            </a:pPr>
            <a:r>
              <a:rPr lang="en" sz="2000">
                <a:solidFill>
                  <a:srgbClr val="313537"/>
                </a:solidFill>
                <a:highlight>
                  <a:srgbClr val="FFFFFF"/>
                </a:highlight>
                <a:latin typeface="Merriweather"/>
                <a:ea typeface="Merriweather"/>
                <a:cs typeface="Merriweather"/>
                <a:sym typeface="Merriweather"/>
              </a:rPr>
              <a:t>Have historical value or other value that warrants permanent preservation</a:t>
            </a:r>
            <a:endParaRPr sz="2000">
              <a:solidFill>
                <a:srgbClr val="313537"/>
              </a:solidFill>
              <a:highlight>
                <a:srgbClr val="FFFFFF"/>
              </a:highlight>
              <a:latin typeface="Merriweather"/>
              <a:ea typeface="Merriweather"/>
              <a:cs typeface="Merriweather"/>
              <a:sym typeface="Merriweather"/>
            </a:endParaRPr>
          </a:p>
          <a:p>
            <a:pPr marL="457200" lvl="0" indent="-311150" algn="l" rtl="0">
              <a:lnSpc>
                <a:spcPct val="90000"/>
              </a:lnSpc>
              <a:spcBef>
                <a:spcPts val="0"/>
              </a:spcBef>
              <a:spcAft>
                <a:spcPts val="0"/>
              </a:spcAft>
              <a:buClr>
                <a:srgbClr val="313537"/>
              </a:buClr>
              <a:buSzPts val="1300"/>
              <a:buFont typeface="Merriweather"/>
              <a:buChar char="●"/>
            </a:pPr>
            <a:r>
              <a:rPr lang="en" sz="2000">
                <a:solidFill>
                  <a:srgbClr val="313537"/>
                </a:solidFill>
                <a:highlight>
                  <a:srgbClr val="FFFFFF"/>
                </a:highlight>
                <a:latin typeface="Merriweather"/>
                <a:ea typeface="Merriweather"/>
                <a:cs typeface="Merriweather"/>
                <a:sym typeface="Merriweather"/>
              </a:rPr>
              <a:t>Require special care and handling</a:t>
            </a:r>
            <a:endParaRPr sz="2000">
              <a:solidFill>
                <a:srgbClr val="313537"/>
              </a:solidFill>
              <a:highlight>
                <a:srgbClr val="FFFFFF"/>
              </a:highlight>
              <a:latin typeface="Merriweather"/>
              <a:ea typeface="Merriweather"/>
              <a:cs typeface="Merriweather"/>
              <a:sym typeface="Merriweather"/>
            </a:endParaRPr>
          </a:p>
          <a:p>
            <a:pPr marL="457200" lvl="0" indent="-311150" algn="l" rtl="0">
              <a:lnSpc>
                <a:spcPct val="90000"/>
              </a:lnSpc>
              <a:spcBef>
                <a:spcPts val="0"/>
              </a:spcBef>
              <a:spcAft>
                <a:spcPts val="0"/>
              </a:spcAft>
              <a:buClr>
                <a:srgbClr val="313537"/>
              </a:buClr>
              <a:buSzPts val="1300"/>
              <a:buFont typeface="Merriweather"/>
              <a:buChar char="●"/>
            </a:pPr>
            <a:r>
              <a:rPr lang="en" sz="2000">
                <a:solidFill>
                  <a:srgbClr val="313537"/>
                </a:solidFill>
                <a:highlight>
                  <a:srgbClr val="FFFFFF"/>
                </a:highlight>
                <a:latin typeface="Merriweather"/>
                <a:ea typeface="Merriweather"/>
                <a:cs typeface="Merriweather"/>
                <a:sym typeface="Merriweather"/>
              </a:rPr>
              <a:t>Are eventually transferred to the National Archives </a:t>
            </a:r>
            <a:endParaRPr sz="2000">
              <a:solidFill>
                <a:srgbClr val="313537"/>
              </a:solidFill>
              <a:highlight>
                <a:srgbClr val="FFFFFF"/>
              </a:highlight>
              <a:latin typeface="Merriweather"/>
              <a:ea typeface="Merriweather"/>
              <a:cs typeface="Merriweather"/>
              <a:sym typeface="Merriweather"/>
            </a:endParaRPr>
          </a:p>
          <a:p>
            <a:pPr marL="457200" lvl="0" indent="-311150" algn="l" rtl="0">
              <a:lnSpc>
                <a:spcPct val="90000"/>
              </a:lnSpc>
              <a:spcBef>
                <a:spcPts val="0"/>
              </a:spcBef>
              <a:spcAft>
                <a:spcPts val="0"/>
              </a:spcAft>
              <a:buClr>
                <a:srgbClr val="313537"/>
              </a:buClr>
              <a:buSzPts val="1300"/>
              <a:buFont typeface="Merriweather"/>
              <a:buChar char="●"/>
            </a:pPr>
            <a:r>
              <a:rPr lang="en" sz="2000">
                <a:solidFill>
                  <a:srgbClr val="313537"/>
                </a:solidFill>
                <a:highlight>
                  <a:srgbClr val="FFFFFF"/>
                </a:highlight>
                <a:latin typeface="Merriweather"/>
                <a:ea typeface="Merriweather"/>
                <a:cs typeface="Merriweather"/>
                <a:sym typeface="Merriweather"/>
              </a:rPr>
              <a:t>Are stored as part of our national history</a:t>
            </a:r>
            <a:endParaRPr sz="2000">
              <a:solidFill>
                <a:srgbClr val="313537"/>
              </a:solidFill>
              <a:highlight>
                <a:srgbClr val="FFFFFF"/>
              </a:highlight>
              <a:latin typeface="Merriweather"/>
              <a:ea typeface="Merriweather"/>
              <a:cs typeface="Merriweather"/>
              <a:sym typeface="Merriweather"/>
            </a:endParaRPr>
          </a:p>
          <a:p>
            <a:pPr marL="0" lvl="0" indent="0" algn="l" rtl="0">
              <a:lnSpc>
                <a:spcPct val="90000"/>
              </a:lnSpc>
              <a:spcBef>
                <a:spcPts val="3800"/>
              </a:spcBef>
              <a:spcAft>
                <a:spcPts val="1600"/>
              </a:spcAft>
              <a:buClr>
                <a:schemeClr val="dk1"/>
              </a:buClr>
              <a:buSzPts val="1400"/>
              <a:buNone/>
            </a:pPr>
            <a:endParaRPr/>
          </a:p>
        </p:txBody>
      </p:sp>
      <p:sp>
        <p:nvSpPr>
          <p:cNvPr id="341" name="Google Shape;341;p54"/>
          <p:cNvSpPr txBox="1">
            <a:spLocks noGrp="1"/>
          </p:cNvSpPr>
          <p:nvPr>
            <p:ph type="body" idx="2"/>
          </p:nvPr>
        </p:nvSpPr>
        <p:spPr>
          <a:xfrm>
            <a:off x="4832400" y="1152475"/>
            <a:ext cx="3999900" cy="3920970"/>
          </a:xfrm>
          <a:prstGeom prst="rect">
            <a:avLst/>
          </a:prstGeom>
          <a:noFill/>
          <a:ln>
            <a:noFill/>
          </a:ln>
        </p:spPr>
        <p:txBody>
          <a:bodyPr spcFirstLastPara="1" wrap="square" lIns="91425" tIns="91425" rIns="91425" bIns="91425" anchor="t" anchorCtr="0">
            <a:noAutofit/>
          </a:bodyPr>
          <a:lstStyle/>
          <a:p>
            <a:pPr marL="0" lvl="0" indent="0" algn="l" rtl="0">
              <a:lnSpc>
                <a:spcPct val="194118"/>
              </a:lnSpc>
              <a:spcBef>
                <a:spcPts val="0"/>
              </a:spcBef>
              <a:spcAft>
                <a:spcPts val="0"/>
              </a:spcAft>
              <a:buClr>
                <a:schemeClr val="dk1"/>
              </a:buClr>
              <a:buSzPts val="1100"/>
              <a:buFont typeface="Arial"/>
              <a:buNone/>
            </a:pPr>
            <a:r>
              <a:rPr lang="en" sz="1800" b="1">
                <a:solidFill>
                  <a:srgbClr val="313537"/>
                </a:solidFill>
                <a:highlight>
                  <a:srgbClr val="FFFFFF"/>
                </a:highlight>
                <a:latin typeface="Merriweather"/>
                <a:ea typeface="Merriweather"/>
                <a:cs typeface="Merriweather"/>
                <a:sym typeface="Merriweather"/>
              </a:rPr>
              <a:t>Examples include: </a:t>
            </a:r>
            <a:endParaRPr sz="1800" b="1">
              <a:solidFill>
                <a:srgbClr val="313537"/>
              </a:solidFill>
              <a:highlight>
                <a:srgbClr val="FFFFFF"/>
              </a:highlight>
              <a:latin typeface="Merriweather"/>
              <a:ea typeface="Merriweather"/>
              <a:cs typeface="Merriweather"/>
              <a:sym typeface="Merriweather"/>
            </a:endParaRPr>
          </a:p>
          <a:p>
            <a:pPr marL="457200" lvl="0" indent="-311150" algn="l" rtl="0">
              <a:lnSpc>
                <a:spcPct val="90000"/>
              </a:lnSpc>
              <a:spcBef>
                <a:spcPts val="4100"/>
              </a:spcBef>
              <a:spcAft>
                <a:spcPts val="0"/>
              </a:spcAft>
              <a:buClr>
                <a:srgbClr val="313537"/>
              </a:buClr>
              <a:buSzPts val="1300"/>
              <a:buFont typeface="Merriweather"/>
              <a:buChar char="●"/>
            </a:pPr>
            <a:r>
              <a:rPr lang="en" sz="1800">
                <a:solidFill>
                  <a:srgbClr val="313537"/>
                </a:solidFill>
                <a:highlight>
                  <a:srgbClr val="FFFFFF"/>
                </a:highlight>
                <a:latin typeface="Merriweather"/>
                <a:ea typeface="Merriweather"/>
                <a:cs typeface="Merriweather"/>
                <a:sym typeface="Merriweather"/>
              </a:rPr>
              <a:t>Executive correspondence of high-level senior officials</a:t>
            </a:r>
            <a:endParaRPr sz="1800">
              <a:solidFill>
                <a:srgbClr val="313537"/>
              </a:solidFill>
              <a:highlight>
                <a:srgbClr val="FFFFFF"/>
              </a:highlight>
              <a:latin typeface="Merriweather"/>
              <a:ea typeface="Merriweather"/>
              <a:cs typeface="Merriweather"/>
              <a:sym typeface="Merriweather"/>
            </a:endParaRPr>
          </a:p>
          <a:p>
            <a:pPr marL="457200" lvl="0" indent="-311150" algn="l" rtl="0">
              <a:lnSpc>
                <a:spcPct val="90000"/>
              </a:lnSpc>
              <a:spcBef>
                <a:spcPts val="0"/>
              </a:spcBef>
              <a:spcAft>
                <a:spcPts val="0"/>
              </a:spcAft>
              <a:buClr>
                <a:srgbClr val="313537"/>
              </a:buClr>
              <a:buSzPts val="1300"/>
              <a:buFont typeface="Merriweather"/>
              <a:buChar char="●"/>
            </a:pPr>
            <a:r>
              <a:rPr lang="en" sz="1800">
                <a:solidFill>
                  <a:srgbClr val="313537"/>
                </a:solidFill>
                <a:highlight>
                  <a:srgbClr val="FFFFFF"/>
                </a:highlight>
                <a:latin typeface="Merriweather"/>
                <a:ea typeface="Merriweather"/>
                <a:cs typeface="Merriweather"/>
                <a:sym typeface="Merriweather"/>
              </a:rPr>
              <a:t>Directives and policy documents</a:t>
            </a:r>
            <a:endParaRPr sz="1800">
              <a:solidFill>
                <a:srgbClr val="313537"/>
              </a:solidFill>
              <a:highlight>
                <a:srgbClr val="FFFFFF"/>
              </a:highlight>
              <a:latin typeface="Merriweather"/>
              <a:ea typeface="Merriweather"/>
              <a:cs typeface="Merriweather"/>
              <a:sym typeface="Merriweather"/>
            </a:endParaRPr>
          </a:p>
          <a:p>
            <a:pPr marL="457200" lvl="0" indent="-311150" algn="l" rtl="0">
              <a:lnSpc>
                <a:spcPct val="90000"/>
              </a:lnSpc>
              <a:spcBef>
                <a:spcPts val="0"/>
              </a:spcBef>
              <a:spcAft>
                <a:spcPts val="0"/>
              </a:spcAft>
              <a:buClr>
                <a:srgbClr val="313537"/>
              </a:buClr>
              <a:buSzPts val="1300"/>
              <a:buFont typeface="Merriweather"/>
              <a:buChar char="●"/>
            </a:pPr>
            <a:r>
              <a:rPr lang="en" sz="1800">
                <a:solidFill>
                  <a:srgbClr val="313537"/>
                </a:solidFill>
                <a:highlight>
                  <a:srgbClr val="FFFFFF"/>
                </a:highlight>
                <a:latin typeface="Merriweather"/>
                <a:ea typeface="Merriweather"/>
                <a:cs typeface="Merriweather"/>
                <a:sym typeface="Merriweather"/>
              </a:rPr>
              <a:t>Official USDA reports, decisions, press releases</a:t>
            </a:r>
            <a:endParaRPr sz="1800">
              <a:solidFill>
                <a:srgbClr val="313537"/>
              </a:solidFill>
              <a:highlight>
                <a:srgbClr val="FFFFFF"/>
              </a:highlight>
              <a:latin typeface="Merriweather"/>
              <a:ea typeface="Merriweather"/>
              <a:cs typeface="Merriweather"/>
              <a:sym typeface="Merriweather"/>
            </a:endParaRPr>
          </a:p>
          <a:p>
            <a:pPr marL="457200" lvl="0" indent="-311150" algn="l" rtl="0">
              <a:lnSpc>
                <a:spcPct val="90000"/>
              </a:lnSpc>
              <a:spcBef>
                <a:spcPts val="0"/>
              </a:spcBef>
              <a:spcAft>
                <a:spcPts val="0"/>
              </a:spcAft>
              <a:buClr>
                <a:srgbClr val="313537"/>
              </a:buClr>
              <a:buSzPts val="1300"/>
              <a:buFont typeface="Merriweather"/>
              <a:buChar char="●"/>
            </a:pPr>
            <a:r>
              <a:rPr lang="en" sz="1800">
                <a:solidFill>
                  <a:srgbClr val="313537"/>
                </a:solidFill>
                <a:highlight>
                  <a:srgbClr val="FFFFFF"/>
                </a:highlight>
                <a:latin typeface="Merriweather"/>
                <a:ea typeface="Merriweather"/>
                <a:cs typeface="Merriweather"/>
                <a:sym typeface="Merriweather"/>
              </a:rPr>
              <a:t>High-level committee files</a:t>
            </a:r>
            <a:endParaRPr sz="1800">
              <a:solidFill>
                <a:srgbClr val="313537"/>
              </a:solidFill>
              <a:highlight>
                <a:srgbClr val="FFFFFF"/>
              </a:highlight>
              <a:latin typeface="Merriweather"/>
              <a:ea typeface="Merriweather"/>
              <a:cs typeface="Merriweather"/>
              <a:sym typeface="Merriweather"/>
            </a:endParaRPr>
          </a:p>
          <a:p>
            <a:pPr marL="457200" lvl="0" indent="-311150" algn="l" rtl="0">
              <a:lnSpc>
                <a:spcPct val="90000"/>
              </a:lnSpc>
              <a:spcBef>
                <a:spcPts val="0"/>
              </a:spcBef>
              <a:spcAft>
                <a:spcPts val="0"/>
              </a:spcAft>
              <a:buClr>
                <a:srgbClr val="313537"/>
              </a:buClr>
              <a:buSzPts val="1300"/>
              <a:buFont typeface="Merriweather"/>
              <a:buChar char="●"/>
            </a:pPr>
            <a:r>
              <a:rPr lang="en" sz="1800">
                <a:solidFill>
                  <a:srgbClr val="313537"/>
                </a:solidFill>
                <a:highlight>
                  <a:srgbClr val="FFFFFF"/>
                </a:highlight>
                <a:latin typeface="Merriweather"/>
                <a:ea typeface="Merriweather"/>
                <a:cs typeface="Merriweather"/>
                <a:sym typeface="Merriweather"/>
              </a:rPr>
              <a:t>Operating Administration organizational charts</a:t>
            </a:r>
            <a:endParaRPr sz="1800">
              <a:solidFill>
                <a:srgbClr val="313537"/>
              </a:solidFill>
              <a:highlight>
                <a:srgbClr val="FFFFFF"/>
              </a:highlight>
              <a:latin typeface="Merriweather"/>
              <a:ea typeface="Merriweather"/>
              <a:cs typeface="Merriweather"/>
              <a:sym typeface="Merriweather"/>
            </a:endParaRPr>
          </a:p>
          <a:p>
            <a:pPr marL="457200" lvl="0" indent="-311150" algn="l" rtl="0">
              <a:lnSpc>
                <a:spcPct val="90000"/>
              </a:lnSpc>
              <a:spcBef>
                <a:spcPts val="0"/>
              </a:spcBef>
              <a:spcAft>
                <a:spcPts val="0"/>
              </a:spcAft>
              <a:buClr>
                <a:srgbClr val="313537"/>
              </a:buClr>
              <a:buSzPts val="1300"/>
              <a:buFont typeface="Merriweather"/>
              <a:buChar char="●"/>
            </a:pPr>
            <a:r>
              <a:rPr lang="en" sz="1800">
                <a:latin typeface="Merriweather"/>
                <a:ea typeface="Merriweather"/>
                <a:cs typeface="Merriweather"/>
                <a:sym typeface="Merriweather"/>
              </a:rPr>
              <a:t>Insert your agency specific examples here]</a:t>
            </a:r>
            <a:endParaRPr sz="180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345"/>
        <p:cNvGrpSpPr/>
        <p:nvPr/>
      </p:nvGrpSpPr>
      <p:grpSpPr>
        <a:xfrm>
          <a:off x="0" y="0"/>
          <a:ext cx="0" cy="0"/>
          <a:chOff x="0" y="0"/>
          <a:chExt cx="0" cy="0"/>
        </a:xfrm>
      </p:grpSpPr>
      <p:sp>
        <p:nvSpPr>
          <p:cNvPr id="346" name="Google Shape;346;p5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rgbClr val="000000"/>
              </a:buClr>
              <a:buSzPts val="2800"/>
              <a:buFont typeface="Merriweather"/>
              <a:buNone/>
            </a:pPr>
            <a:r>
              <a:rPr lang="en" sz="3200">
                <a:solidFill>
                  <a:srgbClr val="000000"/>
                </a:solidFill>
                <a:highlight>
                  <a:srgbClr val="FFFFFF"/>
                </a:highlight>
                <a:latin typeface="Merriweather"/>
                <a:ea typeface="Merriweather"/>
                <a:cs typeface="Merriweather"/>
                <a:sym typeface="Merriweather"/>
              </a:rPr>
              <a:t>Unscheduled</a:t>
            </a:r>
            <a:endParaRPr sz="3200">
              <a:solidFill>
                <a:srgbClr val="000000"/>
              </a:solidFill>
              <a:latin typeface="Merriweather"/>
              <a:ea typeface="Merriweather"/>
              <a:cs typeface="Merriweather"/>
              <a:sym typeface="Merriweather"/>
            </a:endParaRPr>
          </a:p>
        </p:txBody>
      </p:sp>
      <p:sp>
        <p:nvSpPr>
          <p:cNvPr id="347" name="Google Shape;347;p5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0" lvl="0" indent="0" algn="l" rtl="0">
              <a:lnSpc>
                <a:spcPct val="194118"/>
              </a:lnSpc>
              <a:spcBef>
                <a:spcPts val="0"/>
              </a:spcBef>
              <a:spcAft>
                <a:spcPts val="0"/>
              </a:spcAft>
              <a:buClr>
                <a:schemeClr val="dk1"/>
              </a:buClr>
              <a:buSzPts val="1100"/>
              <a:buFont typeface="Arial"/>
              <a:buNone/>
            </a:pPr>
            <a:r>
              <a:rPr lang="en" sz="2000" b="1">
                <a:solidFill>
                  <a:srgbClr val="313537"/>
                </a:solidFill>
                <a:highlight>
                  <a:srgbClr val="FFFFFF"/>
                </a:highlight>
              </a:rPr>
              <a:t>The records:</a:t>
            </a:r>
            <a:endParaRPr sz="2000" b="1">
              <a:solidFill>
                <a:srgbClr val="313537"/>
              </a:solidFill>
              <a:highlight>
                <a:srgbClr val="FFFFFF"/>
              </a:highlight>
            </a:endParaRPr>
          </a:p>
          <a:p>
            <a:pPr marL="457200" lvl="0" indent="-311150" algn="l" rtl="0">
              <a:lnSpc>
                <a:spcPct val="115000"/>
              </a:lnSpc>
              <a:spcBef>
                <a:spcPts val="4100"/>
              </a:spcBef>
              <a:spcAft>
                <a:spcPts val="0"/>
              </a:spcAft>
              <a:buClr>
                <a:srgbClr val="313537"/>
              </a:buClr>
              <a:buSzPts val="1300"/>
              <a:buFont typeface="Merriweather"/>
              <a:buChar char="●"/>
            </a:pPr>
            <a:r>
              <a:rPr lang="en" sz="2000">
                <a:solidFill>
                  <a:srgbClr val="313537"/>
                </a:solidFill>
                <a:highlight>
                  <a:srgbClr val="FFFFFF"/>
                </a:highlight>
              </a:rPr>
              <a:t>Are not covered by an approved records schedule</a:t>
            </a:r>
            <a:endParaRPr sz="2000">
              <a:solidFill>
                <a:srgbClr val="313537"/>
              </a:solidFill>
              <a:highlight>
                <a:srgbClr val="FFFFFF"/>
              </a:highlight>
            </a:endParaRPr>
          </a:p>
          <a:p>
            <a:pPr marL="457200" lvl="0" indent="-311150" algn="l" rtl="0">
              <a:lnSpc>
                <a:spcPct val="115000"/>
              </a:lnSpc>
              <a:spcBef>
                <a:spcPts val="0"/>
              </a:spcBef>
              <a:spcAft>
                <a:spcPts val="0"/>
              </a:spcAft>
              <a:buClr>
                <a:srgbClr val="313537"/>
              </a:buClr>
              <a:buSzPts val="1300"/>
              <a:buFont typeface="Merriweather"/>
              <a:buChar char="●"/>
            </a:pPr>
            <a:r>
              <a:rPr lang="en" sz="2000">
                <a:solidFill>
                  <a:srgbClr val="313537"/>
                </a:solidFill>
                <a:highlight>
                  <a:srgbClr val="FFFFFF"/>
                </a:highlight>
              </a:rPr>
              <a:t>Do not have an approved disposition</a:t>
            </a:r>
            <a:endParaRPr sz="2000">
              <a:solidFill>
                <a:srgbClr val="313537"/>
              </a:solidFill>
              <a:highlight>
                <a:srgbClr val="FFFFFF"/>
              </a:highlight>
            </a:endParaRPr>
          </a:p>
          <a:p>
            <a:pPr marL="457200" lvl="0" indent="-311150" algn="l" rtl="0">
              <a:lnSpc>
                <a:spcPct val="115000"/>
              </a:lnSpc>
              <a:spcBef>
                <a:spcPts val="0"/>
              </a:spcBef>
              <a:spcAft>
                <a:spcPts val="0"/>
              </a:spcAft>
              <a:buClr>
                <a:srgbClr val="313537"/>
              </a:buClr>
              <a:buSzPts val="1300"/>
              <a:buFont typeface="Merriweather"/>
              <a:buChar char="●"/>
            </a:pPr>
            <a:r>
              <a:rPr lang="en" sz="2000">
                <a:solidFill>
                  <a:srgbClr val="313537"/>
                </a:solidFill>
                <a:highlight>
                  <a:srgbClr val="FFFFFF"/>
                </a:highlight>
              </a:rPr>
              <a:t>Must be treated as </a:t>
            </a:r>
            <a:r>
              <a:rPr lang="en" sz="2000" b="1">
                <a:solidFill>
                  <a:srgbClr val="313537"/>
                </a:solidFill>
                <a:highlight>
                  <a:srgbClr val="FFFFFF"/>
                </a:highlight>
              </a:rPr>
              <a:t>permanent</a:t>
            </a:r>
            <a:r>
              <a:rPr lang="en" sz="2000">
                <a:solidFill>
                  <a:srgbClr val="313537"/>
                </a:solidFill>
                <a:highlight>
                  <a:srgbClr val="FFFFFF"/>
                </a:highlight>
              </a:rPr>
              <a:t> records until a disposition is approved by NARA</a:t>
            </a:r>
            <a:endParaRPr sz="2000">
              <a:solidFill>
                <a:srgbClr val="313537"/>
              </a:solidFill>
              <a:highlight>
                <a:srgbClr val="FFFFFF"/>
              </a:highlight>
            </a:endParaRPr>
          </a:p>
          <a:p>
            <a:pPr marL="0" lvl="0" indent="0" algn="l" rtl="0">
              <a:lnSpc>
                <a:spcPct val="200000"/>
              </a:lnSpc>
              <a:spcBef>
                <a:spcPts val="3800"/>
              </a:spcBef>
              <a:spcAft>
                <a:spcPts val="1600"/>
              </a:spcAft>
              <a:buClr>
                <a:schemeClr val="dk1"/>
              </a:buClr>
              <a:buSzPts val="1800"/>
              <a:buNone/>
            </a:pPr>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sp>
        <p:nvSpPr>
          <p:cNvPr id="352" name="Google Shape;352;p5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rgbClr val="000000"/>
              </a:buClr>
              <a:buSzPts val="2800"/>
              <a:buFont typeface="Merriweather"/>
              <a:buNone/>
            </a:pPr>
            <a:r>
              <a:rPr lang="en" sz="3200">
                <a:solidFill>
                  <a:srgbClr val="000000"/>
                </a:solidFill>
                <a:highlight>
                  <a:srgbClr val="FFFFFF"/>
                </a:highlight>
                <a:latin typeface="Merriweather"/>
                <a:ea typeface="Merriweather"/>
                <a:cs typeface="Merriweather"/>
                <a:sym typeface="Merriweather"/>
              </a:rPr>
              <a:t>Legal Holds</a:t>
            </a:r>
            <a:endParaRPr sz="3200">
              <a:solidFill>
                <a:srgbClr val="000000"/>
              </a:solidFill>
              <a:latin typeface="Merriweather"/>
              <a:ea typeface="Merriweather"/>
              <a:cs typeface="Merriweather"/>
              <a:sym typeface="Merriweather"/>
            </a:endParaRPr>
          </a:p>
        </p:txBody>
      </p:sp>
      <p:sp>
        <p:nvSpPr>
          <p:cNvPr id="353" name="Google Shape;353;p56"/>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0" lvl="0" indent="0" algn="l" rtl="0">
              <a:lnSpc>
                <a:spcPct val="194118"/>
              </a:lnSpc>
              <a:spcBef>
                <a:spcPts val="0"/>
              </a:spcBef>
              <a:spcAft>
                <a:spcPts val="0"/>
              </a:spcAft>
              <a:buClr>
                <a:schemeClr val="dk1"/>
              </a:buClr>
              <a:buSzPts val="1100"/>
              <a:buFont typeface="Arial"/>
              <a:buNone/>
            </a:pPr>
            <a:r>
              <a:rPr lang="en" sz="1600">
                <a:solidFill>
                  <a:srgbClr val="313537"/>
                </a:solidFill>
                <a:highlight>
                  <a:srgbClr val="FFFFFF"/>
                </a:highlight>
              </a:rPr>
              <a:t>Legal holds can affect how long a record must be retained.</a:t>
            </a:r>
            <a:endParaRPr sz="1600">
              <a:solidFill>
                <a:srgbClr val="313537"/>
              </a:solidFill>
              <a:highlight>
                <a:srgbClr val="FFFFFF"/>
              </a:highlight>
            </a:endParaRPr>
          </a:p>
          <a:p>
            <a:pPr marL="457200" lvl="0" indent="-311150" algn="l" rtl="0">
              <a:lnSpc>
                <a:spcPct val="115000"/>
              </a:lnSpc>
              <a:spcBef>
                <a:spcPts val="4100"/>
              </a:spcBef>
              <a:spcAft>
                <a:spcPts val="0"/>
              </a:spcAft>
              <a:buClr>
                <a:srgbClr val="313537"/>
              </a:buClr>
              <a:buSzPts val="1300"/>
              <a:buFont typeface="Merriweather"/>
              <a:buChar char="●"/>
            </a:pPr>
            <a:r>
              <a:rPr lang="en" sz="1600">
                <a:solidFill>
                  <a:srgbClr val="313537"/>
                </a:solidFill>
                <a:highlight>
                  <a:srgbClr val="FFFFFF"/>
                </a:highlight>
              </a:rPr>
              <a:t>A legal hold is a communication issued as a result of current or anticipated litigation, audit, Federal government investigation, Congressional inquiry, FOIA request, Privacy Act request, or similar action </a:t>
            </a:r>
            <a:endParaRPr sz="1600">
              <a:solidFill>
                <a:srgbClr val="313537"/>
              </a:solidFill>
              <a:highlight>
                <a:srgbClr val="FFFFFF"/>
              </a:highlight>
            </a:endParaRPr>
          </a:p>
          <a:p>
            <a:pPr marL="457200" lvl="0" indent="-311150" algn="l" rtl="0">
              <a:lnSpc>
                <a:spcPct val="115000"/>
              </a:lnSpc>
              <a:spcBef>
                <a:spcPts val="0"/>
              </a:spcBef>
              <a:spcAft>
                <a:spcPts val="0"/>
              </a:spcAft>
              <a:buClr>
                <a:srgbClr val="313537"/>
              </a:buClr>
              <a:buSzPts val="1300"/>
              <a:buFont typeface="Merriweather"/>
              <a:buChar char="●"/>
            </a:pPr>
            <a:r>
              <a:rPr lang="en" sz="1600">
                <a:solidFill>
                  <a:srgbClr val="313537"/>
                </a:solidFill>
                <a:highlight>
                  <a:srgbClr val="FFFFFF"/>
                </a:highlight>
              </a:rPr>
              <a:t>Legal holds require agencies to keep records until the legal issue is resolved</a:t>
            </a:r>
            <a:endParaRPr sz="1600">
              <a:solidFill>
                <a:srgbClr val="313537"/>
              </a:solidFill>
              <a:highlight>
                <a:srgbClr val="FFFFFF"/>
              </a:highlight>
            </a:endParaRPr>
          </a:p>
          <a:p>
            <a:pPr marL="457200" lvl="0" indent="-311150" algn="l" rtl="0">
              <a:lnSpc>
                <a:spcPct val="115000"/>
              </a:lnSpc>
              <a:spcBef>
                <a:spcPts val="0"/>
              </a:spcBef>
              <a:spcAft>
                <a:spcPts val="0"/>
              </a:spcAft>
              <a:buClr>
                <a:srgbClr val="313537"/>
              </a:buClr>
              <a:buSzPts val="1300"/>
              <a:buFont typeface="Merriweather"/>
              <a:buChar char="●"/>
            </a:pPr>
            <a:r>
              <a:rPr lang="en" sz="1600">
                <a:solidFill>
                  <a:srgbClr val="313537"/>
                </a:solidFill>
                <a:highlight>
                  <a:srgbClr val="FFFFFF"/>
                </a:highlight>
              </a:rPr>
              <a:t>May also be called a hold order, freeze notice, preservation order, or suspension order</a:t>
            </a:r>
            <a:endParaRPr sz="1600">
              <a:solidFill>
                <a:srgbClr val="313537"/>
              </a:solidFill>
              <a:highlight>
                <a:srgbClr val="FFFFFF"/>
              </a:highlight>
            </a:endParaRPr>
          </a:p>
          <a:p>
            <a:pPr marL="457200" lvl="0" indent="-311150" algn="l" rtl="0">
              <a:lnSpc>
                <a:spcPct val="115000"/>
              </a:lnSpc>
              <a:spcBef>
                <a:spcPts val="0"/>
              </a:spcBef>
              <a:spcAft>
                <a:spcPts val="0"/>
              </a:spcAft>
              <a:buClr>
                <a:srgbClr val="313537"/>
              </a:buClr>
              <a:buSzPts val="1300"/>
              <a:buFont typeface="Merriweather"/>
              <a:buChar char="●"/>
            </a:pPr>
            <a:r>
              <a:rPr lang="en" sz="1600">
                <a:solidFill>
                  <a:srgbClr val="313537"/>
                </a:solidFill>
                <a:highlight>
                  <a:srgbClr val="FFFFFF"/>
                </a:highlight>
              </a:rPr>
              <a:t>Agency records personnel will know if any records are under a legal hold</a:t>
            </a:r>
            <a:endParaRPr sz="1600">
              <a:solidFill>
                <a:srgbClr val="313537"/>
              </a:solidFill>
              <a:highlight>
                <a:srgbClr val="FFFFFF"/>
              </a:highlight>
            </a:endParaRPr>
          </a:p>
          <a:p>
            <a:pPr marL="0" lvl="0" indent="0" algn="l" rtl="0">
              <a:lnSpc>
                <a:spcPct val="200000"/>
              </a:lnSpc>
              <a:spcBef>
                <a:spcPts val="3800"/>
              </a:spcBef>
              <a:spcAft>
                <a:spcPts val="1600"/>
              </a:spcAft>
              <a:buClr>
                <a:schemeClr val="dk1"/>
              </a:buClr>
              <a:buSzPts val="1800"/>
              <a:buNone/>
            </a:pPr>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357"/>
        <p:cNvGrpSpPr/>
        <p:nvPr/>
      </p:nvGrpSpPr>
      <p:grpSpPr>
        <a:xfrm>
          <a:off x="0" y="0"/>
          <a:ext cx="0" cy="0"/>
          <a:chOff x="0" y="0"/>
          <a:chExt cx="0" cy="0"/>
        </a:xfrm>
      </p:grpSpPr>
      <p:sp>
        <p:nvSpPr>
          <p:cNvPr id="358" name="Google Shape;358;p57"/>
          <p:cNvSpPr txBox="1">
            <a:spLocks noGrp="1"/>
          </p:cNvSpPr>
          <p:nvPr>
            <p:ph type="ctrTitle"/>
          </p:nvPr>
        </p:nvSpPr>
        <p:spPr>
          <a:xfrm>
            <a:off x="1143000" y="841772"/>
            <a:ext cx="6858000" cy="1790700"/>
          </a:xfrm>
          <a:prstGeom prst="rect">
            <a:avLst/>
          </a:prstGeom>
          <a:noFill/>
          <a:ln>
            <a:noFill/>
          </a:ln>
        </p:spPr>
        <p:txBody>
          <a:bodyPr spcFirstLastPara="1" wrap="square" lIns="91425" tIns="91425" rIns="91425" bIns="91425" anchor="b" anchorCtr="0">
            <a:noAutofit/>
          </a:bodyPr>
          <a:lstStyle/>
          <a:p>
            <a:pPr marL="0" lvl="0" indent="0" algn="ctr" rtl="0">
              <a:lnSpc>
                <a:spcPct val="90000"/>
              </a:lnSpc>
              <a:spcBef>
                <a:spcPts val="0"/>
              </a:spcBef>
              <a:spcAft>
                <a:spcPts val="0"/>
              </a:spcAft>
              <a:buClr>
                <a:srgbClr val="2D363A"/>
              </a:buClr>
              <a:buSzPts val="3150"/>
              <a:buFont typeface="Merriweather"/>
              <a:buNone/>
            </a:pPr>
            <a:r>
              <a:rPr lang="en" sz="3150" b="1">
                <a:solidFill>
                  <a:srgbClr val="2D363A"/>
                </a:solidFill>
                <a:highlight>
                  <a:srgbClr val="FFFFFF"/>
                </a:highlight>
                <a:latin typeface="Merriweather"/>
                <a:ea typeface="Merriweather"/>
                <a:cs typeface="Merriweather"/>
                <a:sym typeface="Merriweather"/>
              </a:rPr>
              <a:t>Records Schedules and Storage</a:t>
            </a:r>
            <a:endParaRPr>
              <a:latin typeface="Merriweather"/>
              <a:ea typeface="Merriweather"/>
              <a:cs typeface="Merriweather"/>
              <a:sym typeface="Merriweather"/>
            </a:endParaRPr>
          </a:p>
        </p:txBody>
      </p:sp>
      <p:sp>
        <p:nvSpPr>
          <p:cNvPr id="359" name="Google Shape;359;p57"/>
          <p:cNvSpPr txBox="1">
            <a:spLocks noGrp="1"/>
          </p:cNvSpPr>
          <p:nvPr>
            <p:ph type="subTitle" idx="1"/>
          </p:nvPr>
        </p:nvSpPr>
        <p:spPr>
          <a:xfrm>
            <a:off x="1143000" y="2701528"/>
            <a:ext cx="6858000" cy="1241822"/>
          </a:xfrm>
          <a:prstGeom prst="rect">
            <a:avLst/>
          </a:prstGeom>
          <a:noFill/>
          <a:ln>
            <a:noFill/>
          </a:ln>
        </p:spPr>
        <p:txBody>
          <a:bodyPr spcFirstLastPara="1" wrap="square" lIns="91425" tIns="91425" rIns="91425" bIns="91425" anchor="t" anchorCtr="0">
            <a:noAutofit/>
          </a:bodyPr>
          <a:lstStyle/>
          <a:p>
            <a:pPr marL="0" lvl="0" indent="0" algn="ctr" rtl="0">
              <a:lnSpc>
                <a:spcPct val="90000"/>
              </a:lnSpc>
              <a:spcBef>
                <a:spcPts val="0"/>
              </a:spcBef>
              <a:spcAft>
                <a:spcPts val="0"/>
              </a:spcAft>
              <a:buClr>
                <a:schemeClr val="dk1"/>
              </a:buClr>
              <a:buSzPts val="1800"/>
              <a:buNone/>
            </a:pPr>
            <a:r>
              <a:rPr lang="en">
                <a:latin typeface="Merriweather"/>
                <a:ea typeface="Merriweather"/>
                <a:cs typeface="Merriweather"/>
                <a:sym typeface="Merriweather"/>
              </a:rPr>
              <a:t>Lesson 7</a:t>
            </a:r>
            <a:endParaRPr>
              <a:latin typeface="Merriweather"/>
              <a:ea typeface="Merriweather"/>
              <a:cs typeface="Merriweather"/>
              <a:sym typeface="Merriweather"/>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363"/>
        <p:cNvGrpSpPr/>
        <p:nvPr/>
      </p:nvGrpSpPr>
      <p:grpSpPr>
        <a:xfrm>
          <a:off x="0" y="0"/>
          <a:ext cx="0" cy="0"/>
          <a:chOff x="0" y="0"/>
          <a:chExt cx="0" cy="0"/>
        </a:xfrm>
      </p:grpSpPr>
      <p:sp>
        <p:nvSpPr>
          <p:cNvPr id="364" name="Google Shape;364;p5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chemeClr val="dk1"/>
              </a:buClr>
              <a:buSzPts val="2800"/>
              <a:buFont typeface="Merriweather"/>
              <a:buNone/>
            </a:pPr>
            <a:r>
              <a:rPr lang="en" sz="3200">
                <a:latin typeface="Merriweather"/>
                <a:ea typeface="Merriweather"/>
                <a:cs typeface="Merriweather"/>
                <a:sym typeface="Merriweather"/>
              </a:rPr>
              <a:t>Legal Authority</a:t>
            </a:r>
            <a:endParaRPr sz="3200">
              <a:latin typeface="Merriweather"/>
              <a:ea typeface="Merriweather"/>
              <a:cs typeface="Merriweather"/>
              <a:sym typeface="Merriweather"/>
            </a:endParaRPr>
          </a:p>
        </p:txBody>
      </p:sp>
      <p:sp>
        <p:nvSpPr>
          <p:cNvPr id="365" name="Google Shape;365;p5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sz="2000">
                <a:solidFill>
                  <a:srgbClr val="313537"/>
                </a:solidFill>
                <a:highlight>
                  <a:srgbClr val="FFFFFF"/>
                </a:highlight>
              </a:rPr>
              <a:t>The National Archives and Records Administration is the legal authority for what gets saved and what gets destroyed.</a:t>
            </a:r>
            <a:endParaRPr sz="2000">
              <a:solidFill>
                <a:srgbClr val="313537"/>
              </a:solidFill>
              <a:highlight>
                <a:srgbClr val="FFFFFF"/>
              </a:highlight>
            </a:endParaRPr>
          </a:p>
          <a:p>
            <a:pPr marL="0" lvl="0" indent="0" algn="l" rtl="0">
              <a:lnSpc>
                <a:spcPct val="100000"/>
              </a:lnSpc>
              <a:spcBef>
                <a:spcPts val="2000"/>
              </a:spcBef>
              <a:spcAft>
                <a:spcPts val="0"/>
              </a:spcAft>
              <a:buClr>
                <a:schemeClr val="dk1"/>
              </a:buClr>
              <a:buSzPts val="1100"/>
              <a:buFont typeface="Arial"/>
              <a:buNone/>
            </a:pPr>
            <a:r>
              <a:rPr lang="en" sz="2000">
                <a:solidFill>
                  <a:srgbClr val="313537"/>
                </a:solidFill>
                <a:highlight>
                  <a:srgbClr val="FFFFFF"/>
                </a:highlight>
              </a:rPr>
              <a:t>Our NARA approved records schedules describe our records, how long to keep the records and what to do when we no longer need them.</a:t>
            </a:r>
            <a:endParaRPr sz="2000">
              <a:solidFill>
                <a:srgbClr val="313537"/>
              </a:solidFill>
              <a:highlight>
                <a:srgbClr val="FFFFFF"/>
              </a:highlight>
            </a:endParaRPr>
          </a:p>
          <a:p>
            <a:pPr marL="0" lvl="0" indent="0" algn="l" rtl="0">
              <a:lnSpc>
                <a:spcPct val="100000"/>
              </a:lnSpc>
              <a:spcBef>
                <a:spcPts val="2000"/>
              </a:spcBef>
              <a:spcAft>
                <a:spcPts val="0"/>
              </a:spcAft>
              <a:buClr>
                <a:schemeClr val="dk1"/>
              </a:buClr>
              <a:buSzPts val="1100"/>
              <a:buFont typeface="Arial"/>
              <a:buNone/>
            </a:pPr>
            <a:r>
              <a:rPr lang="en" sz="2000">
                <a:solidFill>
                  <a:srgbClr val="313537"/>
                </a:solidFill>
                <a:highlight>
                  <a:srgbClr val="FFFFFF"/>
                </a:highlight>
              </a:rPr>
              <a:t>In this lesson, you'll learn a little about records schedules and the file plans that we use at </a:t>
            </a:r>
            <a:r>
              <a:rPr lang="en" sz="2000">
                <a:highlight>
                  <a:srgbClr val="FFFFFF"/>
                </a:highlight>
              </a:rPr>
              <a:t> [</a:t>
            </a:r>
            <a:r>
              <a:rPr lang="en" sz="2000"/>
              <a:t>Insert your Agency/Unit/Office name] </a:t>
            </a:r>
            <a:r>
              <a:rPr lang="en" sz="2000">
                <a:solidFill>
                  <a:srgbClr val="313537"/>
                </a:solidFill>
                <a:highlight>
                  <a:srgbClr val="FFFFFF"/>
                </a:highlight>
              </a:rPr>
              <a:t>to guide how we organize and maintain our records.</a:t>
            </a:r>
            <a:endParaRPr sz="2000">
              <a:solidFill>
                <a:srgbClr val="313537"/>
              </a:solidFill>
              <a:highlight>
                <a:srgbClr val="FFFFFF"/>
              </a:highlight>
            </a:endParaRPr>
          </a:p>
          <a:p>
            <a:pPr marL="0" lvl="0" indent="0" algn="l" rtl="0">
              <a:lnSpc>
                <a:spcPct val="200000"/>
              </a:lnSpc>
              <a:spcBef>
                <a:spcPts val="0"/>
              </a:spcBef>
              <a:spcAft>
                <a:spcPts val="1600"/>
              </a:spcAft>
              <a:buClr>
                <a:schemeClr val="dk1"/>
              </a:buClr>
              <a:buSzPts val="1800"/>
              <a:buNone/>
            </a:pPr>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369"/>
        <p:cNvGrpSpPr/>
        <p:nvPr/>
      </p:nvGrpSpPr>
      <p:grpSpPr>
        <a:xfrm>
          <a:off x="0" y="0"/>
          <a:ext cx="0" cy="0"/>
          <a:chOff x="0" y="0"/>
          <a:chExt cx="0" cy="0"/>
        </a:xfrm>
      </p:grpSpPr>
      <p:sp>
        <p:nvSpPr>
          <p:cNvPr id="370" name="Google Shape;370;p59"/>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chemeClr val="dk1"/>
              </a:buClr>
              <a:buSzPts val="2800"/>
              <a:buFont typeface="Merriweather"/>
              <a:buNone/>
            </a:pPr>
            <a:r>
              <a:rPr lang="en">
                <a:latin typeface="Merriweather"/>
                <a:ea typeface="Merriweather"/>
                <a:cs typeface="Merriweather"/>
                <a:sym typeface="Merriweather"/>
              </a:rPr>
              <a:t>Records Schedules</a:t>
            </a:r>
            <a:endParaRPr>
              <a:latin typeface="Merriweather"/>
              <a:ea typeface="Merriweather"/>
              <a:cs typeface="Merriweather"/>
              <a:sym typeface="Merriweather"/>
            </a:endParaRPr>
          </a:p>
        </p:txBody>
      </p:sp>
      <p:sp>
        <p:nvSpPr>
          <p:cNvPr id="371" name="Google Shape;371;p59"/>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sz="1600">
                <a:solidFill>
                  <a:srgbClr val="313537"/>
                </a:solidFill>
                <a:highlight>
                  <a:srgbClr val="FFFFFF"/>
                </a:highlight>
              </a:rPr>
              <a:t>In the Federal government there are two types of records schedules that govern how long an agency keeps its records.</a:t>
            </a:r>
            <a:endParaRPr sz="1600">
              <a:solidFill>
                <a:srgbClr val="313537"/>
              </a:solidFill>
              <a:highlight>
                <a:srgbClr val="FFFFFF"/>
              </a:highlight>
            </a:endParaRPr>
          </a:p>
          <a:p>
            <a:pPr marL="457200" lvl="0" indent="-311150" algn="l" rtl="0">
              <a:lnSpc>
                <a:spcPct val="100000"/>
              </a:lnSpc>
              <a:spcBef>
                <a:spcPts val="4100"/>
              </a:spcBef>
              <a:spcAft>
                <a:spcPts val="0"/>
              </a:spcAft>
              <a:buClr>
                <a:srgbClr val="313537"/>
              </a:buClr>
              <a:buSzPts val="1300"/>
              <a:buFont typeface="Merriweather"/>
              <a:buChar char="●"/>
            </a:pPr>
            <a:r>
              <a:rPr lang="en" sz="1600">
                <a:solidFill>
                  <a:srgbClr val="313537"/>
                </a:solidFill>
                <a:highlight>
                  <a:srgbClr val="FFFFFF"/>
                </a:highlight>
              </a:rPr>
              <a:t>General Records Schedules (GRS) cover administrative files that are common to most agencies.</a:t>
            </a:r>
            <a:endParaRPr sz="1600">
              <a:solidFill>
                <a:srgbClr val="313537"/>
              </a:solidFill>
              <a:highlight>
                <a:srgbClr val="FFFFFF"/>
              </a:highlight>
            </a:endParaRPr>
          </a:p>
          <a:p>
            <a:pPr marL="457200" lvl="0" indent="-311150" algn="l" rtl="0">
              <a:lnSpc>
                <a:spcPct val="100000"/>
              </a:lnSpc>
              <a:spcBef>
                <a:spcPts val="0"/>
              </a:spcBef>
              <a:spcAft>
                <a:spcPts val="0"/>
              </a:spcAft>
              <a:buClr>
                <a:srgbClr val="313537"/>
              </a:buClr>
              <a:buSzPts val="1300"/>
              <a:buFont typeface="Merriweather"/>
              <a:buChar char="●"/>
            </a:pPr>
            <a:r>
              <a:rPr lang="en" sz="1600">
                <a:solidFill>
                  <a:srgbClr val="313537"/>
                </a:solidFill>
                <a:highlight>
                  <a:srgbClr val="FFFFFF"/>
                </a:highlight>
              </a:rPr>
              <a:t>Agency specific records schedules cover records that are unique to the agency mission.</a:t>
            </a:r>
            <a:endParaRPr sz="1600">
              <a:solidFill>
                <a:srgbClr val="313537"/>
              </a:solidFill>
              <a:highlight>
                <a:srgbClr val="FFFFFF"/>
              </a:highlight>
            </a:endParaRPr>
          </a:p>
          <a:p>
            <a:pPr marL="0" lvl="0" indent="0" algn="l" rtl="0">
              <a:lnSpc>
                <a:spcPct val="100000"/>
              </a:lnSpc>
              <a:spcBef>
                <a:spcPts val="3800"/>
              </a:spcBef>
              <a:spcAft>
                <a:spcPts val="0"/>
              </a:spcAft>
              <a:buClr>
                <a:schemeClr val="dk1"/>
              </a:buClr>
              <a:buSzPts val="1800"/>
              <a:buNone/>
            </a:pPr>
            <a:r>
              <a:rPr lang="en" sz="1600"/>
              <a:t>[Insert link to Agency Records Schedules and file plans]</a:t>
            </a:r>
            <a:endParaRPr sz="1600"/>
          </a:p>
          <a:p>
            <a:pPr marL="0" lvl="0" indent="0" algn="l" rtl="0">
              <a:lnSpc>
                <a:spcPct val="100000"/>
              </a:lnSpc>
              <a:spcBef>
                <a:spcPts val="1600"/>
              </a:spcBef>
              <a:spcAft>
                <a:spcPts val="1600"/>
              </a:spcAft>
              <a:buClr>
                <a:schemeClr val="dk1"/>
              </a:buClr>
              <a:buSzPts val="1800"/>
              <a:buNone/>
            </a:pPr>
            <a:r>
              <a:rPr lang="en" sz="1600"/>
              <a:t>[What is a records schedule? provide link to module on the NARA website]</a:t>
            </a:r>
            <a:endParaRPr sz="160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375"/>
        <p:cNvGrpSpPr/>
        <p:nvPr/>
      </p:nvGrpSpPr>
      <p:grpSpPr>
        <a:xfrm>
          <a:off x="0" y="0"/>
          <a:ext cx="0" cy="0"/>
          <a:chOff x="0" y="0"/>
          <a:chExt cx="0" cy="0"/>
        </a:xfrm>
      </p:grpSpPr>
      <p:sp>
        <p:nvSpPr>
          <p:cNvPr id="376" name="Google Shape;376;p6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SzPts val="2800"/>
              <a:buNone/>
            </a:pPr>
            <a:r>
              <a:rPr lang="en"/>
              <a:t>Agency File Plans</a:t>
            </a:r>
            <a:endParaRPr/>
          </a:p>
        </p:txBody>
      </p:sp>
      <p:sp>
        <p:nvSpPr>
          <p:cNvPr id="377" name="Google Shape;377;p6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800"/>
              <a:buNone/>
            </a:pPr>
            <a:r>
              <a:rPr lang="en" sz="2000"/>
              <a:t>A file plan provides similar information as the record schedules and is designed to provide instructions for how to handle the records in an office or agency. </a:t>
            </a:r>
            <a:endParaRPr sz="2000"/>
          </a:p>
          <a:p>
            <a:pPr marL="0" lvl="0" indent="0" algn="l" rtl="0">
              <a:lnSpc>
                <a:spcPct val="100000"/>
              </a:lnSpc>
              <a:spcBef>
                <a:spcPts val="0"/>
              </a:spcBef>
              <a:spcAft>
                <a:spcPts val="0"/>
              </a:spcAft>
              <a:buSzPts val="1800"/>
              <a:buNone/>
            </a:pPr>
            <a:endParaRPr sz="2000"/>
          </a:p>
          <a:p>
            <a:pPr marL="0" lvl="0" indent="0" algn="l" rtl="0">
              <a:lnSpc>
                <a:spcPct val="100000"/>
              </a:lnSpc>
              <a:spcBef>
                <a:spcPts val="0"/>
              </a:spcBef>
              <a:spcAft>
                <a:spcPts val="0"/>
              </a:spcAft>
              <a:buSzPts val="1800"/>
              <a:buNone/>
            </a:pPr>
            <a:r>
              <a:rPr lang="en" sz="2000"/>
              <a:t>At [Insert Agency], the information about how long to keep records is in the file plans for each office.  The file plans contain a description of the records, the retention period, the records schedule authority for the records, and whether the records are temporary or permanent. </a:t>
            </a:r>
            <a:endParaRPr sz="2000"/>
          </a:p>
          <a:p>
            <a:pPr marL="0" lvl="0" indent="0" algn="l" rtl="0">
              <a:lnSpc>
                <a:spcPct val="100000"/>
              </a:lnSpc>
              <a:spcBef>
                <a:spcPts val="0"/>
              </a:spcBef>
              <a:spcAft>
                <a:spcPts val="0"/>
              </a:spcAft>
              <a:buSzPts val="1800"/>
              <a:buNone/>
            </a:pPr>
            <a:endParaRPr sz="2000"/>
          </a:p>
          <a:p>
            <a:pPr marL="0" lvl="0" indent="0" algn="l" rtl="0">
              <a:lnSpc>
                <a:spcPct val="100000"/>
              </a:lnSpc>
              <a:spcBef>
                <a:spcPts val="0"/>
              </a:spcBef>
              <a:spcAft>
                <a:spcPts val="0"/>
              </a:spcAft>
              <a:buSzPts val="1800"/>
              <a:buNone/>
            </a:pPr>
            <a:r>
              <a:rPr lang="en" sz="2000"/>
              <a:t>Contact your Agency Records Officer to get a copy of the file plan.</a:t>
            </a:r>
            <a:endParaRPr sz="200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381"/>
        <p:cNvGrpSpPr/>
        <p:nvPr/>
      </p:nvGrpSpPr>
      <p:grpSpPr>
        <a:xfrm>
          <a:off x="0" y="0"/>
          <a:ext cx="0" cy="0"/>
          <a:chOff x="0" y="0"/>
          <a:chExt cx="0" cy="0"/>
        </a:xfrm>
      </p:grpSpPr>
      <p:sp>
        <p:nvSpPr>
          <p:cNvPr id="382" name="Google Shape;382;p6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SzPts val="2800"/>
              <a:buNone/>
            </a:pPr>
            <a:r>
              <a:rPr lang="en"/>
              <a:t>Records Storage</a:t>
            </a:r>
            <a:endParaRPr/>
          </a:p>
        </p:txBody>
      </p:sp>
      <p:sp>
        <p:nvSpPr>
          <p:cNvPr id="383" name="Google Shape;383;p61"/>
          <p:cNvSpPr txBox="1">
            <a:spLocks noGrp="1"/>
          </p:cNvSpPr>
          <p:nvPr>
            <p:ph type="body" idx="1"/>
          </p:nvPr>
        </p:nvSpPr>
        <p:spPr>
          <a:xfrm>
            <a:off x="311700" y="1152475"/>
            <a:ext cx="8520600" cy="38022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800"/>
              <a:buNone/>
            </a:pPr>
            <a:r>
              <a:rPr lang="en" sz="1700"/>
              <a:t>[Insert agency specific storage information here] Our permanent records are stored in an electronic format on agency servers or in an agency approved location in the cloud until they are transferred to NARA for preservation in the National Archives. </a:t>
            </a:r>
            <a:endParaRPr sz="1700"/>
          </a:p>
          <a:p>
            <a:pPr marL="0" lvl="0" indent="0" algn="l" rtl="0">
              <a:lnSpc>
                <a:spcPct val="100000"/>
              </a:lnSpc>
              <a:spcBef>
                <a:spcPts val="0"/>
              </a:spcBef>
              <a:spcAft>
                <a:spcPts val="0"/>
              </a:spcAft>
              <a:buSzPts val="1800"/>
              <a:buNone/>
            </a:pPr>
            <a:endParaRPr sz="1700"/>
          </a:p>
          <a:p>
            <a:pPr marL="0" lvl="0" indent="0" algn="l" rtl="0">
              <a:lnSpc>
                <a:spcPct val="100000"/>
              </a:lnSpc>
              <a:spcBef>
                <a:spcPts val="0"/>
              </a:spcBef>
              <a:spcAft>
                <a:spcPts val="0"/>
              </a:spcAft>
              <a:buSzPts val="1800"/>
              <a:buNone/>
            </a:pPr>
            <a:r>
              <a:rPr lang="en" sz="1700"/>
              <a:t>Our temporary records are initially stored in an electronic format on agency servers, in an agency approved location in the cloud, or in an analog format for one fiscal year after the files are closed.  </a:t>
            </a:r>
            <a:endParaRPr sz="1700"/>
          </a:p>
          <a:p>
            <a:pPr marL="0" lvl="0" indent="0" algn="l" rtl="0">
              <a:lnSpc>
                <a:spcPct val="100000"/>
              </a:lnSpc>
              <a:spcBef>
                <a:spcPts val="0"/>
              </a:spcBef>
              <a:spcAft>
                <a:spcPts val="0"/>
              </a:spcAft>
              <a:buSzPts val="1800"/>
              <a:buNone/>
            </a:pPr>
            <a:endParaRPr sz="1700"/>
          </a:p>
          <a:p>
            <a:pPr marL="0" lvl="0" indent="0" algn="l" rtl="0">
              <a:lnSpc>
                <a:spcPct val="100000"/>
              </a:lnSpc>
              <a:spcBef>
                <a:spcPts val="0"/>
              </a:spcBef>
              <a:spcAft>
                <a:spcPts val="0"/>
              </a:spcAft>
              <a:buSzPts val="1800"/>
              <a:buNone/>
            </a:pPr>
            <a:r>
              <a:rPr lang="en" sz="1700"/>
              <a:t>After that, we continue to store the temporary records in an electronic format or in a commercial records storage facility for the duration of the retention period. </a:t>
            </a:r>
            <a:endParaRPr sz="1700"/>
          </a:p>
          <a:p>
            <a:pPr marL="0" lvl="0" indent="0" algn="l" rtl="0">
              <a:lnSpc>
                <a:spcPct val="100000"/>
              </a:lnSpc>
              <a:spcBef>
                <a:spcPts val="0"/>
              </a:spcBef>
              <a:spcAft>
                <a:spcPts val="0"/>
              </a:spcAft>
              <a:buSzPts val="1800"/>
              <a:buNone/>
            </a:pPr>
            <a:endParaRPr sz="1700"/>
          </a:p>
          <a:p>
            <a:pPr marL="0" lvl="0" indent="0" algn="l" rtl="0">
              <a:lnSpc>
                <a:spcPct val="100000"/>
              </a:lnSpc>
              <a:spcBef>
                <a:spcPts val="0"/>
              </a:spcBef>
              <a:spcAft>
                <a:spcPts val="0"/>
              </a:spcAft>
              <a:buSzPts val="1800"/>
              <a:buNone/>
            </a:pPr>
            <a:r>
              <a:rPr lang="en" sz="1700"/>
              <a:t>Temporary records are destroyed or deleted.</a:t>
            </a:r>
            <a:endParaRPr sz="170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387"/>
        <p:cNvGrpSpPr/>
        <p:nvPr/>
      </p:nvGrpSpPr>
      <p:grpSpPr>
        <a:xfrm>
          <a:off x="0" y="0"/>
          <a:ext cx="0" cy="0"/>
          <a:chOff x="0" y="0"/>
          <a:chExt cx="0" cy="0"/>
        </a:xfrm>
      </p:grpSpPr>
      <p:sp>
        <p:nvSpPr>
          <p:cNvPr id="388" name="Google Shape;388;p62"/>
          <p:cNvSpPr txBox="1">
            <a:spLocks noGrp="1"/>
          </p:cNvSpPr>
          <p:nvPr>
            <p:ph type="ctrTitle"/>
          </p:nvPr>
        </p:nvSpPr>
        <p:spPr>
          <a:xfrm>
            <a:off x="1143000" y="841772"/>
            <a:ext cx="6858000" cy="1790700"/>
          </a:xfrm>
          <a:prstGeom prst="rect">
            <a:avLst/>
          </a:prstGeom>
          <a:noFill/>
          <a:ln>
            <a:noFill/>
          </a:ln>
        </p:spPr>
        <p:txBody>
          <a:bodyPr spcFirstLastPara="1" wrap="square" lIns="91425" tIns="91425" rIns="91425" bIns="91425" anchor="b" anchorCtr="0">
            <a:noAutofit/>
          </a:bodyPr>
          <a:lstStyle/>
          <a:p>
            <a:pPr marL="0" lvl="0" indent="0" algn="ctr" rtl="0">
              <a:lnSpc>
                <a:spcPct val="90000"/>
              </a:lnSpc>
              <a:spcBef>
                <a:spcPts val="0"/>
              </a:spcBef>
              <a:spcAft>
                <a:spcPts val="0"/>
              </a:spcAft>
              <a:buSzPts val="4500"/>
              <a:buNone/>
            </a:pPr>
            <a:r>
              <a:rPr lang="en" sz="3100"/>
              <a:t>Capstone Approach to the Management of Email and Other Messaging Records</a:t>
            </a:r>
            <a:endParaRPr sz="3100"/>
          </a:p>
        </p:txBody>
      </p:sp>
      <p:sp>
        <p:nvSpPr>
          <p:cNvPr id="389" name="Google Shape;389;p62"/>
          <p:cNvSpPr txBox="1">
            <a:spLocks noGrp="1"/>
          </p:cNvSpPr>
          <p:nvPr>
            <p:ph type="subTitle" idx="1"/>
          </p:nvPr>
        </p:nvSpPr>
        <p:spPr>
          <a:xfrm>
            <a:off x="1143000" y="2701528"/>
            <a:ext cx="6858000" cy="1241700"/>
          </a:xfrm>
          <a:prstGeom prst="rect">
            <a:avLst/>
          </a:prstGeom>
          <a:noFill/>
          <a:ln>
            <a:noFill/>
          </a:ln>
        </p:spPr>
        <p:txBody>
          <a:bodyPr spcFirstLastPara="1" wrap="square" lIns="91425" tIns="91425" rIns="91425" bIns="91425" anchor="t" anchorCtr="0">
            <a:noAutofit/>
          </a:bodyPr>
          <a:lstStyle/>
          <a:p>
            <a:pPr marL="0" lvl="0" indent="0" algn="ctr" rtl="0">
              <a:lnSpc>
                <a:spcPct val="90000"/>
              </a:lnSpc>
              <a:spcBef>
                <a:spcPts val="0"/>
              </a:spcBef>
              <a:spcAft>
                <a:spcPts val="0"/>
              </a:spcAft>
              <a:buClr>
                <a:schemeClr val="dk1"/>
              </a:buClr>
              <a:buSzPts val="1800"/>
              <a:buNone/>
            </a:pPr>
            <a:r>
              <a:rPr lang="en">
                <a:latin typeface="Merriweather"/>
                <a:ea typeface="Merriweather"/>
                <a:cs typeface="Merriweather"/>
                <a:sym typeface="Merriweather"/>
              </a:rPr>
              <a:t>Lesson 8</a:t>
            </a:r>
            <a:endParaRPr>
              <a:latin typeface="Merriweather"/>
              <a:ea typeface="Merriweather"/>
              <a:cs typeface="Merriweather"/>
              <a:sym typeface="Merriweather"/>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393"/>
        <p:cNvGrpSpPr/>
        <p:nvPr/>
      </p:nvGrpSpPr>
      <p:grpSpPr>
        <a:xfrm>
          <a:off x="0" y="0"/>
          <a:ext cx="0" cy="0"/>
          <a:chOff x="0" y="0"/>
          <a:chExt cx="0" cy="0"/>
        </a:xfrm>
      </p:grpSpPr>
      <p:sp>
        <p:nvSpPr>
          <p:cNvPr id="394" name="Google Shape;394;p6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chemeClr val="dk1"/>
              </a:buClr>
              <a:buSzPts val="2800"/>
              <a:buFont typeface="Merriweather"/>
              <a:buNone/>
            </a:pPr>
            <a:r>
              <a:rPr lang="en" sz="3200"/>
              <a:t>Capstone</a:t>
            </a:r>
            <a:endParaRPr sz="3200">
              <a:latin typeface="Merriweather"/>
              <a:ea typeface="Merriweather"/>
              <a:cs typeface="Merriweather"/>
              <a:sym typeface="Merriweather"/>
            </a:endParaRPr>
          </a:p>
        </p:txBody>
      </p:sp>
      <p:sp>
        <p:nvSpPr>
          <p:cNvPr id="395" name="Google Shape;395;p63"/>
          <p:cNvSpPr txBox="1">
            <a:spLocks noGrp="1"/>
          </p:cNvSpPr>
          <p:nvPr>
            <p:ph type="body" idx="1"/>
          </p:nvPr>
        </p:nvSpPr>
        <p:spPr>
          <a:xfrm>
            <a:off x="311700" y="1152475"/>
            <a:ext cx="8520600" cy="3911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sz="1800">
                <a:solidFill>
                  <a:srgbClr val="313537"/>
                </a:solidFill>
                <a:highlight>
                  <a:srgbClr val="FFFFFF"/>
                </a:highlight>
              </a:rPr>
              <a:t>Capstone is a simplified approach to managing email and other electronic messaging records. It is based on the position or role of the account owner and applies to all official email and electronic messaging accounts of those positions. </a:t>
            </a:r>
            <a:endParaRPr sz="1800">
              <a:solidFill>
                <a:srgbClr val="313537"/>
              </a:solidFill>
              <a:highlight>
                <a:srgbClr val="FFFFFF"/>
              </a:highlight>
            </a:endParaRPr>
          </a:p>
          <a:p>
            <a:pPr marL="0" lvl="0" indent="0" algn="l" rtl="0">
              <a:lnSpc>
                <a:spcPct val="100000"/>
              </a:lnSpc>
              <a:spcBef>
                <a:spcPts val="0"/>
              </a:spcBef>
              <a:spcAft>
                <a:spcPts val="0"/>
              </a:spcAft>
              <a:buClr>
                <a:schemeClr val="dk1"/>
              </a:buClr>
              <a:buSzPts val="1100"/>
              <a:buFont typeface="Arial"/>
              <a:buNone/>
            </a:pPr>
            <a:endParaRPr sz="1800">
              <a:solidFill>
                <a:srgbClr val="313537"/>
              </a:solidFill>
              <a:highlight>
                <a:srgbClr val="FFFFFF"/>
              </a:highlight>
            </a:endParaRPr>
          </a:p>
          <a:p>
            <a:pPr marL="0" lvl="0" indent="0" algn="l" rtl="0">
              <a:lnSpc>
                <a:spcPct val="100000"/>
              </a:lnSpc>
              <a:spcBef>
                <a:spcPts val="0"/>
              </a:spcBef>
              <a:spcAft>
                <a:spcPts val="0"/>
              </a:spcAft>
              <a:buClr>
                <a:schemeClr val="dk1"/>
              </a:buClr>
              <a:buSzPts val="1100"/>
              <a:buFont typeface="Arial"/>
              <a:buNone/>
            </a:pPr>
            <a:r>
              <a:rPr lang="en" sz="1800">
                <a:solidFill>
                  <a:srgbClr val="313537"/>
                </a:solidFill>
                <a:highlight>
                  <a:srgbClr val="FFFFFF"/>
                </a:highlight>
              </a:rPr>
              <a:t>[Insert Agency] uses the Capstone approach to manage email for the agency. The Capstone approach includes high level officials, whose email is a permanent record, as well as all other email accounts, which are scheduled by the role of the person according to GRS 6.1. Agencies may also choose to use the Capstone Approach for instant messages, text messages, and chat messages that serve a similar purpose as email to facilitate communication and information sharing. Capstone applies to anyone who creates, receives, and handles federal records, including contractors and sub-contractors. </a:t>
            </a:r>
            <a:endParaRPr sz="1800">
              <a:solidFill>
                <a:srgbClr val="313537"/>
              </a:solidFill>
              <a:highlight>
                <a:srgbClr val="FFFFFF"/>
              </a:highlight>
            </a:endParaRPr>
          </a:p>
          <a:p>
            <a:pPr marL="0" lvl="0" indent="0" algn="l" rtl="0">
              <a:lnSpc>
                <a:spcPct val="200000"/>
              </a:lnSpc>
              <a:spcBef>
                <a:spcPts val="0"/>
              </a:spcBef>
              <a:spcAft>
                <a:spcPts val="1600"/>
              </a:spcAft>
              <a:buClr>
                <a:schemeClr val="dk1"/>
              </a:buClr>
              <a:buSzPts val="1800"/>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19"/>
          <p:cNvSpPr txBox="1">
            <a:spLocks noGrp="1"/>
          </p:cNvSpPr>
          <p:nvPr>
            <p:ph type="ctrTitle"/>
          </p:nvPr>
        </p:nvSpPr>
        <p:spPr>
          <a:xfrm>
            <a:off x="267683" y="817950"/>
            <a:ext cx="8520600" cy="2052600"/>
          </a:xfrm>
          <a:prstGeom prst="rect">
            <a:avLst/>
          </a:prstGeom>
          <a:noFill/>
          <a:ln>
            <a:noFill/>
          </a:ln>
        </p:spPr>
        <p:txBody>
          <a:bodyPr spcFirstLastPara="1" wrap="square" lIns="91425" tIns="91425" rIns="91425" bIns="91425" anchor="b" anchorCtr="0">
            <a:noAutofit/>
          </a:bodyPr>
          <a:lstStyle/>
          <a:p>
            <a:pPr marL="0" lvl="0" indent="0" algn="ctr" rtl="0">
              <a:lnSpc>
                <a:spcPct val="90000"/>
              </a:lnSpc>
              <a:spcBef>
                <a:spcPts val="0"/>
              </a:spcBef>
              <a:spcAft>
                <a:spcPts val="0"/>
              </a:spcAft>
              <a:buClr>
                <a:srgbClr val="2D363A"/>
              </a:buClr>
              <a:buSzPts val="3150"/>
              <a:buFont typeface="Merriweather"/>
              <a:buNone/>
            </a:pPr>
            <a:r>
              <a:rPr lang="en" sz="3150" b="1">
                <a:solidFill>
                  <a:schemeClr val="dk1"/>
                </a:solidFill>
                <a:highlight>
                  <a:srgbClr val="FFFFFF"/>
                </a:highlight>
                <a:latin typeface="Merriweather"/>
                <a:ea typeface="Merriweather"/>
                <a:cs typeface="Merriweather"/>
                <a:sym typeface="Merriweather"/>
              </a:rPr>
              <a:t>Why</a:t>
            </a:r>
            <a:r>
              <a:rPr lang="en" sz="3150" b="1">
                <a:solidFill>
                  <a:srgbClr val="2D363A"/>
                </a:solidFill>
                <a:highlight>
                  <a:srgbClr val="FFFFFF"/>
                </a:highlight>
                <a:latin typeface="Merriweather"/>
                <a:ea typeface="Merriweather"/>
                <a:cs typeface="Merriweather"/>
                <a:sym typeface="Merriweather"/>
              </a:rPr>
              <a:t> Records Management Matters</a:t>
            </a:r>
            <a:endParaRPr>
              <a:latin typeface="Merriweather"/>
              <a:ea typeface="Merriweather"/>
              <a:cs typeface="Merriweather"/>
              <a:sym typeface="Merriweather"/>
            </a:endParaRPr>
          </a:p>
        </p:txBody>
      </p:sp>
      <p:sp>
        <p:nvSpPr>
          <p:cNvPr id="118" name="Google Shape;118;p19"/>
          <p:cNvSpPr txBox="1">
            <a:spLocks noGrp="1"/>
          </p:cNvSpPr>
          <p:nvPr>
            <p:ph type="subTitle" idx="1"/>
          </p:nvPr>
        </p:nvSpPr>
        <p:spPr>
          <a:xfrm>
            <a:off x="1143000" y="2701528"/>
            <a:ext cx="6858000" cy="1241822"/>
          </a:xfrm>
          <a:prstGeom prst="rect">
            <a:avLst/>
          </a:prstGeom>
          <a:noFill/>
          <a:ln>
            <a:noFill/>
          </a:ln>
        </p:spPr>
        <p:txBody>
          <a:bodyPr spcFirstLastPara="1" wrap="square" lIns="91425" tIns="91425" rIns="91425" bIns="91425" anchor="t" anchorCtr="0">
            <a:noAutofit/>
          </a:bodyPr>
          <a:lstStyle/>
          <a:p>
            <a:pPr marL="0" lvl="0" indent="0" algn="ctr" rtl="0">
              <a:lnSpc>
                <a:spcPct val="90000"/>
              </a:lnSpc>
              <a:spcBef>
                <a:spcPts val="0"/>
              </a:spcBef>
              <a:spcAft>
                <a:spcPts val="0"/>
              </a:spcAft>
              <a:buClr>
                <a:schemeClr val="dk1"/>
              </a:buClr>
              <a:buSzPts val="1800"/>
              <a:buNone/>
            </a:pPr>
            <a:r>
              <a:rPr lang="en">
                <a:latin typeface="Merriweather"/>
                <a:ea typeface="Merriweather"/>
                <a:cs typeface="Merriweather"/>
                <a:sym typeface="Merriweather"/>
              </a:rPr>
              <a:t>Lesson 1</a:t>
            </a:r>
            <a:endParaRPr>
              <a:latin typeface="Merriweather"/>
              <a:ea typeface="Merriweather"/>
              <a:cs typeface="Merriweather"/>
              <a:sym typeface="Merriweather"/>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399"/>
        <p:cNvGrpSpPr/>
        <p:nvPr/>
      </p:nvGrpSpPr>
      <p:grpSpPr>
        <a:xfrm>
          <a:off x="0" y="0"/>
          <a:ext cx="0" cy="0"/>
          <a:chOff x="0" y="0"/>
          <a:chExt cx="0" cy="0"/>
        </a:xfrm>
      </p:grpSpPr>
      <p:sp>
        <p:nvSpPr>
          <p:cNvPr id="400" name="Google Shape;400;p64"/>
          <p:cNvSpPr txBox="1">
            <a:spLocks noGrp="1"/>
          </p:cNvSpPr>
          <p:nvPr>
            <p:ph type="ctrTitle"/>
          </p:nvPr>
        </p:nvSpPr>
        <p:spPr>
          <a:xfrm>
            <a:off x="1143000" y="841772"/>
            <a:ext cx="6858000" cy="1790700"/>
          </a:xfrm>
          <a:prstGeom prst="rect">
            <a:avLst/>
          </a:prstGeom>
          <a:noFill/>
          <a:ln>
            <a:noFill/>
          </a:ln>
        </p:spPr>
        <p:txBody>
          <a:bodyPr spcFirstLastPara="1" wrap="square" lIns="91425" tIns="91425" rIns="91425" bIns="91425" anchor="b" anchorCtr="0">
            <a:noAutofit/>
          </a:bodyPr>
          <a:lstStyle/>
          <a:p>
            <a:pPr marL="0" lvl="0" indent="0" algn="ctr" rtl="0">
              <a:lnSpc>
                <a:spcPct val="90000"/>
              </a:lnSpc>
              <a:spcBef>
                <a:spcPts val="0"/>
              </a:spcBef>
              <a:spcAft>
                <a:spcPts val="0"/>
              </a:spcAft>
              <a:buClr>
                <a:srgbClr val="2D363A"/>
              </a:buClr>
              <a:buSzPts val="3150"/>
              <a:buFont typeface="Merriweather"/>
              <a:buNone/>
            </a:pPr>
            <a:r>
              <a:rPr lang="en" sz="3150" b="1">
                <a:solidFill>
                  <a:srgbClr val="2D363A"/>
                </a:solidFill>
                <a:highlight>
                  <a:srgbClr val="FFFFFF"/>
                </a:highlight>
                <a:latin typeface="Merriweather"/>
                <a:ea typeface="Merriweather"/>
                <a:cs typeface="Merriweather"/>
                <a:sym typeface="Merriweather"/>
              </a:rPr>
              <a:t>Common Issues and Best Practices</a:t>
            </a:r>
            <a:endParaRPr>
              <a:latin typeface="Merriweather"/>
              <a:ea typeface="Merriweather"/>
              <a:cs typeface="Merriweather"/>
              <a:sym typeface="Merriweather"/>
            </a:endParaRPr>
          </a:p>
        </p:txBody>
      </p:sp>
      <p:sp>
        <p:nvSpPr>
          <p:cNvPr id="401" name="Google Shape;401;p64"/>
          <p:cNvSpPr txBox="1">
            <a:spLocks noGrp="1"/>
          </p:cNvSpPr>
          <p:nvPr>
            <p:ph type="subTitle" idx="1"/>
          </p:nvPr>
        </p:nvSpPr>
        <p:spPr>
          <a:xfrm>
            <a:off x="1143000" y="2701528"/>
            <a:ext cx="6858000" cy="1241822"/>
          </a:xfrm>
          <a:prstGeom prst="rect">
            <a:avLst/>
          </a:prstGeom>
          <a:noFill/>
          <a:ln>
            <a:noFill/>
          </a:ln>
        </p:spPr>
        <p:txBody>
          <a:bodyPr spcFirstLastPara="1" wrap="square" lIns="91425" tIns="91425" rIns="91425" bIns="91425" anchor="t" anchorCtr="0">
            <a:noAutofit/>
          </a:bodyPr>
          <a:lstStyle/>
          <a:p>
            <a:pPr marL="0" lvl="0" indent="0" algn="ctr" rtl="0">
              <a:lnSpc>
                <a:spcPct val="90000"/>
              </a:lnSpc>
              <a:spcBef>
                <a:spcPts val="0"/>
              </a:spcBef>
              <a:spcAft>
                <a:spcPts val="0"/>
              </a:spcAft>
              <a:buClr>
                <a:schemeClr val="dk1"/>
              </a:buClr>
              <a:buSzPts val="1800"/>
              <a:buNone/>
            </a:pPr>
            <a:r>
              <a:rPr lang="en">
                <a:latin typeface="Merriweather"/>
                <a:ea typeface="Merriweather"/>
                <a:cs typeface="Merriweather"/>
                <a:sym typeface="Merriweather"/>
              </a:rPr>
              <a:t>Lesson 8</a:t>
            </a:r>
            <a:endParaRPr>
              <a:latin typeface="Merriweather"/>
              <a:ea typeface="Merriweather"/>
              <a:cs typeface="Merriweather"/>
              <a:sym typeface="Merriweather"/>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406" name="Google Shape;406;p6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chemeClr val="dk1"/>
              </a:buClr>
              <a:buSzPts val="2800"/>
              <a:buFont typeface="Merriweather"/>
              <a:buNone/>
            </a:pPr>
            <a:r>
              <a:rPr lang="en">
                <a:latin typeface="Merriweather"/>
                <a:ea typeface="Merriweather"/>
                <a:cs typeface="Merriweather"/>
                <a:sym typeface="Merriweather"/>
              </a:rPr>
              <a:t>Electronic Messages</a:t>
            </a:r>
            <a:endParaRPr>
              <a:latin typeface="Merriweather"/>
              <a:ea typeface="Merriweather"/>
              <a:cs typeface="Merriweather"/>
              <a:sym typeface="Merriweather"/>
            </a:endParaRPr>
          </a:p>
        </p:txBody>
      </p:sp>
      <p:sp>
        <p:nvSpPr>
          <p:cNvPr id="407" name="Google Shape;407;p6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sz="1400">
                <a:solidFill>
                  <a:srgbClr val="313537"/>
                </a:solidFill>
                <a:highlight>
                  <a:srgbClr val="FFFFFF"/>
                </a:highlight>
              </a:rPr>
              <a:t>The Federal Records Act was amended in November 2014 and added a new definition for electronic messages at 44 U.S.C. 2911. </a:t>
            </a:r>
            <a:endParaRPr sz="1400">
              <a:solidFill>
                <a:srgbClr val="313537"/>
              </a:solidFill>
              <a:highlight>
                <a:srgbClr val="FFFFFF"/>
              </a:highlight>
            </a:endParaRPr>
          </a:p>
          <a:p>
            <a:pPr marL="0" lvl="0" indent="0" algn="l" rtl="0">
              <a:lnSpc>
                <a:spcPct val="100000"/>
              </a:lnSpc>
              <a:spcBef>
                <a:spcPts val="0"/>
              </a:spcBef>
              <a:spcAft>
                <a:spcPts val="0"/>
              </a:spcAft>
              <a:buClr>
                <a:schemeClr val="dk1"/>
              </a:buClr>
              <a:buSzPts val="1100"/>
              <a:buFont typeface="Arial"/>
              <a:buNone/>
            </a:pPr>
            <a:endParaRPr sz="1400">
              <a:solidFill>
                <a:srgbClr val="313537"/>
              </a:solidFill>
              <a:highlight>
                <a:srgbClr val="FFFFFF"/>
              </a:highlight>
            </a:endParaRPr>
          </a:p>
          <a:p>
            <a:pPr marL="0" lvl="0" indent="0" algn="l" rtl="0">
              <a:lnSpc>
                <a:spcPct val="100000"/>
              </a:lnSpc>
              <a:spcBef>
                <a:spcPts val="0"/>
              </a:spcBef>
              <a:spcAft>
                <a:spcPts val="0"/>
              </a:spcAft>
              <a:buClr>
                <a:schemeClr val="dk1"/>
              </a:buClr>
              <a:buSzPts val="1100"/>
              <a:buFont typeface="Arial"/>
              <a:buNone/>
            </a:pPr>
            <a:r>
              <a:rPr lang="en" sz="1400">
                <a:solidFill>
                  <a:srgbClr val="313537"/>
                </a:solidFill>
                <a:highlight>
                  <a:srgbClr val="FFFFFF"/>
                </a:highlight>
              </a:rPr>
              <a:t>The law states, “The term ‘electronic messages’ means electronic mail and other electronic messaging systems that are used for purposes of communicating between individuals.”</a:t>
            </a:r>
            <a:endParaRPr sz="1400">
              <a:solidFill>
                <a:srgbClr val="313537"/>
              </a:solidFill>
              <a:highlight>
                <a:srgbClr val="FFFFFF"/>
              </a:highlight>
            </a:endParaRPr>
          </a:p>
          <a:p>
            <a:pPr marL="0" lvl="0" indent="0" algn="l" rtl="0">
              <a:lnSpc>
                <a:spcPct val="100000"/>
              </a:lnSpc>
              <a:spcBef>
                <a:spcPts val="0"/>
              </a:spcBef>
              <a:spcAft>
                <a:spcPts val="0"/>
              </a:spcAft>
              <a:buClr>
                <a:schemeClr val="dk1"/>
              </a:buClr>
              <a:buSzPts val="1100"/>
              <a:buFont typeface="Arial"/>
              <a:buNone/>
            </a:pPr>
            <a:endParaRPr sz="1400">
              <a:solidFill>
                <a:srgbClr val="313537"/>
              </a:solidFill>
              <a:highlight>
                <a:srgbClr val="FFFFFF"/>
              </a:highlight>
            </a:endParaRPr>
          </a:p>
          <a:p>
            <a:pPr marL="0" lvl="0" indent="0" algn="l" rtl="0">
              <a:lnSpc>
                <a:spcPct val="100000"/>
              </a:lnSpc>
              <a:spcBef>
                <a:spcPts val="0"/>
              </a:spcBef>
              <a:spcAft>
                <a:spcPts val="0"/>
              </a:spcAft>
              <a:buClr>
                <a:schemeClr val="dk1"/>
              </a:buClr>
              <a:buSzPts val="1100"/>
              <a:buFont typeface="Arial"/>
              <a:buNone/>
            </a:pPr>
            <a:r>
              <a:rPr lang="en" sz="1400">
                <a:solidFill>
                  <a:srgbClr val="313537"/>
                </a:solidFill>
                <a:highlight>
                  <a:srgbClr val="FFFFFF"/>
                </a:highlight>
              </a:rPr>
              <a:t>Personal accounts should not be used. However, if an electronic message that meets the definition of a Federal record is created or received in a personal account, the message must be forwarded to an official electronic messaging account within 20 days. </a:t>
            </a:r>
            <a:endParaRPr sz="1400">
              <a:solidFill>
                <a:srgbClr val="313537"/>
              </a:solidFill>
              <a:highlight>
                <a:srgbClr val="FFFFFF"/>
              </a:highlight>
            </a:endParaRPr>
          </a:p>
          <a:p>
            <a:pPr marL="0" lvl="0" indent="0" algn="l" rtl="0">
              <a:lnSpc>
                <a:spcPct val="100000"/>
              </a:lnSpc>
              <a:spcBef>
                <a:spcPts val="0"/>
              </a:spcBef>
              <a:spcAft>
                <a:spcPts val="0"/>
              </a:spcAft>
              <a:buClr>
                <a:schemeClr val="dk1"/>
              </a:buClr>
              <a:buSzPts val="1100"/>
              <a:buFont typeface="Arial"/>
              <a:buNone/>
            </a:pPr>
            <a:endParaRPr sz="1400">
              <a:solidFill>
                <a:srgbClr val="313537"/>
              </a:solidFill>
              <a:highlight>
                <a:srgbClr val="FFFFFF"/>
              </a:highlight>
            </a:endParaRPr>
          </a:p>
          <a:p>
            <a:pPr marL="0" lvl="0" indent="0" algn="l" rtl="0">
              <a:lnSpc>
                <a:spcPct val="100000"/>
              </a:lnSpc>
              <a:spcBef>
                <a:spcPts val="0"/>
              </a:spcBef>
              <a:spcAft>
                <a:spcPts val="0"/>
              </a:spcAft>
              <a:buClr>
                <a:schemeClr val="dk1"/>
              </a:buClr>
              <a:buSzPts val="1100"/>
              <a:buFont typeface="Arial"/>
              <a:buNone/>
            </a:pPr>
            <a:r>
              <a:rPr lang="en" sz="1400">
                <a:solidFill>
                  <a:srgbClr val="313537"/>
                </a:solidFill>
                <a:highlight>
                  <a:srgbClr val="FFFFFF"/>
                </a:highlight>
              </a:rPr>
              <a:t>The statutory definition of electronic messages includes email, text messages, and social media posts that are official business.</a:t>
            </a:r>
            <a:endParaRPr sz="1400">
              <a:solidFill>
                <a:srgbClr val="313537"/>
              </a:solidFill>
              <a:highlight>
                <a:srgbClr val="FFFFFF"/>
              </a:highlight>
            </a:endParaRPr>
          </a:p>
          <a:p>
            <a:pPr marL="0" lvl="0" indent="0" algn="l" rtl="0">
              <a:lnSpc>
                <a:spcPct val="100000"/>
              </a:lnSpc>
              <a:spcBef>
                <a:spcPts val="0"/>
              </a:spcBef>
              <a:spcAft>
                <a:spcPts val="0"/>
              </a:spcAft>
              <a:buClr>
                <a:schemeClr val="dk1"/>
              </a:buClr>
              <a:buSzPts val="1100"/>
              <a:buFont typeface="Arial"/>
              <a:buNone/>
            </a:pPr>
            <a:endParaRPr sz="1400">
              <a:solidFill>
                <a:srgbClr val="313537"/>
              </a:solidFill>
              <a:highlight>
                <a:srgbClr val="FFFFFF"/>
              </a:highlight>
            </a:endParaRPr>
          </a:p>
          <a:p>
            <a:pPr marL="0" lvl="0" indent="0" algn="l" rtl="0">
              <a:lnSpc>
                <a:spcPct val="100000"/>
              </a:lnSpc>
              <a:spcBef>
                <a:spcPts val="0"/>
              </a:spcBef>
              <a:spcAft>
                <a:spcPts val="0"/>
              </a:spcAft>
              <a:buClr>
                <a:srgbClr val="313537"/>
              </a:buClr>
              <a:buSzPts val="1800"/>
              <a:buNone/>
            </a:pPr>
            <a:r>
              <a:rPr lang="en" sz="1400">
                <a:solidFill>
                  <a:srgbClr val="313537"/>
                </a:solidFill>
                <a:highlight>
                  <a:srgbClr val="FFFFFF"/>
                </a:highlight>
              </a:rPr>
              <a:t>Disposition of electronic records follows the same rules as paper records. Check with your Agency records officer for more information </a:t>
            </a:r>
            <a:r>
              <a:rPr lang="en" sz="1400">
                <a:highlight>
                  <a:srgbClr val="FFFFFF"/>
                </a:highlight>
              </a:rPr>
              <a:t>[</a:t>
            </a:r>
            <a:r>
              <a:rPr lang="en" sz="1400"/>
              <a:t>Insert link to ARO contact information]</a:t>
            </a:r>
            <a:endParaRPr sz="140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411"/>
        <p:cNvGrpSpPr/>
        <p:nvPr/>
      </p:nvGrpSpPr>
      <p:grpSpPr>
        <a:xfrm>
          <a:off x="0" y="0"/>
          <a:ext cx="0" cy="0"/>
          <a:chOff x="0" y="0"/>
          <a:chExt cx="0" cy="0"/>
        </a:xfrm>
      </p:grpSpPr>
      <p:sp>
        <p:nvSpPr>
          <p:cNvPr id="412" name="Google Shape;412;p66"/>
          <p:cNvSpPr txBox="1">
            <a:spLocks noGrp="1"/>
          </p:cNvSpPr>
          <p:nvPr>
            <p:ph type="title"/>
          </p:nvPr>
        </p:nvSpPr>
        <p:spPr>
          <a:xfrm>
            <a:off x="444435" y="334412"/>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chemeClr val="dk1"/>
              </a:buClr>
              <a:buSzPts val="2800"/>
              <a:buFont typeface="Merriweather"/>
              <a:buNone/>
            </a:pPr>
            <a:r>
              <a:rPr lang="en">
                <a:latin typeface="Merriweather"/>
                <a:ea typeface="Merriweather"/>
                <a:cs typeface="Merriweather"/>
                <a:sym typeface="Merriweather"/>
              </a:rPr>
              <a:t>Best Practices</a:t>
            </a:r>
            <a:endParaRPr>
              <a:latin typeface="Merriweather"/>
              <a:ea typeface="Merriweather"/>
              <a:cs typeface="Merriweather"/>
              <a:sym typeface="Merriweather"/>
            </a:endParaRPr>
          </a:p>
        </p:txBody>
      </p:sp>
      <p:sp>
        <p:nvSpPr>
          <p:cNvPr id="413" name="Google Shape;413;p66"/>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457200" lvl="0" indent="-304800" algn="l" rtl="0">
              <a:lnSpc>
                <a:spcPct val="100000"/>
              </a:lnSpc>
              <a:spcBef>
                <a:spcPts val="0"/>
              </a:spcBef>
              <a:spcAft>
                <a:spcPts val="0"/>
              </a:spcAft>
              <a:buClr>
                <a:srgbClr val="313537"/>
              </a:buClr>
              <a:buSzPts val="1200"/>
              <a:buFont typeface="Merriweather"/>
              <a:buChar char="●"/>
            </a:pPr>
            <a:r>
              <a:rPr lang="en" sz="2000">
                <a:solidFill>
                  <a:srgbClr val="313537"/>
                </a:solidFill>
                <a:highlight>
                  <a:srgbClr val="FFFFFF"/>
                </a:highlight>
              </a:rPr>
              <a:t>Keep records organized and stored in a way that protects the records</a:t>
            </a:r>
            <a:endParaRPr sz="2000">
              <a:solidFill>
                <a:srgbClr val="313537"/>
              </a:solidFill>
              <a:highlight>
                <a:srgbClr val="FFFFFF"/>
              </a:highlight>
            </a:endParaRPr>
          </a:p>
          <a:p>
            <a:pPr marL="457200" lvl="0" indent="-304800" algn="l" rtl="0">
              <a:lnSpc>
                <a:spcPct val="100000"/>
              </a:lnSpc>
              <a:spcBef>
                <a:spcPts val="0"/>
              </a:spcBef>
              <a:spcAft>
                <a:spcPts val="0"/>
              </a:spcAft>
              <a:buClr>
                <a:srgbClr val="313537"/>
              </a:buClr>
              <a:buSzPts val="1200"/>
              <a:buFont typeface="Merriweather"/>
              <a:buChar char="●"/>
            </a:pPr>
            <a:r>
              <a:rPr lang="en" sz="2000">
                <a:solidFill>
                  <a:srgbClr val="313537"/>
                </a:solidFill>
                <a:highlight>
                  <a:srgbClr val="FFFFFF"/>
                </a:highlight>
              </a:rPr>
              <a:t>Follow agency policies for storing, signing out, and using records</a:t>
            </a:r>
            <a:endParaRPr sz="2000">
              <a:solidFill>
                <a:srgbClr val="313537"/>
              </a:solidFill>
              <a:highlight>
                <a:srgbClr val="FFFFFF"/>
              </a:highlight>
            </a:endParaRPr>
          </a:p>
          <a:p>
            <a:pPr marL="457200" lvl="0" indent="-304800" algn="l" rtl="0">
              <a:lnSpc>
                <a:spcPct val="100000"/>
              </a:lnSpc>
              <a:spcBef>
                <a:spcPts val="0"/>
              </a:spcBef>
              <a:spcAft>
                <a:spcPts val="0"/>
              </a:spcAft>
              <a:buClr>
                <a:srgbClr val="313537"/>
              </a:buClr>
              <a:buSzPts val="1200"/>
              <a:buFont typeface="Merriweather"/>
              <a:buChar char="●"/>
            </a:pPr>
            <a:r>
              <a:rPr lang="en" sz="2000">
                <a:solidFill>
                  <a:srgbClr val="313537"/>
                </a:solidFill>
                <a:highlight>
                  <a:srgbClr val="FFFFFF"/>
                </a:highlight>
              </a:rPr>
              <a:t>Limit unnecessary copies, especially electronic files</a:t>
            </a:r>
            <a:endParaRPr sz="2000">
              <a:solidFill>
                <a:srgbClr val="313537"/>
              </a:solidFill>
              <a:highlight>
                <a:srgbClr val="FFFFFF"/>
              </a:highlight>
            </a:endParaRPr>
          </a:p>
          <a:p>
            <a:pPr marL="457200" lvl="0" indent="-304800" algn="l" rtl="0">
              <a:lnSpc>
                <a:spcPct val="100000"/>
              </a:lnSpc>
              <a:spcBef>
                <a:spcPts val="0"/>
              </a:spcBef>
              <a:spcAft>
                <a:spcPts val="0"/>
              </a:spcAft>
              <a:buClr>
                <a:srgbClr val="313537"/>
              </a:buClr>
              <a:buSzPts val="1200"/>
              <a:buFont typeface="Merriweather"/>
              <a:buChar char="●"/>
            </a:pPr>
            <a:r>
              <a:rPr lang="en" sz="2000">
                <a:solidFill>
                  <a:srgbClr val="313537"/>
                </a:solidFill>
                <a:highlight>
                  <a:srgbClr val="FFFFFF"/>
                </a:highlight>
              </a:rPr>
              <a:t>Separate records and non-record materials whenever possible</a:t>
            </a:r>
            <a:endParaRPr sz="2000">
              <a:solidFill>
                <a:srgbClr val="313537"/>
              </a:solidFill>
              <a:highlight>
                <a:srgbClr val="FFFFFF"/>
              </a:highlight>
            </a:endParaRPr>
          </a:p>
          <a:p>
            <a:pPr marL="457200" lvl="0" indent="-304800" algn="l" rtl="0">
              <a:lnSpc>
                <a:spcPct val="100000"/>
              </a:lnSpc>
              <a:spcBef>
                <a:spcPts val="0"/>
              </a:spcBef>
              <a:spcAft>
                <a:spcPts val="0"/>
              </a:spcAft>
              <a:buClr>
                <a:srgbClr val="313537"/>
              </a:buClr>
              <a:buSzPts val="1200"/>
              <a:buFont typeface="Merriweather"/>
              <a:buChar char="●"/>
            </a:pPr>
            <a:r>
              <a:rPr lang="en" sz="2000">
                <a:solidFill>
                  <a:srgbClr val="313537"/>
                </a:solidFill>
                <a:highlight>
                  <a:srgbClr val="FFFFFF"/>
                </a:highlight>
              </a:rPr>
              <a:t>Keep personal files separate from records</a:t>
            </a:r>
            <a:endParaRPr sz="2000">
              <a:solidFill>
                <a:srgbClr val="313537"/>
              </a:solidFill>
              <a:highlight>
                <a:srgbClr val="FFFFFF"/>
              </a:highlight>
            </a:endParaRPr>
          </a:p>
          <a:p>
            <a:pPr marL="457200" lvl="0" indent="-304800" algn="l" rtl="0">
              <a:lnSpc>
                <a:spcPct val="100000"/>
              </a:lnSpc>
              <a:spcBef>
                <a:spcPts val="0"/>
              </a:spcBef>
              <a:spcAft>
                <a:spcPts val="0"/>
              </a:spcAft>
              <a:buClr>
                <a:srgbClr val="313537"/>
              </a:buClr>
              <a:buSzPts val="1200"/>
              <a:buFont typeface="Merriweather"/>
              <a:buChar char="●"/>
            </a:pPr>
            <a:r>
              <a:rPr lang="en" sz="2000">
                <a:solidFill>
                  <a:srgbClr val="313537"/>
                </a:solidFill>
                <a:highlight>
                  <a:srgbClr val="FFFFFF"/>
                </a:highlight>
              </a:rPr>
              <a:t>Federal Records created during telework must be stored in an official file system</a:t>
            </a:r>
            <a:endParaRPr sz="2000">
              <a:solidFill>
                <a:srgbClr val="313537"/>
              </a:solidFill>
              <a:highlight>
                <a:srgbClr val="FFFFFF"/>
              </a:highlight>
            </a:endParaRPr>
          </a:p>
          <a:p>
            <a:pPr marL="0" lvl="0" indent="0" algn="l" rtl="0">
              <a:lnSpc>
                <a:spcPct val="200000"/>
              </a:lnSpc>
              <a:spcBef>
                <a:spcPts val="3800"/>
              </a:spcBef>
              <a:spcAft>
                <a:spcPts val="1600"/>
              </a:spcAft>
              <a:buClr>
                <a:schemeClr val="dk1"/>
              </a:buClr>
              <a:buSzPts val="1800"/>
              <a:buNone/>
            </a:pPr>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417"/>
        <p:cNvGrpSpPr/>
        <p:nvPr/>
      </p:nvGrpSpPr>
      <p:grpSpPr>
        <a:xfrm>
          <a:off x="0" y="0"/>
          <a:ext cx="0" cy="0"/>
          <a:chOff x="0" y="0"/>
          <a:chExt cx="0" cy="0"/>
        </a:xfrm>
      </p:grpSpPr>
      <p:sp>
        <p:nvSpPr>
          <p:cNvPr id="418" name="Google Shape;418;p6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chemeClr val="dk1"/>
              </a:buClr>
              <a:buSzPts val="2800"/>
              <a:buFont typeface="Merriweather"/>
              <a:buNone/>
            </a:pPr>
            <a:r>
              <a:rPr lang="en">
                <a:latin typeface="Merriweather"/>
                <a:ea typeface="Merriweather"/>
                <a:cs typeface="Merriweather"/>
                <a:sym typeface="Merriweather"/>
              </a:rPr>
              <a:t>Employee Departures</a:t>
            </a:r>
            <a:endParaRPr>
              <a:latin typeface="Merriweather"/>
              <a:ea typeface="Merriweather"/>
              <a:cs typeface="Merriweather"/>
              <a:sym typeface="Merriweather"/>
            </a:endParaRPr>
          </a:p>
        </p:txBody>
      </p:sp>
      <p:sp>
        <p:nvSpPr>
          <p:cNvPr id="419" name="Google Shape;419;p6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457200" lvl="0" indent="-304800" algn="l" rtl="0">
              <a:lnSpc>
                <a:spcPct val="100000"/>
              </a:lnSpc>
              <a:spcBef>
                <a:spcPts val="0"/>
              </a:spcBef>
              <a:spcAft>
                <a:spcPts val="0"/>
              </a:spcAft>
              <a:buClr>
                <a:srgbClr val="313537"/>
              </a:buClr>
              <a:buSzPts val="1200"/>
              <a:buFont typeface="Merriweather"/>
              <a:buChar char="●"/>
            </a:pPr>
            <a:r>
              <a:rPr lang="en" sz="1800">
                <a:solidFill>
                  <a:srgbClr val="313537"/>
                </a:solidFill>
                <a:highlight>
                  <a:srgbClr val="FFFFFF"/>
                </a:highlight>
              </a:rPr>
              <a:t>Transition records to a new responsible person</a:t>
            </a:r>
            <a:endParaRPr sz="1800">
              <a:solidFill>
                <a:srgbClr val="313537"/>
              </a:solidFill>
              <a:highlight>
                <a:srgbClr val="FFFFFF"/>
              </a:highlight>
            </a:endParaRPr>
          </a:p>
          <a:p>
            <a:pPr marL="457200" lvl="0" indent="-304800" algn="l" rtl="0">
              <a:lnSpc>
                <a:spcPct val="100000"/>
              </a:lnSpc>
              <a:spcBef>
                <a:spcPts val="0"/>
              </a:spcBef>
              <a:spcAft>
                <a:spcPts val="0"/>
              </a:spcAft>
              <a:buClr>
                <a:srgbClr val="313537"/>
              </a:buClr>
              <a:buSzPts val="1200"/>
              <a:buFont typeface="Merriweather"/>
              <a:buChar char="●"/>
            </a:pPr>
            <a:r>
              <a:rPr lang="en" sz="1800">
                <a:solidFill>
                  <a:srgbClr val="313537"/>
                </a:solidFill>
                <a:highlight>
                  <a:srgbClr val="FFFFFF"/>
                </a:highlight>
              </a:rPr>
              <a:t>Ensure the records are identified and organized</a:t>
            </a:r>
            <a:endParaRPr sz="1800">
              <a:solidFill>
                <a:srgbClr val="313537"/>
              </a:solidFill>
              <a:highlight>
                <a:srgbClr val="FFFFFF"/>
              </a:highlight>
            </a:endParaRPr>
          </a:p>
          <a:p>
            <a:pPr marL="457200" lvl="0" indent="-304800" algn="l" rtl="0">
              <a:lnSpc>
                <a:spcPct val="100000"/>
              </a:lnSpc>
              <a:spcBef>
                <a:spcPts val="0"/>
              </a:spcBef>
              <a:spcAft>
                <a:spcPts val="0"/>
              </a:spcAft>
              <a:buClr>
                <a:srgbClr val="313537"/>
              </a:buClr>
              <a:buSzPts val="1200"/>
              <a:buFont typeface="Merriweather"/>
              <a:buChar char="●"/>
            </a:pPr>
            <a:r>
              <a:rPr lang="en" sz="1800">
                <a:solidFill>
                  <a:srgbClr val="313537"/>
                </a:solidFill>
                <a:highlight>
                  <a:srgbClr val="FFFFFF"/>
                </a:highlight>
              </a:rPr>
              <a:t>Ensure someone can access all electronic files that are records (e-mails, password protected or encrypted files)</a:t>
            </a:r>
            <a:endParaRPr sz="1800">
              <a:solidFill>
                <a:srgbClr val="313537"/>
              </a:solidFill>
              <a:highlight>
                <a:srgbClr val="FFFFFF"/>
              </a:highlight>
            </a:endParaRPr>
          </a:p>
          <a:p>
            <a:pPr marL="457200" lvl="0" indent="-304800" algn="l" rtl="0">
              <a:lnSpc>
                <a:spcPct val="100000"/>
              </a:lnSpc>
              <a:spcBef>
                <a:spcPts val="0"/>
              </a:spcBef>
              <a:spcAft>
                <a:spcPts val="0"/>
              </a:spcAft>
              <a:buClr>
                <a:srgbClr val="313537"/>
              </a:buClr>
              <a:buSzPts val="1200"/>
              <a:buFont typeface="Merriweather"/>
              <a:buChar char="●"/>
            </a:pPr>
            <a:r>
              <a:rPr lang="en" sz="1800">
                <a:solidFill>
                  <a:srgbClr val="313537"/>
                </a:solidFill>
                <a:highlight>
                  <a:srgbClr val="FFFFFF"/>
                </a:highlight>
              </a:rPr>
              <a:t>Ensure the employee does not remove, delete, or destroy any records</a:t>
            </a:r>
            <a:endParaRPr sz="1800">
              <a:solidFill>
                <a:srgbClr val="313537"/>
              </a:solidFill>
              <a:highlight>
                <a:srgbClr val="FFFFFF"/>
              </a:highlight>
            </a:endParaRPr>
          </a:p>
          <a:p>
            <a:pPr marL="457200" lvl="0" indent="-304800" algn="l" rtl="0">
              <a:lnSpc>
                <a:spcPct val="100000"/>
              </a:lnSpc>
              <a:spcBef>
                <a:spcPts val="0"/>
              </a:spcBef>
              <a:spcAft>
                <a:spcPts val="0"/>
              </a:spcAft>
              <a:buClr>
                <a:srgbClr val="313537"/>
              </a:buClr>
              <a:buSzPts val="1200"/>
              <a:buFont typeface="Merriweather"/>
              <a:buChar char="●"/>
            </a:pPr>
            <a:r>
              <a:rPr lang="en" sz="1800">
                <a:solidFill>
                  <a:srgbClr val="313537"/>
                </a:solidFill>
                <a:highlight>
                  <a:srgbClr val="FFFFFF"/>
                </a:highlight>
              </a:rPr>
              <a:t>Complete Documentary Materials Removal/Non-Removal Certification and Non-Disclosure Agreement [Form #] in accordance with [Policy Number] [Insert agency form name and number, and policy number]</a:t>
            </a:r>
            <a:endParaRPr sz="180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423"/>
        <p:cNvGrpSpPr/>
        <p:nvPr/>
      </p:nvGrpSpPr>
      <p:grpSpPr>
        <a:xfrm>
          <a:off x="0" y="0"/>
          <a:ext cx="0" cy="0"/>
          <a:chOff x="0" y="0"/>
          <a:chExt cx="0" cy="0"/>
        </a:xfrm>
      </p:grpSpPr>
      <p:sp>
        <p:nvSpPr>
          <p:cNvPr id="424" name="Google Shape;424;p6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chemeClr val="dk1"/>
              </a:buClr>
              <a:buSzPts val="2800"/>
              <a:buFont typeface="Merriweather"/>
              <a:buNone/>
            </a:pPr>
            <a:r>
              <a:rPr lang="en">
                <a:latin typeface="Merriweather"/>
                <a:ea typeface="Merriweather"/>
                <a:cs typeface="Merriweather"/>
                <a:sym typeface="Merriweather"/>
              </a:rPr>
              <a:t>Lost or Destroyed Records</a:t>
            </a:r>
            <a:endParaRPr>
              <a:latin typeface="Merriweather"/>
              <a:ea typeface="Merriweather"/>
              <a:cs typeface="Merriweather"/>
              <a:sym typeface="Merriweather"/>
            </a:endParaRPr>
          </a:p>
        </p:txBody>
      </p:sp>
      <p:sp>
        <p:nvSpPr>
          <p:cNvPr id="425" name="Google Shape;425;p6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sz="1400">
                <a:solidFill>
                  <a:srgbClr val="313537"/>
                </a:solidFill>
                <a:highlight>
                  <a:srgbClr val="FFFFFF"/>
                </a:highlight>
              </a:rPr>
              <a:t>If an individual believes that records have been removed, lost, or destroyed without authorization, they must follow agency procedures for reporting to the appropriate authority</a:t>
            </a:r>
            <a:endParaRPr sz="1400">
              <a:solidFill>
                <a:srgbClr val="313537"/>
              </a:solidFill>
              <a:highlight>
                <a:srgbClr val="FFFFFF"/>
              </a:highlight>
            </a:endParaRPr>
          </a:p>
          <a:p>
            <a:pPr marL="457200" lvl="0" indent="-304800" algn="l" rtl="0">
              <a:lnSpc>
                <a:spcPct val="100000"/>
              </a:lnSpc>
              <a:spcBef>
                <a:spcPts val="0"/>
              </a:spcBef>
              <a:spcAft>
                <a:spcPts val="0"/>
              </a:spcAft>
              <a:buClr>
                <a:srgbClr val="313537"/>
              </a:buClr>
              <a:buSzPts val="1200"/>
              <a:buFont typeface="Merriweather"/>
              <a:buChar char="●"/>
            </a:pPr>
            <a:r>
              <a:rPr lang="en" sz="1400">
                <a:solidFill>
                  <a:srgbClr val="313537"/>
                </a:solidFill>
                <a:highlight>
                  <a:srgbClr val="FFFFFF"/>
                </a:highlight>
              </a:rPr>
              <a:t>Notify your immediate supervisor and/or RM staff</a:t>
            </a:r>
            <a:endParaRPr sz="1400">
              <a:solidFill>
                <a:srgbClr val="313537"/>
              </a:solidFill>
              <a:highlight>
                <a:srgbClr val="FFFFFF"/>
              </a:highlight>
            </a:endParaRPr>
          </a:p>
          <a:p>
            <a:pPr marL="457200" lvl="0" indent="-304800" algn="l" rtl="0">
              <a:lnSpc>
                <a:spcPct val="100000"/>
              </a:lnSpc>
              <a:spcBef>
                <a:spcPts val="0"/>
              </a:spcBef>
              <a:spcAft>
                <a:spcPts val="0"/>
              </a:spcAft>
              <a:buClr>
                <a:srgbClr val="313537"/>
              </a:buClr>
              <a:buSzPts val="1200"/>
              <a:buFont typeface="Merriweather"/>
              <a:buChar char="●"/>
            </a:pPr>
            <a:r>
              <a:rPr lang="en" sz="1400">
                <a:solidFill>
                  <a:srgbClr val="313537"/>
                </a:solidFill>
                <a:highlight>
                  <a:srgbClr val="FFFFFF"/>
                </a:highlight>
              </a:rPr>
              <a:t>An investigation is usually conducted to determine whether the incident needs to be reported to NARA</a:t>
            </a:r>
            <a:endParaRPr sz="1400">
              <a:solidFill>
                <a:srgbClr val="313537"/>
              </a:solidFill>
              <a:highlight>
                <a:srgbClr val="FFFFFF"/>
              </a:highlight>
            </a:endParaRPr>
          </a:p>
          <a:p>
            <a:pPr marL="0" lvl="0" indent="0" algn="l" rtl="0">
              <a:lnSpc>
                <a:spcPct val="100000"/>
              </a:lnSpc>
              <a:spcBef>
                <a:spcPts val="3800"/>
              </a:spcBef>
              <a:spcAft>
                <a:spcPts val="0"/>
              </a:spcAft>
              <a:buClr>
                <a:schemeClr val="dk1"/>
              </a:buClr>
              <a:buSzPts val="1100"/>
              <a:buFont typeface="Arial"/>
              <a:buNone/>
            </a:pPr>
            <a:r>
              <a:rPr lang="en" sz="1400" b="1">
                <a:solidFill>
                  <a:srgbClr val="313537"/>
                </a:solidFill>
                <a:highlight>
                  <a:srgbClr val="FFFFFF"/>
                </a:highlight>
              </a:rPr>
              <a:t>Agencies must report to NARA the:</a:t>
            </a:r>
            <a:endParaRPr sz="1400" b="1">
              <a:solidFill>
                <a:srgbClr val="313537"/>
              </a:solidFill>
              <a:highlight>
                <a:srgbClr val="FFFFFF"/>
              </a:highlight>
            </a:endParaRPr>
          </a:p>
          <a:p>
            <a:pPr marL="457200" lvl="0" indent="-304800" algn="l" rtl="0">
              <a:lnSpc>
                <a:spcPct val="100000"/>
              </a:lnSpc>
              <a:spcBef>
                <a:spcPts val="0"/>
              </a:spcBef>
              <a:spcAft>
                <a:spcPts val="0"/>
              </a:spcAft>
              <a:buClr>
                <a:srgbClr val="313537"/>
              </a:buClr>
              <a:buSzPts val="1200"/>
              <a:buFont typeface="Merriweather"/>
              <a:buChar char="●"/>
            </a:pPr>
            <a:r>
              <a:rPr lang="en" sz="1400">
                <a:solidFill>
                  <a:srgbClr val="313537"/>
                </a:solidFill>
                <a:highlight>
                  <a:srgbClr val="FFFFFF"/>
                </a:highlight>
              </a:rPr>
              <a:t>Complete description of records, with volume and dates, if known</a:t>
            </a:r>
            <a:endParaRPr sz="1400">
              <a:solidFill>
                <a:srgbClr val="313537"/>
              </a:solidFill>
              <a:highlight>
                <a:srgbClr val="FFFFFF"/>
              </a:highlight>
            </a:endParaRPr>
          </a:p>
          <a:p>
            <a:pPr marL="457200" lvl="0" indent="-304800" algn="l" rtl="0">
              <a:lnSpc>
                <a:spcPct val="100000"/>
              </a:lnSpc>
              <a:spcBef>
                <a:spcPts val="0"/>
              </a:spcBef>
              <a:spcAft>
                <a:spcPts val="0"/>
              </a:spcAft>
              <a:buClr>
                <a:srgbClr val="313537"/>
              </a:buClr>
              <a:buSzPts val="1200"/>
              <a:buFont typeface="Merriweather"/>
              <a:buChar char="●"/>
            </a:pPr>
            <a:r>
              <a:rPr lang="en" sz="1400">
                <a:solidFill>
                  <a:srgbClr val="313537"/>
                </a:solidFill>
                <a:highlight>
                  <a:srgbClr val="FFFFFF"/>
                </a:highlight>
              </a:rPr>
              <a:t>Office of origin</a:t>
            </a:r>
            <a:endParaRPr sz="1400">
              <a:solidFill>
                <a:srgbClr val="313537"/>
              </a:solidFill>
              <a:highlight>
                <a:srgbClr val="FFFFFF"/>
              </a:highlight>
            </a:endParaRPr>
          </a:p>
          <a:p>
            <a:pPr marL="457200" lvl="0" indent="-304800" algn="l" rtl="0">
              <a:lnSpc>
                <a:spcPct val="100000"/>
              </a:lnSpc>
              <a:spcBef>
                <a:spcPts val="0"/>
              </a:spcBef>
              <a:spcAft>
                <a:spcPts val="0"/>
              </a:spcAft>
              <a:buClr>
                <a:srgbClr val="313537"/>
              </a:buClr>
              <a:buSzPts val="1200"/>
              <a:buFont typeface="Merriweather"/>
              <a:buChar char="●"/>
            </a:pPr>
            <a:r>
              <a:rPr lang="en" sz="1400">
                <a:solidFill>
                  <a:srgbClr val="313537"/>
                </a:solidFill>
                <a:highlight>
                  <a:srgbClr val="FFFFFF"/>
                </a:highlight>
              </a:rPr>
              <a:t>Explanation of exact circumstances surrounding the unauthorized action</a:t>
            </a:r>
            <a:endParaRPr sz="1400">
              <a:solidFill>
                <a:srgbClr val="313537"/>
              </a:solidFill>
              <a:highlight>
                <a:srgbClr val="FFFFFF"/>
              </a:highlight>
            </a:endParaRPr>
          </a:p>
          <a:p>
            <a:pPr marL="457200" lvl="0" indent="-304800" algn="l" rtl="0">
              <a:lnSpc>
                <a:spcPct val="100000"/>
              </a:lnSpc>
              <a:spcBef>
                <a:spcPts val="0"/>
              </a:spcBef>
              <a:spcAft>
                <a:spcPts val="0"/>
              </a:spcAft>
              <a:buClr>
                <a:srgbClr val="313537"/>
              </a:buClr>
              <a:buSzPts val="1200"/>
              <a:buFont typeface="Merriweather"/>
              <a:buChar char="●"/>
            </a:pPr>
            <a:r>
              <a:rPr lang="en" sz="1400">
                <a:solidFill>
                  <a:srgbClr val="313537"/>
                </a:solidFill>
                <a:highlight>
                  <a:srgbClr val="FFFFFF"/>
                </a:highlight>
              </a:rPr>
              <a:t>Details, when appropriate, of actions taken to salvage, retrieve, or reconstruct the records</a:t>
            </a:r>
            <a:endParaRPr sz="1400">
              <a:solidFill>
                <a:srgbClr val="313537"/>
              </a:solidFill>
              <a:highlight>
                <a:srgbClr val="FFFFFF"/>
              </a:highlight>
            </a:endParaRPr>
          </a:p>
          <a:p>
            <a:pPr marL="457200" lvl="0" indent="-304800" algn="l" rtl="0">
              <a:lnSpc>
                <a:spcPct val="100000"/>
              </a:lnSpc>
              <a:spcBef>
                <a:spcPts val="0"/>
              </a:spcBef>
              <a:spcAft>
                <a:spcPts val="0"/>
              </a:spcAft>
              <a:buClr>
                <a:srgbClr val="313537"/>
              </a:buClr>
              <a:buSzPts val="1200"/>
              <a:buFont typeface="Merriweather"/>
              <a:buChar char="●"/>
            </a:pPr>
            <a:r>
              <a:rPr lang="en" sz="1400">
                <a:solidFill>
                  <a:srgbClr val="313537"/>
                </a:solidFill>
                <a:highlight>
                  <a:srgbClr val="FFFFFF"/>
                </a:highlight>
              </a:rPr>
              <a:t>Safeguards established to prevent further losses</a:t>
            </a:r>
            <a:endParaRPr sz="1400">
              <a:solidFill>
                <a:srgbClr val="313537"/>
              </a:solidFill>
              <a:highlight>
                <a:srgbClr val="FFFFFF"/>
              </a:highlight>
            </a:endParaRPr>
          </a:p>
          <a:p>
            <a:pPr marL="0" lvl="0" indent="0" algn="l" rtl="0">
              <a:lnSpc>
                <a:spcPct val="200000"/>
              </a:lnSpc>
              <a:spcBef>
                <a:spcPts val="3800"/>
              </a:spcBef>
              <a:spcAft>
                <a:spcPts val="1600"/>
              </a:spcAft>
              <a:buClr>
                <a:schemeClr val="dk1"/>
              </a:buClr>
              <a:buSzPts val="1800"/>
              <a:buNone/>
            </a:pPr>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Shape 429"/>
        <p:cNvGrpSpPr/>
        <p:nvPr/>
      </p:nvGrpSpPr>
      <p:grpSpPr>
        <a:xfrm>
          <a:off x="0" y="0"/>
          <a:ext cx="0" cy="0"/>
          <a:chOff x="0" y="0"/>
          <a:chExt cx="0" cy="0"/>
        </a:xfrm>
      </p:grpSpPr>
      <p:sp>
        <p:nvSpPr>
          <p:cNvPr id="430" name="Google Shape;430;p69"/>
          <p:cNvSpPr txBox="1">
            <a:spLocks noGrp="1"/>
          </p:cNvSpPr>
          <p:nvPr>
            <p:ph type="ctrTitle"/>
          </p:nvPr>
        </p:nvSpPr>
        <p:spPr>
          <a:xfrm>
            <a:off x="1143000" y="841772"/>
            <a:ext cx="6858000" cy="1790700"/>
          </a:xfrm>
          <a:prstGeom prst="rect">
            <a:avLst/>
          </a:prstGeom>
          <a:noFill/>
          <a:ln>
            <a:noFill/>
          </a:ln>
        </p:spPr>
        <p:txBody>
          <a:bodyPr spcFirstLastPara="1" wrap="square" lIns="91425" tIns="91425" rIns="91425" bIns="91425" anchor="b" anchorCtr="0">
            <a:noAutofit/>
          </a:bodyPr>
          <a:lstStyle/>
          <a:p>
            <a:pPr marL="0" lvl="0" indent="0" algn="ctr" rtl="0">
              <a:lnSpc>
                <a:spcPct val="90000"/>
              </a:lnSpc>
              <a:spcBef>
                <a:spcPts val="0"/>
              </a:spcBef>
              <a:spcAft>
                <a:spcPts val="0"/>
              </a:spcAft>
              <a:buClr>
                <a:schemeClr val="dk1"/>
              </a:buClr>
              <a:buSzPts val="4500"/>
              <a:buFont typeface="Merriweather"/>
              <a:buNone/>
            </a:pPr>
            <a:r>
              <a:rPr lang="en">
                <a:latin typeface="Merriweather"/>
                <a:ea typeface="Merriweather"/>
                <a:cs typeface="Merriweather"/>
                <a:sym typeface="Merriweather"/>
              </a:rPr>
              <a:t>Where to get help</a:t>
            </a:r>
            <a:endParaRPr>
              <a:latin typeface="Merriweather"/>
              <a:ea typeface="Merriweather"/>
              <a:cs typeface="Merriweather"/>
              <a:sym typeface="Merriweather"/>
            </a:endParaRPr>
          </a:p>
        </p:txBody>
      </p:sp>
      <p:sp>
        <p:nvSpPr>
          <p:cNvPr id="431" name="Google Shape;431;p69"/>
          <p:cNvSpPr txBox="1">
            <a:spLocks noGrp="1"/>
          </p:cNvSpPr>
          <p:nvPr>
            <p:ph type="subTitle" idx="1"/>
          </p:nvPr>
        </p:nvSpPr>
        <p:spPr>
          <a:xfrm>
            <a:off x="1143000" y="2701528"/>
            <a:ext cx="6858000" cy="1241822"/>
          </a:xfrm>
          <a:prstGeom prst="rect">
            <a:avLst/>
          </a:prstGeom>
          <a:noFill/>
          <a:ln>
            <a:noFill/>
          </a:ln>
        </p:spPr>
        <p:txBody>
          <a:bodyPr spcFirstLastPara="1" wrap="square" lIns="91425" tIns="91425" rIns="91425" bIns="91425" anchor="t" anchorCtr="0">
            <a:noAutofit/>
          </a:bodyPr>
          <a:lstStyle/>
          <a:p>
            <a:pPr marL="0" lvl="0" indent="0" algn="ctr" rtl="0">
              <a:lnSpc>
                <a:spcPct val="90000"/>
              </a:lnSpc>
              <a:spcBef>
                <a:spcPts val="0"/>
              </a:spcBef>
              <a:spcAft>
                <a:spcPts val="0"/>
              </a:spcAft>
              <a:buClr>
                <a:schemeClr val="dk1"/>
              </a:buClr>
              <a:buSzPts val="1800"/>
              <a:buNone/>
            </a:pPr>
            <a:r>
              <a:rPr lang="en">
                <a:latin typeface="Merriweather"/>
                <a:ea typeface="Merriweather"/>
                <a:cs typeface="Merriweather"/>
                <a:sym typeface="Merriweather"/>
              </a:rPr>
              <a:t>Lesson 9</a:t>
            </a:r>
            <a:endParaRPr>
              <a:latin typeface="Merriweather"/>
              <a:ea typeface="Merriweather"/>
              <a:cs typeface="Merriweather"/>
              <a:sym typeface="Merriweather"/>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Shape 435"/>
        <p:cNvGrpSpPr/>
        <p:nvPr/>
      </p:nvGrpSpPr>
      <p:grpSpPr>
        <a:xfrm>
          <a:off x="0" y="0"/>
          <a:ext cx="0" cy="0"/>
          <a:chOff x="0" y="0"/>
          <a:chExt cx="0" cy="0"/>
        </a:xfrm>
      </p:grpSpPr>
      <p:sp>
        <p:nvSpPr>
          <p:cNvPr id="436" name="Google Shape;436;p7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2000" b="1">
                <a:solidFill>
                  <a:srgbClr val="313537"/>
                </a:solidFill>
                <a:highlight>
                  <a:srgbClr val="FFFFFF"/>
                </a:highlight>
                <a:latin typeface="Merriweather"/>
                <a:ea typeface="Merriweather"/>
                <a:cs typeface="Merriweather"/>
                <a:sym typeface="Merriweather"/>
              </a:rPr>
              <a:t>Senior Agency Official for Records Management (SAORM)</a:t>
            </a:r>
            <a:endParaRPr sz="2000" b="1"/>
          </a:p>
        </p:txBody>
      </p:sp>
      <p:sp>
        <p:nvSpPr>
          <p:cNvPr id="437" name="Google Shape;437;p7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sz="1800">
                <a:solidFill>
                  <a:srgbClr val="313537"/>
                </a:solidFill>
                <a:highlight>
                  <a:srgbClr val="FFFFFF"/>
                </a:highlight>
              </a:rPr>
              <a:t>The Senior Agency Official for Records Management (SAORM) acts on behalf of the agency head to ensure the agency efficiently and appropriately complies with all applicable records management statutes, regulations, NARA policies, and OMB policies. </a:t>
            </a:r>
            <a:endParaRPr sz="1800">
              <a:solidFill>
                <a:srgbClr val="313537"/>
              </a:solidFill>
              <a:highlight>
                <a:srgbClr val="FFFFFF"/>
              </a:highlight>
            </a:endParaRPr>
          </a:p>
          <a:p>
            <a:pPr marL="0" lvl="0" indent="0" algn="l" rtl="0">
              <a:lnSpc>
                <a:spcPct val="100000"/>
              </a:lnSpc>
              <a:spcBef>
                <a:spcPts val="0"/>
              </a:spcBef>
              <a:spcAft>
                <a:spcPts val="0"/>
              </a:spcAft>
              <a:buClr>
                <a:schemeClr val="dk1"/>
              </a:buClr>
              <a:buSzPts val="1100"/>
              <a:buFont typeface="Arial"/>
              <a:buNone/>
            </a:pPr>
            <a:endParaRPr sz="1800">
              <a:solidFill>
                <a:srgbClr val="313537"/>
              </a:solidFill>
              <a:highlight>
                <a:srgbClr val="FFFFFF"/>
              </a:highlight>
            </a:endParaRPr>
          </a:p>
          <a:p>
            <a:pPr marL="0" lvl="0" indent="0" algn="l" rtl="0">
              <a:lnSpc>
                <a:spcPct val="100000"/>
              </a:lnSpc>
              <a:spcBef>
                <a:spcPts val="0"/>
              </a:spcBef>
              <a:spcAft>
                <a:spcPts val="0"/>
              </a:spcAft>
              <a:buClr>
                <a:schemeClr val="dk1"/>
              </a:buClr>
              <a:buSzPts val="1100"/>
              <a:buFont typeface="Arial"/>
              <a:buNone/>
            </a:pPr>
            <a:r>
              <a:rPr lang="en" sz="1800">
                <a:solidFill>
                  <a:srgbClr val="313537"/>
                </a:solidFill>
                <a:highlight>
                  <a:srgbClr val="FFFFFF"/>
                </a:highlight>
              </a:rPr>
              <a:t>The SAORM bridges the gap between the agency head and the Agency Records Officers in order to provide strategic direction for the agency’s records management program. </a:t>
            </a:r>
            <a:endParaRPr sz="1800">
              <a:solidFill>
                <a:srgbClr val="313537"/>
              </a:solidFill>
              <a:highlight>
                <a:srgbClr val="FFFFFF"/>
              </a:highlight>
            </a:endParaRPr>
          </a:p>
          <a:p>
            <a:pPr marL="0" lvl="0" indent="0" algn="l" rtl="0">
              <a:lnSpc>
                <a:spcPct val="100000"/>
              </a:lnSpc>
              <a:spcBef>
                <a:spcPts val="0"/>
              </a:spcBef>
              <a:spcAft>
                <a:spcPts val="0"/>
              </a:spcAft>
              <a:buClr>
                <a:schemeClr val="dk1"/>
              </a:buClr>
              <a:buSzPts val="1100"/>
              <a:buFont typeface="Arial"/>
              <a:buNone/>
            </a:pPr>
            <a:endParaRPr sz="1800">
              <a:solidFill>
                <a:srgbClr val="313537"/>
              </a:solidFill>
              <a:highlight>
                <a:srgbClr val="FFFFFF"/>
              </a:highlight>
            </a:endParaRPr>
          </a:p>
          <a:p>
            <a:pPr marL="0" lvl="0" indent="0" algn="l" rtl="0">
              <a:lnSpc>
                <a:spcPct val="100000"/>
              </a:lnSpc>
              <a:spcBef>
                <a:spcPts val="0"/>
              </a:spcBef>
              <a:spcAft>
                <a:spcPts val="0"/>
              </a:spcAft>
              <a:buClr>
                <a:schemeClr val="dk1"/>
              </a:buClr>
              <a:buSzPts val="1100"/>
              <a:buFont typeface="Arial"/>
              <a:buNone/>
            </a:pPr>
            <a:r>
              <a:rPr lang="en" sz="1800">
                <a:solidFill>
                  <a:srgbClr val="313537"/>
                </a:solidFill>
                <a:highlight>
                  <a:srgbClr val="FFFFFF"/>
                </a:highlight>
              </a:rPr>
              <a:t>At [</a:t>
            </a:r>
            <a:r>
              <a:rPr lang="en" sz="1800"/>
              <a:t>Insert your Agency's name</a:t>
            </a:r>
            <a:r>
              <a:rPr lang="en" sz="1800">
                <a:solidFill>
                  <a:srgbClr val="313537"/>
                </a:solidFill>
                <a:highlight>
                  <a:srgbClr val="FFFFFF"/>
                </a:highlight>
              </a:rPr>
              <a:t>], the [</a:t>
            </a:r>
            <a:r>
              <a:rPr lang="en" sz="1800"/>
              <a:t>Insert SAORM positional title at your Agency</a:t>
            </a:r>
            <a:r>
              <a:rPr lang="en" sz="1800">
                <a:solidFill>
                  <a:srgbClr val="313537"/>
                </a:solidFill>
                <a:highlight>
                  <a:srgbClr val="FFFFFF"/>
                </a:highlight>
              </a:rPr>
              <a:t>] is the SAORM.</a:t>
            </a:r>
            <a:endParaRPr sz="1800">
              <a:solidFill>
                <a:srgbClr val="313537"/>
              </a:solidFill>
              <a:highlight>
                <a:srgbClr val="FFFFFF"/>
              </a:highlight>
            </a:endParaRPr>
          </a:p>
          <a:p>
            <a:pPr marL="0" lvl="0" indent="0" algn="l" rtl="0">
              <a:lnSpc>
                <a:spcPct val="200000"/>
              </a:lnSpc>
              <a:spcBef>
                <a:spcPts val="0"/>
              </a:spcBef>
              <a:spcAft>
                <a:spcPts val="1600"/>
              </a:spcAft>
              <a:buClr>
                <a:schemeClr val="dk1"/>
              </a:buClr>
              <a:buSzPts val="1800"/>
              <a:buNone/>
            </a:pPr>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Shape 441"/>
        <p:cNvGrpSpPr/>
        <p:nvPr/>
      </p:nvGrpSpPr>
      <p:grpSpPr>
        <a:xfrm>
          <a:off x="0" y="0"/>
          <a:ext cx="0" cy="0"/>
          <a:chOff x="0" y="0"/>
          <a:chExt cx="0" cy="0"/>
        </a:xfrm>
      </p:grpSpPr>
      <p:sp>
        <p:nvSpPr>
          <p:cNvPr id="442" name="Google Shape;442;p71"/>
          <p:cNvSpPr txBox="1">
            <a:spLocks noGrp="1"/>
          </p:cNvSpPr>
          <p:nvPr>
            <p:ph type="title"/>
          </p:nvPr>
        </p:nvSpPr>
        <p:spPr>
          <a:xfrm>
            <a:off x="311700" y="282793"/>
            <a:ext cx="8520600" cy="707450"/>
          </a:xfrm>
          <a:prstGeom prst="rect">
            <a:avLst/>
          </a:prstGeom>
          <a:noFill/>
          <a:ln>
            <a:noFill/>
          </a:ln>
        </p:spPr>
        <p:txBody>
          <a:bodyPr spcFirstLastPara="1" wrap="square" lIns="91425" tIns="91425" rIns="91425" bIns="91425" anchor="t" anchorCtr="0">
            <a:noAutofit/>
          </a:bodyPr>
          <a:lstStyle/>
          <a:p>
            <a:pPr marL="0" lvl="0" indent="0" algn="l" rtl="0">
              <a:lnSpc>
                <a:spcPct val="140000"/>
              </a:lnSpc>
              <a:spcBef>
                <a:spcPts val="0"/>
              </a:spcBef>
              <a:spcAft>
                <a:spcPts val="0"/>
              </a:spcAft>
              <a:buClr>
                <a:schemeClr val="dk1"/>
              </a:buClr>
              <a:buSzPts val="1100"/>
              <a:buFont typeface="Arial"/>
              <a:buNone/>
            </a:pPr>
            <a:r>
              <a:rPr lang="en" sz="3200">
                <a:solidFill>
                  <a:srgbClr val="313537"/>
                </a:solidFill>
                <a:latin typeface="Merriweather"/>
                <a:ea typeface="Merriweather"/>
                <a:cs typeface="Merriweather"/>
                <a:sym typeface="Merriweather"/>
              </a:rPr>
              <a:t>Agency Records Officers</a:t>
            </a:r>
            <a:endParaRPr sz="3200">
              <a:solidFill>
                <a:srgbClr val="313537"/>
              </a:solidFill>
              <a:latin typeface="Merriweather"/>
              <a:ea typeface="Merriweather"/>
              <a:cs typeface="Merriweather"/>
              <a:sym typeface="Merriweather"/>
            </a:endParaRPr>
          </a:p>
          <a:p>
            <a:pPr marL="0" lvl="0" indent="0" algn="l" rtl="0">
              <a:lnSpc>
                <a:spcPct val="140000"/>
              </a:lnSpc>
              <a:spcBef>
                <a:spcPts val="0"/>
              </a:spcBef>
              <a:spcAft>
                <a:spcPts val="0"/>
              </a:spcAft>
              <a:buClr>
                <a:schemeClr val="dk1"/>
              </a:buClr>
              <a:buSzPts val="1100"/>
              <a:buFont typeface="Arial"/>
              <a:buNone/>
            </a:pPr>
            <a:endParaRPr sz="1350" b="1">
              <a:solidFill>
                <a:srgbClr val="313537"/>
              </a:solidFill>
            </a:endParaRPr>
          </a:p>
          <a:p>
            <a:pPr marL="0" lvl="0" indent="0" algn="l" rtl="0">
              <a:lnSpc>
                <a:spcPct val="90000"/>
              </a:lnSpc>
              <a:spcBef>
                <a:spcPts val="0"/>
              </a:spcBef>
              <a:spcAft>
                <a:spcPts val="0"/>
              </a:spcAft>
              <a:buClr>
                <a:schemeClr val="dk1"/>
              </a:buClr>
              <a:buSzPts val="2800"/>
              <a:buFont typeface="Merriweather"/>
              <a:buNone/>
            </a:pPr>
            <a:endParaRPr/>
          </a:p>
        </p:txBody>
      </p:sp>
      <p:sp>
        <p:nvSpPr>
          <p:cNvPr id="443" name="Google Shape;443;p7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2000">
                <a:solidFill>
                  <a:srgbClr val="313537"/>
                </a:solidFill>
                <a:highlight>
                  <a:srgbClr val="FFFFFF"/>
                </a:highlight>
              </a:rPr>
              <a:t>The Agency Records Officers are responsible for </a:t>
            </a:r>
            <a:endParaRPr sz="2000">
              <a:solidFill>
                <a:srgbClr val="313537"/>
              </a:solidFill>
              <a:highlight>
                <a:srgbClr val="FFFFFF"/>
              </a:highlight>
            </a:endParaRPr>
          </a:p>
          <a:p>
            <a:pPr marL="457200" lvl="0" indent="-304800" algn="l" rtl="0">
              <a:lnSpc>
                <a:spcPct val="115000"/>
              </a:lnSpc>
              <a:spcBef>
                <a:spcPts val="0"/>
              </a:spcBef>
              <a:spcAft>
                <a:spcPts val="0"/>
              </a:spcAft>
              <a:buClr>
                <a:srgbClr val="313537"/>
              </a:buClr>
              <a:buSzPts val="1200"/>
              <a:buFont typeface="Merriweather"/>
              <a:buChar char="●"/>
            </a:pPr>
            <a:r>
              <a:rPr lang="en" sz="2000">
                <a:solidFill>
                  <a:srgbClr val="313537"/>
                </a:solidFill>
                <a:highlight>
                  <a:srgbClr val="FFFFFF"/>
                </a:highlight>
              </a:rPr>
              <a:t>managing the records management program</a:t>
            </a:r>
            <a:endParaRPr sz="2000">
              <a:solidFill>
                <a:srgbClr val="313537"/>
              </a:solidFill>
              <a:highlight>
                <a:srgbClr val="FFFFFF"/>
              </a:highlight>
            </a:endParaRPr>
          </a:p>
          <a:p>
            <a:pPr marL="457200" lvl="0" indent="-304800" algn="l" rtl="0">
              <a:lnSpc>
                <a:spcPct val="115000"/>
              </a:lnSpc>
              <a:spcBef>
                <a:spcPts val="0"/>
              </a:spcBef>
              <a:spcAft>
                <a:spcPts val="0"/>
              </a:spcAft>
              <a:buClr>
                <a:srgbClr val="313537"/>
              </a:buClr>
              <a:buSzPts val="1200"/>
              <a:buFont typeface="Merriweather"/>
              <a:buChar char="●"/>
            </a:pPr>
            <a:r>
              <a:rPr lang="en" sz="2000">
                <a:solidFill>
                  <a:srgbClr val="313537"/>
                </a:solidFill>
                <a:highlight>
                  <a:srgbClr val="FFFFFF"/>
                </a:highlight>
              </a:rPr>
              <a:t>establishing records management policies and procedures</a:t>
            </a:r>
            <a:endParaRPr sz="2000">
              <a:solidFill>
                <a:srgbClr val="313537"/>
              </a:solidFill>
              <a:highlight>
                <a:srgbClr val="FFFFFF"/>
              </a:highlight>
            </a:endParaRPr>
          </a:p>
          <a:p>
            <a:pPr marL="457200" lvl="0" indent="-304800" algn="l" rtl="0">
              <a:lnSpc>
                <a:spcPct val="115000"/>
              </a:lnSpc>
              <a:spcBef>
                <a:spcPts val="0"/>
              </a:spcBef>
              <a:spcAft>
                <a:spcPts val="0"/>
              </a:spcAft>
              <a:buClr>
                <a:srgbClr val="313537"/>
              </a:buClr>
              <a:buSzPts val="1200"/>
              <a:buFont typeface="Merriweather"/>
              <a:buChar char="●"/>
            </a:pPr>
            <a:r>
              <a:rPr lang="en" sz="2000">
                <a:solidFill>
                  <a:srgbClr val="313537"/>
                </a:solidFill>
                <a:highlight>
                  <a:srgbClr val="FFFFFF"/>
                </a:highlight>
              </a:rPr>
              <a:t>coordinating records management matters with various [Insert your agency’s name] offices and NARA</a:t>
            </a:r>
            <a:endParaRPr sz="2000">
              <a:solidFill>
                <a:srgbClr val="313537"/>
              </a:solidFill>
              <a:highlight>
                <a:srgbClr val="FFFFFF"/>
              </a:highlight>
            </a:endParaRPr>
          </a:p>
          <a:p>
            <a:pPr marL="0" lvl="0" indent="0" algn="l" rtl="0">
              <a:lnSpc>
                <a:spcPct val="100000"/>
              </a:lnSpc>
              <a:spcBef>
                <a:spcPts val="3800"/>
              </a:spcBef>
              <a:spcAft>
                <a:spcPts val="0"/>
              </a:spcAft>
              <a:buClr>
                <a:schemeClr val="dk1"/>
              </a:buClr>
              <a:buSzPts val="1100"/>
              <a:buFont typeface="Arial"/>
              <a:buNone/>
            </a:pPr>
            <a:r>
              <a:rPr lang="en" sz="2000">
                <a:solidFill>
                  <a:srgbClr val="313537"/>
                </a:solidFill>
                <a:highlight>
                  <a:srgbClr val="FFFFFF"/>
                </a:highlight>
              </a:rPr>
              <a:t>The list of you Agency Records Officers is available </a:t>
            </a:r>
            <a:r>
              <a:rPr lang="en" sz="2000">
                <a:highlight>
                  <a:srgbClr val="FFFFFF"/>
                </a:highlight>
              </a:rPr>
              <a:t>[</a:t>
            </a:r>
            <a:r>
              <a:rPr lang="en" sz="2000"/>
              <a:t>Insert link to NARA list of AROs]</a:t>
            </a:r>
            <a:endParaRPr sz="2000"/>
          </a:p>
          <a:p>
            <a:pPr marL="0" lvl="0" indent="0" algn="l" rtl="0">
              <a:lnSpc>
                <a:spcPct val="200000"/>
              </a:lnSpc>
              <a:spcBef>
                <a:spcPts val="0"/>
              </a:spcBef>
              <a:spcAft>
                <a:spcPts val="1600"/>
              </a:spcAft>
              <a:buClr>
                <a:schemeClr val="dk1"/>
              </a:buClr>
              <a:buSzPts val="1800"/>
              <a:buNone/>
            </a:pPr>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Shape 447"/>
        <p:cNvGrpSpPr/>
        <p:nvPr/>
      </p:nvGrpSpPr>
      <p:grpSpPr>
        <a:xfrm>
          <a:off x="0" y="0"/>
          <a:ext cx="0" cy="0"/>
          <a:chOff x="0" y="0"/>
          <a:chExt cx="0" cy="0"/>
        </a:xfrm>
      </p:grpSpPr>
      <p:sp>
        <p:nvSpPr>
          <p:cNvPr id="448" name="Google Shape;448;p7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rgbClr val="313537"/>
              </a:buClr>
              <a:buSzPts val="2800"/>
              <a:buFont typeface="Merriweather"/>
              <a:buNone/>
            </a:pPr>
            <a:r>
              <a:rPr lang="en" sz="2800">
                <a:solidFill>
                  <a:srgbClr val="313537"/>
                </a:solidFill>
                <a:highlight>
                  <a:srgbClr val="FFFFFF"/>
                </a:highlight>
                <a:latin typeface="Merriweather"/>
                <a:ea typeface="Merriweather"/>
                <a:cs typeface="Merriweather"/>
                <a:sym typeface="Merriweather"/>
              </a:rPr>
              <a:t>Records Custodians</a:t>
            </a:r>
            <a:endParaRPr sz="2800">
              <a:latin typeface="Merriweather"/>
              <a:ea typeface="Merriweather"/>
              <a:cs typeface="Merriweather"/>
              <a:sym typeface="Merriweather"/>
            </a:endParaRPr>
          </a:p>
        </p:txBody>
      </p:sp>
      <p:sp>
        <p:nvSpPr>
          <p:cNvPr id="449" name="Google Shape;449;p72"/>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sz="1600">
                <a:solidFill>
                  <a:srgbClr val="313537"/>
                </a:solidFill>
                <a:highlight>
                  <a:srgbClr val="FFFFFF"/>
                </a:highlight>
              </a:rPr>
              <a:t>Records custodians have the day-to-day responsibility for managing the records in a particular office. They ensure that</a:t>
            </a:r>
            <a:endParaRPr sz="1600">
              <a:solidFill>
                <a:srgbClr val="313537"/>
              </a:solidFill>
              <a:highlight>
                <a:srgbClr val="FFFFFF"/>
              </a:highlight>
            </a:endParaRPr>
          </a:p>
          <a:p>
            <a:pPr marL="457200" lvl="0" indent="-304800" algn="l" rtl="0">
              <a:lnSpc>
                <a:spcPct val="100000"/>
              </a:lnSpc>
              <a:spcBef>
                <a:spcPts val="0"/>
              </a:spcBef>
              <a:spcAft>
                <a:spcPts val="0"/>
              </a:spcAft>
              <a:buClr>
                <a:srgbClr val="313537"/>
              </a:buClr>
              <a:buSzPts val="1200"/>
              <a:buFont typeface="Merriweather"/>
              <a:buChar char="●"/>
            </a:pPr>
            <a:r>
              <a:rPr lang="en" sz="1600">
                <a:solidFill>
                  <a:srgbClr val="313537"/>
                </a:solidFill>
                <a:highlight>
                  <a:srgbClr val="FFFFFF"/>
                </a:highlight>
              </a:rPr>
              <a:t>Records are organized and filed based on the records schedule and file plan</a:t>
            </a:r>
            <a:endParaRPr sz="1600">
              <a:solidFill>
                <a:srgbClr val="313537"/>
              </a:solidFill>
              <a:highlight>
                <a:srgbClr val="FFFFFF"/>
              </a:highlight>
            </a:endParaRPr>
          </a:p>
          <a:p>
            <a:pPr marL="457200" lvl="0" indent="-304800" algn="l" rtl="0">
              <a:lnSpc>
                <a:spcPct val="100000"/>
              </a:lnSpc>
              <a:spcBef>
                <a:spcPts val="0"/>
              </a:spcBef>
              <a:spcAft>
                <a:spcPts val="0"/>
              </a:spcAft>
              <a:buClr>
                <a:srgbClr val="313537"/>
              </a:buClr>
              <a:buSzPts val="1200"/>
              <a:buFont typeface="Merriweather"/>
              <a:buChar char="●"/>
            </a:pPr>
            <a:r>
              <a:rPr lang="en" sz="1600">
                <a:solidFill>
                  <a:srgbClr val="313537"/>
                </a:solidFill>
                <a:highlight>
                  <a:srgbClr val="FFFFFF"/>
                </a:highlight>
              </a:rPr>
              <a:t>Records are transferred or disposed of on time</a:t>
            </a:r>
            <a:endParaRPr sz="1600">
              <a:solidFill>
                <a:srgbClr val="313537"/>
              </a:solidFill>
              <a:highlight>
                <a:srgbClr val="FFFFFF"/>
              </a:highlight>
            </a:endParaRPr>
          </a:p>
          <a:p>
            <a:pPr marL="457200" lvl="0" indent="-304800" algn="l" rtl="0">
              <a:lnSpc>
                <a:spcPct val="100000"/>
              </a:lnSpc>
              <a:spcBef>
                <a:spcPts val="0"/>
              </a:spcBef>
              <a:spcAft>
                <a:spcPts val="0"/>
              </a:spcAft>
              <a:buClr>
                <a:srgbClr val="313537"/>
              </a:buClr>
              <a:buSzPts val="1200"/>
              <a:buFont typeface="Merriweather"/>
              <a:buChar char="●"/>
            </a:pPr>
            <a:r>
              <a:rPr lang="en" sz="1600">
                <a:solidFill>
                  <a:srgbClr val="313537"/>
                </a:solidFill>
                <a:highlight>
                  <a:srgbClr val="FFFFFF"/>
                </a:highlight>
              </a:rPr>
              <a:t>Office personnel understand how to follow records management procedures</a:t>
            </a:r>
            <a:endParaRPr sz="1600">
              <a:solidFill>
                <a:srgbClr val="313537"/>
              </a:solidFill>
              <a:highlight>
                <a:srgbClr val="FFFFFF"/>
              </a:highlight>
            </a:endParaRPr>
          </a:p>
          <a:p>
            <a:pPr marL="0" lvl="0" indent="0" algn="l" rtl="0">
              <a:lnSpc>
                <a:spcPct val="100000"/>
              </a:lnSpc>
              <a:spcBef>
                <a:spcPts val="3800"/>
              </a:spcBef>
              <a:spcAft>
                <a:spcPts val="0"/>
              </a:spcAft>
              <a:buClr>
                <a:srgbClr val="313537"/>
              </a:buClr>
              <a:buSzPts val="1800"/>
              <a:buNone/>
            </a:pPr>
            <a:r>
              <a:rPr lang="en" sz="1600">
                <a:solidFill>
                  <a:srgbClr val="313537"/>
                </a:solidFill>
                <a:highlight>
                  <a:srgbClr val="FFFFFF"/>
                </a:highlight>
              </a:rPr>
              <a:t>Each program office at </a:t>
            </a:r>
            <a:r>
              <a:rPr lang="en" sz="1600">
                <a:highlight>
                  <a:srgbClr val="FFFFFF"/>
                </a:highlight>
              </a:rPr>
              <a:t>[</a:t>
            </a:r>
            <a:r>
              <a:rPr lang="en" sz="1600"/>
              <a:t>Insert your Agency's Name] </a:t>
            </a:r>
            <a:r>
              <a:rPr lang="en" sz="1600">
                <a:solidFill>
                  <a:srgbClr val="313537"/>
                </a:solidFill>
                <a:highlight>
                  <a:srgbClr val="FFFFFF"/>
                </a:highlight>
              </a:rPr>
              <a:t>should have a designated records custodian.</a:t>
            </a:r>
            <a:endParaRPr sz="1600">
              <a:solidFill>
                <a:srgbClr val="313537"/>
              </a:solidFill>
              <a:highlight>
                <a:srgbClr val="FFFFFF"/>
              </a:highlight>
            </a:endParaRPr>
          </a:p>
          <a:p>
            <a:pPr marL="0" lvl="0" indent="0" algn="l" rtl="0">
              <a:lnSpc>
                <a:spcPct val="100000"/>
              </a:lnSpc>
              <a:spcBef>
                <a:spcPts val="0"/>
              </a:spcBef>
              <a:spcAft>
                <a:spcPts val="0"/>
              </a:spcAft>
              <a:buClr>
                <a:schemeClr val="dk1"/>
              </a:buClr>
              <a:buSzPts val="1800"/>
              <a:buNone/>
            </a:pPr>
            <a:endParaRPr sz="1600">
              <a:solidFill>
                <a:srgbClr val="313537"/>
              </a:solidFill>
              <a:highlight>
                <a:srgbClr val="FFFFFF"/>
              </a:highlight>
            </a:endParaRPr>
          </a:p>
          <a:p>
            <a:pPr marL="0" lvl="0" indent="0" algn="l" rtl="0">
              <a:lnSpc>
                <a:spcPct val="100000"/>
              </a:lnSpc>
              <a:spcBef>
                <a:spcPts val="0"/>
              </a:spcBef>
              <a:spcAft>
                <a:spcPts val="0"/>
              </a:spcAft>
              <a:buClr>
                <a:schemeClr val="dk1"/>
              </a:buClr>
              <a:buSzPts val="1100"/>
              <a:buFont typeface="Arial"/>
              <a:buNone/>
            </a:pPr>
            <a:r>
              <a:rPr lang="en" sz="1600">
                <a:solidFill>
                  <a:srgbClr val="313537"/>
                </a:solidFill>
                <a:highlight>
                  <a:srgbClr val="FFFFFF"/>
                </a:highlight>
              </a:rPr>
              <a:t>Please contact your ARO </a:t>
            </a:r>
            <a:r>
              <a:rPr lang="en" sz="1600">
                <a:highlight>
                  <a:srgbClr val="FFFFFF"/>
                </a:highlight>
              </a:rPr>
              <a:t>[</a:t>
            </a:r>
            <a:r>
              <a:rPr lang="en" sz="1600"/>
              <a:t>Insert contact information for your Agency Records Officer here]</a:t>
            </a:r>
            <a:endParaRPr sz="1600"/>
          </a:p>
          <a:p>
            <a:pPr marL="0" lvl="0" indent="0" algn="l" rtl="0">
              <a:lnSpc>
                <a:spcPct val="200000"/>
              </a:lnSpc>
              <a:spcBef>
                <a:spcPts val="0"/>
              </a:spcBef>
              <a:spcAft>
                <a:spcPts val="1600"/>
              </a:spcAft>
              <a:buClr>
                <a:schemeClr val="dk1"/>
              </a:buClr>
              <a:buSzPts val="1800"/>
              <a:buNone/>
            </a:pPr>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Shape 453"/>
        <p:cNvGrpSpPr/>
        <p:nvPr/>
      </p:nvGrpSpPr>
      <p:grpSpPr>
        <a:xfrm>
          <a:off x="0" y="0"/>
          <a:ext cx="0" cy="0"/>
          <a:chOff x="0" y="0"/>
          <a:chExt cx="0" cy="0"/>
        </a:xfrm>
      </p:grpSpPr>
      <p:sp>
        <p:nvSpPr>
          <p:cNvPr id="454" name="Google Shape;454;p73"/>
          <p:cNvSpPr txBox="1">
            <a:spLocks noGrp="1"/>
          </p:cNvSpPr>
          <p:nvPr>
            <p:ph type="title"/>
          </p:nvPr>
        </p:nvSpPr>
        <p:spPr>
          <a:xfrm>
            <a:off x="311700" y="281595"/>
            <a:ext cx="8520600" cy="758165"/>
          </a:xfrm>
          <a:prstGeom prst="rect">
            <a:avLst/>
          </a:prstGeom>
          <a:noFill/>
          <a:ln>
            <a:noFill/>
          </a:ln>
        </p:spPr>
        <p:txBody>
          <a:bodyPr spcFirstLastPara="1" wrap="square" lIns="91425" tIns="91425" rIns="91425" bIns="91425" anchor="t" anchorCtr="0">
            <a:noAutofit/>
          </a:bodyPr>
          <a:lstStyle/>
          <a:p>
            <a:pPr marL="0" lvl="0" indent="0" algn="l" rtl="0">
              <a:lnSpc>
                <a:spcPct val="140000"/>
              </a:lnSpc>
              <a:spcBef>
                <a:spcPts val="0"/>
              </a:spcBef>
              <a:spcAft>
                <a:spcPts val="0"/>
              </a:spcAft>
              <a:buClr>
                <a:schemeClr val="dk1"/>
              </a:buClr>
              <a:buSzPts val="1100"/>
              <a:buFont typeface="Arial"/>
              <a:buNone/>
            </a:pPr>
            <a:r>
              <a:rPr lang="en" sz="3200">
                <a:solidFill>
                  <a:srgbClr val="313537"/>
                </a:solidFill>
                <a:latin typeface="Merriweather"/>
                <a:ea typeface="Merriweather"/>
                <a:cs typeface="Merriweather"/>
                <a:sym typeface="Merriweather"/>
              </a:rPr>
              <a:t>For More Assistance</a:t>
            </a:r>
            <a:endParaRPr sz="3200">
              <a:solidFill>
                <a:srgbClr val="313537"/>
              </a:solidFill>
              <a:latin typeface="Merriweather"/>
              <a:ea typeface="Merriweather"/>
              <a:cs typeface="Merriweather"/>
              <a:sym typeface="Merriweather"/>
            </a:endParaRPr>
          </a:p>
          <a:p>
            <a:pPr marL="0" lvl="0" indent="0" algn="l" rtl="0">
              <a:lnSpc>
                <a:spcPct val="140000"/>
              </a:lnSpc>
              <a:spcBef>
                <a:spcPts val="0"/>
              </a:spcBef>
              <a:spcAft>
                <a:spcPts val="0"/>
              </a:spcAft>
              <a:buClr>
                <a:schemeClr val="dk1"/>
              </a:buClr>
              <a:buSzPts val="1100"/>
              <a:buFont typeface="Arial"/>
              <a:buNone/>
            </a:pPr>
            <a:endParaRPr sz="1350" b="1">
              <a:solidFill>
                <a:srgbClr val="313537"/>
              </a:solidFill>
            </a:endParaRPr>
          </a:p>
          <a:p>
            <a:pPr marL="0" lvl="0" indent="0" algn="l" rtl="0">
              <a:lnSpc>
                <a:spcPct val="90000"/>
              </a:lnSpc>
              <a:spcBef>
                <a:spcPts val="0"/>
              </a:spcBef>
              <a:spcAft>
                <a:spcPts val="0"/>
              </a:spcAft>
              <a:buClr>
                <a:schemeClr val="dk1"/>
              </a:buClr>
              <a:buSzPts val="2800"/>
              <a:buFont typeface="Merriweather"/>
              <a:buNone/>
            </a:pPr>
            <a:endParaRPr/>
          </a:p>
        </p:txBody>
      </p:sp>
      <p:sp>
        <p:nvSpPr>
          <p:cNvPr id="455" name="Google Shape;455;p73"/>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400"/>
              <a:buNone/>
            </a:pPr>
            <a:r>
              <a:rPr lang="en" sz="1800" b="1">
                <a:latin typeface="Merriweather"/>
                <a:ea typeface="Merriweather"/>
                <a:cs typeface="Merriweather"/>
                <a:sym typeface="Merriweather"/>
              </a:rPr>
              <a:t>For Agency Specific Records management Question:</a:t>
            </a:r>
            <a:endParaRPr sz="1800" b="1">
              <a:latin typeface="Merriweather"/>
              <a:ea typeface="Merriweather"/>
              <a:cs typeface="Merriweather"/>
              <a:sym typeface="Merriweather"/>
            </a:endParaRPr>
          </a:p>
          <a:p>
            <a:pPr marL="0" lvl="0" indent="0" algn="l" rtl="0">
              <a:lnSpc>
                <a:spcPct val="100000"/>
              </a:lnSpc>
              <a:spcBef>
                <a:spcPts val="1600"/>
              </a:spcBef>
              <a:spcAft>
                <a:spcPts val="0"/>
              </a:spcAft>
              <a:buClr>
                <a:schemeClr val="dk1"/>
              </a:buClr>
              <a:buSzPts val="1400"/>
              <a:buNone/>
            </a:pPr>
            <a:r>
              <a:rPr lang="en" sz="1800">
                <a:latin typeface="Merriweather"/>
                <a:ea typeface="Merriweather"/>
                <a:cs typeface="Merriweather"/>
                <a:sym typeface="Merriweather"/>
              </a:rPr>
              <a:t>[Insert link to your Agency's RM policy/regulations/guidance]</a:t>
            </a:r>
            <a:endParaRPr sz="1800">
              <a:solidFill>
                <a:srgbClr val="FF0000"/>
              </a:solidFill>
              <a:highlight>
                <a:srgbClr val="FFF2CC"/>
              </a:highlight>
              <a:latin typeface="Merriweather"/>
              <a:ea typeface="Merriweather"/>
              <a:cs typeface="Merriweather"/>
              <a:sym typeface="Merriweather"/>
            </a:endParaRPr>
          </a:p>
          <a:p>
            <a:pPr marL="0" lvl="0" indent="0" algn="l" rtl="0">
              <a:lnSpc>
                <a:spcPct val="100000"/>
              </a:lnSpc>
              <a:spcBef>
                <a:spcPts val="1600"/>
              </a:spcBef>
              <a:spcAft>
                <a:spcPts val="0"/>
              </a:spcAft>
              <a:buClr>
                <a:srgbClr val="313537"/>
              </a:buClr>
              <a:buSzPts val="1400"/>
              <a:buNone/>
            </a:pPr>
            <a:r>
              <a:rPr lang="en" sz="1800" b="1">
                <a:solidFill>
                  <a:srgbClr val="313537"/>
                </a:solidFill>
                <a:latin typeface="Merriweather"/>
                <a:ea typeface="Merriweather"/>
                <a:cs typeface="Merriweather"/>
                <a:sym typeface="Merriweather"/>
              </a:rPr>
              <a:t>To learn about Federal Records Management:</a:t>
            </a:r>
            <a:endParaRPr sz="1800" b="1">
              <a:solidFill>
                <a:srgbClr val="313537"/>
              </a:solidFill>
              <a:latin typeface="Merriweather"/>
              <a:ea typeface="Merriweather"/>
              <a:cs typeface="Merriweather"/>
              <a:sym typeface="Merriweather"/>
            </a:endParaRPr>
          </a:p>
          <a:p>
            <a:pPr marL="0" lvl="0" indent="0" algn="l" rtl="0">
              <a:lnSpc>
                <a:spcPct val="100000"/>
              </a:lnSpc>
              <a:spcBef>
                <a:spcPts val="0"/>
              </a:spcBef>
              <a:spcAft>
                <a:spcPts val="0"/>
              </a:spcAft>
              <a:buClr>
                <a:srgbClr val="313537"/>
              </a:buClr>
              <a:buSzPts val="1400"/>
              <a:buNone/>
            </a:pPr>
            <a:r>
              <a:rPr lang="en" sz="1800">
                <a:solidFill>
                  <a:srgbClr val="313537"/>
                </a:solidFill>
                <a:highlight>
                  <a:srgbClr val="FFFFFF"/>
                </a:highlight>
                <a:latin typeface="Merriweather"/>
                <a:ea typeface="Merriweather"/>
                <a:cs typeface="Merriweather"/>
                <a:sym typeface="Merriweather"/>
              </a:rPr>
              <a:t>Visit the </a:t>
            </a:r>
            <a:r>
              <a:rPr lang="en" sz="1800" u="sng">
                <a:solidFill>
                  <a:schemeClr val="hlink"/>
                </a:solidFill>
                <a:highlight>
                  <a:srgbClr val="FFFFFF"/>
                </a:highlight>
                <a:latin typeface="Merriweather"/>
                <a:ea typeface="Merriweather"/>
                <a:cs typeface="Merriweather"/>
                <a:sym typeface="Merriweather"/>
                <a:hlinkClick r:id="rId3"/>
              </a:rPr>
              <a:t>NARA Website</a:t>
            </a:r>
            <a:endParaRPr sz="1800" b="1">
              <a:solidFill>
                <a:srgbClr val="313537"/>
              </a:solidFill>
              <a:latin typeface="Merriweather"/>
              <a:ea typeface="Merriweather"/>
              <a:cs typeface="Merriweather"/>
              <a:sym typeface="Merriweather"/>
            </a:endParaRPr>
          </a:p>
          <a:p>
            <a:pPr marL="0" lvl="0" indent="0" algn="l" rtl="0">
              <a:lnSpc>
                <a:spcPct val="140000"/>
              </a:lnSpc>
              <a:spcBef>
                <a:spcPts val="0"/>
              </a:spcBef>
              <a:spcAft>
                <a:spcPts val="0"/>
              </a:spcAft>
              <a:buClr>
                <a:schemeClr val="dk1"/>
              </a:buClr>
              <a:buSzPts val="1100"/>
              <a:buFont typeface="Arial"/>
              <a:buNone/>
            </a:pPr>
            <a:endParaRPr sz="1350" b="1">
              <a:solidFill>
                <a:srgbClr val="313537"/>
              </a:solidFill>
              <a:latin typeface="Merriweather"/>
              <a:ea typeface="Merriweather"/>
              <a:cs typeface="Merriweather"/>
              <a:sym typeface="Merriweather"/>
            </a:endParaRPr>
          </a:p>
          <a:p>
            <a:pPr marL="0" lvl="0" indent="0" algn="l" rtl="0">
              <a:lnSpc>
                <a:spcPct val="90000"/>
              </a:lnSpc>
              <a:spcBef>
                <a:spcPts val="0"/>
              </a:spcBef>
              <a:spcAft>
                <a:spcPts val="1600"/>
              </a:spcAft>
              <a:buClr>
                <a:schemeClr val="dk1"/>
              </a:buClr>
              <a:buSzPts val="1400"/>
              <a:buNone/>
            </a:pPr>
            <a:endParaRPr>
              <a:latin typeface="Merriweather"/>
              <a:ea typeface="Merriweather"/>
              <a:cs typeface="Merriweather"/>
              <a:sym typeface="Merriweather"/>
            </a:endParaRPr>
          </a:p>
        </p:txBody>
      </p:sp>
      <p:sp>
        <p:nvSpPr>
          <p:cNvPr id="456" name="Google Shape;456;p73"/>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sz="1800" b="1">
                <a:solidFill>
                  <a:srgbClr val="313537"/>
                </a:solidFill>
                <a:highlight>
                  <a:srgbClr val="FFFFFF"/>
                </a:highlight>
                <a:latin typeface="Merriweather"/>
                <a:ea typeface="Merriweather"/>
                <a:cs typeface="Merriweather"/>
                <a:sym typeface="Merriweather"/>
              </a:rPr>
              <a:t>To review the Federal Regulations:</a:t>
            </a:r>
            <a:endParaRPr sz="1800" b="1">
              <a:solidFill>
                <a:srgbClr val="313537"/>
              </a:solidFill>
              <a:highlight>
                <a:srgbClr val="FFFFFF"/>
              </a:highlight>
              <a:latin typeface="Merriweather"/>
              <a:ea typeface="Merriweather"/>
              <a:cs typeface="Merriweather"/>
              <a:sym typeface="Merriweather"/>
            </a:endParaRPr>
          </a:p>
          <a:p>
            <a:pPr marL="0" lvl="0" indent="0" algn="l" rtl="0">
              <a:lnSpc>
                <a:spcPct val="100000"/>
              </a:lnSpc>
              <a:spcBef>
                <a:spcPts val="0"/>
              </a:spcBef>
              <a:spcAft>
                <a:spcPts val="0"/>
              </a:spcAft>
              <a:buClr>
                <a:schemeClr val="dk1"/>
              </a:buClr>
              <a:buSzPts val="1100"/>
              <a:buFont typeface="Arial"/>
              <a:buNone/>
            </a:pPr>
            <a:r>
              <a:rPr lang="en" sz="1800" u="sng">
                <a:solidFill>
                  <a:schemeClr val="hlink"/>
                </a:solidFill>
                <a:highlight>
                  <a:srgbClr val="FFFFFF"/>
                </a:highlight>
                <a:hlinkClick r:id="rId4"/>
              </a:rPr>
              <a:t>36 CFR Chapter </a:t>
            </a:r>
            <a:r>
              <a:rPr lang="en" sz="1800" b="1" u="sng">
                <a:solidFill>
                  <a:schemeClr val="hlink"/>
                </a:solidFill>
                <a:highlight>
                  <a:srgbClr val="FFFFFF"/>
                </a:highlight>
                <a:hlinkClick r:id="rId4"/>
              </a:rPr>
              <a:t>XII</a:t>
            </a:r>
            <a:endParaRPr sz="1800" b="1">
              <a:solidFill>
                <a:srgbClr val="313537"/>
              </a:solidFill>
              <a:highlight>
                <a:srgbClr val="FFFFFF"/>
              </a:highlight>
              <a:latin typeface="Merriweather"/>
              <a:ea typeface="Merriweather"/>
              <a:cs typeface="Merriweather"/>
              <a:sym typeface="Merriweather"/>
            </a:endParaRPr>
          </a:p>
          <a:p>
            <a:pPr marL="0" lvl="0" indent="0" algn="l" rtl="0">
              <a:lnSpc>
                <a:spcPct val="100000"/>
              </a:lnSpc>
              <a:spcBef>
                <a:spcPts val="0"/>
              </a:spcBef>
              <a:spcAft>
                <a:spcPts val="0"/>
              </a:spcAft>
              <a:buClr>
                <a:schemeClr val="dk1"/>
              </a:buClr>
              <a:buSzPts val="1100"/>
              <a:buFont typeface="Arial"/>
              <a:buNone/>
            </a:pPr>
            <a:endParaRPr sz="1800">
              <a:latin typeface="Merriweather"/>
              <a:ea typeface="Merriweather"/>
              <a:cs typeface="Merriweather"/>
              <a:sym typeface="Merriweather"/>
            </a:endParaRPr>
          </a:p>
          <a:p>
            <a:pPr marL="0" lvl="0" indent="0" algn="l" rtl="0">
              <a:lnSpc>
                <a:spcPct val="100000"/>
              </a:lnSpc>
              <a:spcBef>
                <a:spcPts val="1600"/>
              </a:spcBef>
              <a:spcAft>
                <a:spcPts val="0"/>
              </a:spcAft>
              <a:buClr>
                <a:schemeClr val="dk1"/>
              </a:buClr>
              <a:buSzPts val="1400"/>
              <a:buNone/>
            </a:pPr>
            <a:r>
              <a:rPr lang="en" sz="1800" b="1">
                <a:latin typeface="Merriweather"/>
                <a:ea typeface="Merriweather"/>
                <a:cs typeface="Merriweather"/>
                <a:sym typeface="Merriweather"/>
              </a:rPr>
              <a:t>To read the law:</a:t>
            </a:r>
            <a:endParaRPr sz="1800" b="1">
              <a:latin typeface="Merriweather"/>
              <a:ea typeface="Merriweather"/>
              <a:cs typeface="Merriweather"/>
              <a:sym typeface="Merriweather"/>
            </a:endParaRPr>
          </a:p>
          <a:p>
            <a:pPr marL="0" lvl="0" indent="0" algn="l" rtl="0">
              <a:lnSpc>
                <a:spcPct val="100000"/>
              </a:lnSpc>
              <a:spcBef>
                <a:spcPts val="1600"/>
              </a:spcBef>
              <a:spcAft>
                <a:spcPts val="1600"/>
              </a:spcAft>
              <a:buClr>
                <a:schemeClr val="hlink"/>
              </a:buClr>
              <a:buSzPts val="1400"/>
              <a:buNone/>
            </a:pPr>
            <a:r>
              <a:rPr lang="en" sz="1800" u="sng">
                <a:solidFill>
                  <a:schemeClr val="hlink"/>
                </a:solidFill>
                <a:highlight>
                  <a:srgbClr val="FFFFFF"/>
                </a:highlight>
                <a:latin typeface="Merriweather"/>
                <a:ea typeface="Merriweather"/>
                <a:cs typeface="Merriweather"/>
                <a:sym typeface="Merriweather"/>
                <a:hlinkClick r:id="rId5"/>
              </a:rPr>
              <a:t>Federal Records Act of 1950, as amended, codified at 44 U.S.C chapters 29, 31, and 33</a:t>
            </a:r>
            <a:endParaRPr sz="1800">
              <a:latin typeface="Merriweather"/>
              <a:ea typeface="Merriweather"/>
              <a:cs typeface="Merriweather"/>
              <a:sym typeface="Merriweathe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2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chemeClr val="dk1"/>
              </a:buClr>
              <a:buSzPts val="2800"/>
              <a:buFont typeface="Merriweather"/>
              <a:buNone/>
            </a:pPr>
            <a:r>
              <a:rPr lang="en"/>
              <a:t>Telling the Nation’s Story</a:t>
            </a:r>
            <a:endParaRPr/>
          </a:p>
        </p:txBody>
      </p:sp>
      <p:sp>
        <p:nvSpPr>
          <p:cNvPr id="124" name="Google Shape;124;p2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
                <a:highlight>
                  <a:srgbClr val="FFFFFF"/>
                </a:highlight>
              </a:rPr>
              <a:t>The work you are doing today, captured in your records, may be saved forever to allow historians to understand how your agency and your work contributed to the nation.</a:t>
            </a:r>
            <a:endParaRPr/>
          </a:p>
          <a:p>
            <a:pPr marL="0" lvl="0" indent="0" algn="l" rtl="0">
              <a:lnSpc>
                <a:spcPct val="100000"/>
              </a:lnSpc>
              <a:spcBef>
                <a:spcPts val="2000"/>
              </a:spcBef>
              <a:spcAft>
                <a:spcPts val="0"/>
              </a:spcAft>
              <a:buSzPts val="1100"/>
              <a:buNone/>
            </a:pPr>
            <a:r>
              <a:rPr lang="en">
                <a:highlight>
                  <a:srgbClr val="FFFFFF"/>
                </a:highlight>
              </a:rPr>
              <a:t>Federal Government records tell the story of the actions taken by the government and provide us with the history of the nation.</a:t>
            </a:r>
            <a:endParaRPr/>
          </a:p>
          <a:p>
            <a:pPr marL="0" lvl="0" indent="0" algn="l" rtl="0">
              <a:lnSpc>
                <a:spcPct val="100000"/>
              </a:lnSpc>
              <a:spcBef>
                <a:spcPts val="2000"/>
              </a:spcBef>
              <a:spcAft>
                <a:spcPts val="0"/>
              </a:spcAft>
              <a:buSzPts val="1100"/>
              <a:buNone/>
            </a:pPr>
            <a:r>
              <a:rPr lang="en">
                <a:highlight>
                  <a:srgbClr val="FFFFFF"/>
                </a:highlight>
              </a:rPr>
              <a:t>Records help citizens hold the government and government officials accountable for their actions. They enable us to accurately understand our past and who we are as a nation.</a:t>
            </a:r>
            <a:endParaRPr/>
          </a:p>
          <a:p>
            <a:pPr marL="114300" lvl="0" indent="0" algn="l" rtl="0">
              <a:lnSpc>
                <a:spcPct val="200000"/>
              </a:lnSpc>
              <a:spcBef>
                <a:spcPts val="0"/>
              </a:spcBef>
              <a:spcAft>
                <a:spcPts val="0"/>
              </a:spcAft>
              <a:buSzPts val="1800"/>
              <a:buNone/>
            </a:pPr>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Shape 460"/>
        <p:cNvGrpSpPr/>
        <p:nvPr/>
      </p:nvGrpSpPr>
      <p:grpSpPr>
        <a:xfrm>
          <a:off x="0" y="0"/>
          <a:ext cx="0" cy="0"/>
          <a:chOff x="0" y="0"/>
          <a:chExt cx="0" cy="0"/>
        </a:xfrm>
      </p:grpSpPr>
      <p:sp>
        <p:nvSpPr>
          <p:cNvPr id="461" name="Google Shape;461;p74"/>
          <p:cNvSpPr txBox="1">
            <a:spLocks noGrp="1"/>
          </p:cNvSpPr>
          <p:nvPr>
            <p:ph type="ctrTitle"/>
          </p:nvPr>
        </p:nvSpPr>
        <p:spPr>
          <a:xfrm>
            <a:off x="1143000" y="841772"/>
            <a:ext cx="6858000" cy="1790700"/>
          </a:xfrm>
          <a:prstGeom prst="rect">
            <a:avLst/>
          </a:prstGeom>
          <a:noFill/>
          <a:ln>
            <a:noFill/>
          </a:ln>
        </p:spPr>
        <p:txBody>
          <a:bodyPr spcFirstLastPara="1" wrap="square" lIns="91425" tIns="91425" rIns="91425" bIns="91425" anchor="b" anchorCtr="0">
            <a:noAutofit/>
          </a:bodyPr>
          <a:lstStyle/>
          <a:p>
            <a:pPr marL="0" lvl="0" indent="0" algn="ctr" rtl="0">
              <a:lnSpc>
                <a:spcPct val="90000"/>
              </a:lnSpc>
              <a:spcBef>
                <a:spcPts val="0"/>
              </a:spcBef>
              <a:spcAft>
                <a:spcPts val="0"/>
              </a:spcAft>
              <a:buClr>
                <a:schemeClr val="dk1"/>
              </a:buClr>
              <a:buSzPts val="4500"/>
              <a:buFont typeface="Merriweather"/>
              <a:buNone/>
            </a:pPr>
            <a:r>
              <a:rPr lang="en"/>
              <a:t>Summary and Review</a:t>
            </a:r>
            <a:endParaRPr/>
          </a:p>
        </p:txBody>
      </p:sp>
      <p:sp>
        <p:nvSpPr>
          <p:cNvPr id="462" name="Google Shape;462;p74"/>
          <p:cNvSpPr txBox="1">
            <a:spLocks noGrp="1"/>
          </p:cNvSpPr>
          <p:nvPr>
            <p:ph type="subTitle" idx="1"/>
          </p:nvPr>
        </p:nvSpPr>
        <p:spPr>
          <a:xfrm>
            <a:off x="1143000" y="2701528"/>
            <a:ext cx="6858000" cy="1241822"/>
          </a:xfrm>
          <a:prstGeom prst="rect">
            <a:avLst/>
          </a:prstGeom>
          <a:noFill/>
          <a:ln>
            <a:noFill/>
          </a:ln>
        </p:spPr>
        <p:txBody>
          <a:bodyPr spcFirstLastPara="1" wrap="square" lIns="91425" tIns="91425" rIns="91425" bIns="91425" anchor="t" anchorCtr="0">
            <a:noAutofit/>
          </a:bodyPr>
          <a:lstStyle/>
          <a:p>
            <a:pPr marL="0" lvl="0" indent="0" algn="ctr" rtl="0">
              <a:lnSpc>
                <a:spcPct val="90000"/>
              </a:lnSpc>
              <a:spcBef>
                <a:spcPts val="0"/>
              </a:spcBef>
              <a:spcAft>
                <a:spcPts val="0"/>
              </a:spcAft>
              <a:buClr>
                <a:schemeClr val="dk1"/>
              </a:buClr>
              <a:buSzPts val="1800"/>
              <a:buNone/>
            </a:pPr>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Shape 466"/>
        <p:cNvGrpSpPr/>
        <p:nvPr/>
      </p:nvGrpSpPr>
      <p:grpSpPr>
        <a:xfrm>
          <a:off x="0" y="0"/>
          <a:ext cx="0" cy="0"/>
          <a:chOff x="0" y="0"/>
          <a:chExt cx="0" cy="0"/>
        </a:xfrm>
      </p:grpSpPr>
      <p:sp>
        <p:nvSpPr>
          <p:cNvPr id="467" name="Google Shape;467;p75"/>
          <p:cNvSpPr txBox="1">
            <a:spLocks noGrp="1"/>
          </p:cNvSpPr>
          <p:nvPr>
            <p:ph type="title"/>
          </p:nvPr>
        </p:nvSpPr>
        <p:spPr>
          <a:xfrm>
            <a:off x="226800" y="452100"/>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chemeClr val="dk1"/>
              </a:buClr>
              <a:buSzPts val="2800"/>
              <a:buFont typeface="Merriweather"/>
              <a:buNone/>
            </a:pPr>
            <a:r>
              <a:rPr lang="en">
                <a:latin typeface="Merriweather"/>
                <a:ea typeface="Merriweather"/>
                <a:cs typeface="Merriweather"/>
                <a:sym typeface="Merriweather"/>
              </a:rPr>
              <a:t>What is a record?</a:t>
            </a:r>
            <a:endParaRPr>
              <a:latin typeface="Merriweather"/>
              <a:ea typeface="Merriweather"/>
              <a:cs typeface="Merriweather"/>
              <a:sym typeface="Merriweather"/>
            </a:endParaRPr>
          </a:p>
        </p:txBody>
      </p:sp>
      <p:sp>
        <p:nvSpPr>
          <p:cNvPr id="468" name="Google Shape;468;p7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1600"/>
              </a:spcAft>
              <a:buClr>
                <a:srgbClr val="313537"/>
              </a:buClr>
              <a:buSzPts val="1800"/>
              <a:buNone/>
            </a:pPr>
            <a:r>
              <a:rPr lang="en" sz="2000">
                <a:solidFill>
                  <a:srgbClr val="313537"/>
                </a:solidFill>
                <a:highlight>
                  <a:srgbClr val="FFFFFF"/>
                </a:highlight>
              </a:rPr>
              <a:t>Information in any format or medium created or received while fulfilling the duties of your position or conducting official business that evidences agency functions, organization, and activities.</a:t>
            </a:r>
            <a:endParaRPr sz="200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Shape 472"/>
        <p:cNvGrpSpPr/>
        <p:nvPr/>
      </p:nvGrpSpPr>
      <p:grpSpPr>
        <a:xfrm>
          <a:off x="0" y="0"/>
          <a:ext cx="0" cy="0"/>
          <a:chOff x="0" y="0"/>
          <a:chExt cx="0" cy="0"/>
        </a:xfrm>
      </p:grpSpPr>
      <p:sp>
        <p:nvSpPr>
          <p:cNvPr id="473" name="Google Shape;473;p7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chemeClr val="dk1"/>
              </a:buClr>
              <a:buSzPts val="2800"/>
              <a:buFont typeface="Merriweather"/>
              <a:buNone/>
            </a:pPr>
            <a:r>
              <a:rPr lang="en">
                <a:latin typeface="Merriweather"/>
                <a:ea typeface="Merriweather"/>
                <a:cs typeface="Merriweather"/>
                <a:sym typeface="Merriweather"/>
              </a:rPr>
              <a:t>Why is RM important?</a:t>
            </a:r>
            <a:endParaRPr>
              <a:latin typeface="Merriweather"/>
              <a:ea typeface="Merriweather"/>
              <a:cs typeface="Merriweather"/>
              <a:sym typeface="Merriweather"/>
            </a:endParaRPr>
          </a:p>
        </p:txBody>
      </p:sp>
      <p:sp>
        <p:nvSpPr>
          <p:cNvPr id="474" name="Google Shape;474;p76"/>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457200" lvl="0" indent="-304800" algn="l" rtl="0">
              <a:lnSpc>
                <a:spcPct val="115000"/>
              </a:lnSpc>
              <a:spcBef>
                <a:spcPts val="0"/>
              </a:spcBef>
              <a:spcAft>
                <a:spcPts val="0"/>
              </a:spcAft>
              <a:buClr>
                <a:srgbClr val="313537"/>
              </a:buClr>
              <a:buSzPts val="1200"/>
              <a:buFont typeface="Merriweather"/>
              <a:buChar char="●"/>
            </a:pPr>
            <a:r>
              <a:rPr lang="en" sz="2000">
                <a:solidFill>
                  <a:srgbClr val="313537"/>
                </a:solidFill>
                <a:highlight>
                  <a:srgbClr val="FFFFFF"/>
                </a:highlight>
              </a:rPr>
              <a:t>It contributes to the smooth operation of agency programs</a:t>
            </a:r>
            <a:endParaRPr sz="2000">
              <a:solidFill>
                <a:srgbClr val="313537"/>
              </a:solidFill>
              <a:highlight>
                <a:srgbClr val="FFFFFF"/>
              </a:highlight>
            </a:endParaRPr>
          </a:p>
          <a:p>
            <a:pPr marL="457200" lvl="0" indent="-304800" algn="l" rtl="0">
              <a:lnSpc>
                <a:spcPct val="115000"/>
              </a:lnSpc>
              <a:spcBef>
                <a:spcPts val="0"/>
              </a:spcBef>
              <a:spcAft>
                <a:spcPts val="0"/>
              </a:spcAft>
              <a:buClr>
                <a:srgbClr val="313537"/>
              </a:buClr>
              <a:buSzPts val="1200"/>
              <a:buFont typeface="Merriweather"/>
              <a:buChar char="●"/>
            </a:pPr>
            <a:r>
              <a:rPr lang="en" sz="2000">
                <a:solidFill>
                  <a:srgbClr val="313537"/>
                </a:solidFill>
                <a:highlight>
                  <a:srgbClr val="FFFFFF"/>
                </a:highlight>
              </a:rPr>
              <a:t>It protects the rights of citizens and the agency</a:t>
            </a:r>
            <a:endParaRPr sz="2000">
              <a:solidFill>
                <a:srgbClr val="313537"/>
              </a:solidFill>
              <a:highlight>
                <a:srgbClr val="FFFFFF"/>
              </a:highlight>
            </a:endParaRPr>
          </a:p>
          <a:p>
            <a:pPr marL="457200" lvl="0" indent="-304800" algn="l" rtl="0">
              <a:lnSpc>
                <a:spcPct val="115000"/>
              </a:lnSpc>
              <a:spcBef>
                <a:spcPts val="0"/>
              </a:spcBef>
              <a:spcAft>
                <a:spcPts val="0"/>
              </a:spcAft>
              <a:buClr>
                <a:srgbClr val="313537"/>
              </a:buClr>
              <a:buSzPts val="1200"/>
              <a:buFont typeface="Merriweather"/>
              <a:buChar char="●"/>
            </a:pPr>
            <a:r>
              <a:rPr lang="en" sz="2000">
                <a:solidFill>
                  <a:srgbClr val="313537"/>
                </a:solidFill>
                <a:highlight>
                  <a:srgbClr val="FFFFFF"/>
                </a:highlight>
              </a:rPr>
              <a:t>There are legal consequences for non-compliance</a:t>
            </a:r>
            <a:endParaRPr sz="2000">
              <a:solidFill>
                <a:srgbClr val="313537"/>
              </a:solidFill>
              <a:highlight>
                <a:srgbClr val="FFFFFF"/>
              </a:highlight>
            </a:endParaRPr>
          </a:p>
          <a:p>
            <a:pPr marL="0" lvl="0" indent="0" algn="l" rtl="0">
              <a:lnSpc>
                <a:spcPct val="200000"/>
              </a:lnSpc>
              <a:spcBef>
                <a:spcPts val="3800"/>
              </a:spcBef>
              <a:spcAft>
                <a:spcPts val="1600"/>
              </a:spcAft>
              <a:buClr>
                <a:schemeClr val="dk1"/>
              </a:buClr>
              <a:buSzPts val="1800"/>
              <a:buNone/>
            </a:pPr>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Shape 478"/>
        <p:cNvGrpSpPr/>
        <p:nvPr/>
      </p:nvGrpSpPr>
      <p:grpSpPr>
        <a:xfrm>
          <a:off x="0" y="0"/>
          <a:ext cx="0" cy="0"/>
          <a:chOff x="0" y="0"/>
          <a:chExt cx="0" cy="0"/>
        </a:xfrm>
      </p:grpSpPr>
      <p:sp>
        <p:nvSpPr>
          <p:cNvPr id="479" name="Google Shape;479;p7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chemeClr val="dk1"/>
              </a:buClr>
              <a:buSzPts val="2800"/>
              <a:buFont typeface="Merriweather"/>
              <a:buNone/>
            </a:pPr>
            <a:r>
              <a:rPr lang="en">
                <a:latin typeface="Merriweather"/>
                <a:ea typeface="Merriweather"/>
                <a:cs typeface="Merriweather"/>
                <a:sym typeface="Merriweather"/>
              </a:rPr>
              <a:t>Who is responsible?</a:t>
            </a:r>
            <a:endParaRPr>
              <a:latin typeface="Merriweather"/>
              <a:ea typeface="Merriweather"/>
              <a:cs typeface="Merriweather"/>
              <a:sym typeface="Merriweather"/>
            </a:endParaRPr>
          </a:p>
        </p:txBody>
      </p:sp>
      <p:sp>
        <p:nvSpPr>
          <p:cNvPr id="480" name="Google Shape;480;p7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1600"/>
              </a:spcAft>
              <a:buClr>
                <a:srgbClr val="313537"/>
              </a:buClr>
              <a:buSzPts val="1800"/>
              <a:buNone/>
            </a:pPr>
            <a:r>
              <a:rPr lang="en" sz="2000">
                <a:solidFill>
                  <a:srgbClr val="313537"/>
                </a:solidFill>
                <a:highlight>
                  <a:srgbClr val="FFFFFF"/>
                </a:highlight>
              </a:rPr>
              <a:t>All employees and contractors are responsible for the records they create and use.</a:t>
            </a:r>
            <a:endParaRPr sz="2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1"/>
          <p:cNvSpPr txBox="1">
            <a:spLocks noGrp="1"/>
          </p:cNvSpPr>
          <p:nvPr>
            <p:ph type="title"/>
          </p:nvPr>
        </p:nvSpPr>
        <p:spPr>
          <a:xfrm>
            <a:off x="311700" y="445025"/>
            <a:ext cx="8520600" cy="8214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rgbClr val="000000"/>
              </a:buClr>
              <a:buSzPts val="2800"/>
              <a:buFont typeface="Merriweather"/>
              <a:buNone/>
            </a:pPr>
            <a:r>
              <a:rPr lang="en" sz="2100">
                <a:solidFill>
                  <a:srgbClr val="000000"/>
                </a:solidFill>
                <a:highlight>
                  <a:srgbClr val="FFFFFF"/>
                </a:highlight>
                <a:latin typeface="Merriweather"/>
                <a:ea typeface="Merriweather"/>
                <a:cs typeface="Merriweather"/>
                <a:sym typeface="Merriweather"/>
              </a:rPr>
              <a:t>Records Management at [INSERT YOUR AGENCY/DEPT/OFFICE TITLE and ORG CODE HERE]</a:t>
            </a:r>
            <a:endParaRPr>
              <a:highlight>
                <a:srgbClr val="FFE599"/>
              </a:highlight>
            </a:endParaRPr>
          </a:p>
        </p:txBody>
      </p:sp>
      <p:sp>
        <p:nvSpPr>
          <p:cNvPr id="130" name="Google Shape;130;p21"/>
          <p:cNvSpPr txBox="1">
            <a:spLocks noGrp="1"/>
          </p:cNvSpPr>
          <p:nvPr>
            <p:ph type="body" idx="1"/>
          </p:nvPr>
        </p:nvSpPr>
        <p:spPr>
          <a:xfrm>
            <a:off x="311700" y="1506975"/>
            <a:ext cx="8520600" cy="3061800"/>
          </a:xfrm>
          <a:prstGeom prst="rect">
            <a:avLst/>
          </a:prstGeom>
          <a:noFill/>
          <a:ln>
            <a:noFill/>
          </a:ln>
        </p:spPr>
        <p:txBody>
          <a:bodyPr spcFirstLastPara="1" wrap="square" lIns="91425" tIns="91425" rIns="91425" bIns="91425" anchor="t" anchorCtr="0">
            <a:noAutofit/>
          </a:bodyPr>
          <a:lstStyle/>
          <a:p>
            <a:pPr marL="457200" lvl="0" indent="-304800" algn="l" rtl="0">
              <a:lnSpc>
                <a:spcPct val="100000"/>
              </a:lnSpc>
              <a:spcBef>
                <a:spcPts val="0"/>
              </a:spcBef>
              <a:spcAft>
                <a:spcPts val="0"/>
              </a:spcAft>
              <a:buClr>
                <a:srgbClr val="313537"/>
              </a:buClr>
              <a:buSzPts val="1200"/>
              <a:buFont typeface="Merriweather"/>
              <a:buChar char="●"/>
            </a:pPr>
            <a:r>
              <a:rPr lang="en" sz="2000">
                <a:solidFill>
                  <a:srgbClr val="313537"/>
                </a:solidFill>
                <a:highlight>
                  <a:srgbClr val="FFFFFF"/>
                </a:highlight>
                <a:latin typeface="Merriweather"/>
                <a:ea typeface="Merriweather"/>
                <a:cs typeface="Merriweather"/>
                <a:sym typeface="Merriweather"/>
              </a:rPr>
              <a:t>Contributes to the smooth operation of Agency programs by making readily available the information needed for decision-making and operational readiness</a:t>
            </a:r>
            <a:endParaRPr sz="2000">
              <a:solidFill>
                <a:srgbClr val="313537"/>
              </a:solidFill>
              <a:highlight>
                <a:srgbClr val="FFFFFF"/>
              </a:highlight>
              <a:latin typeface="Merriweather"/>
              <a:ea typeface="Merriweather"/>
              <a:cs typeface="Merriweather"/>
              <a:sym typeface="Merriweather"/>
            </a:endParaRPr>
          </a:p>
          <a:p>
            <a:pPr marL="457200" lvl="0" indent="-304800" algn="l" rtl="0">
              <a:lnSpc>
                <a:spcPct val="100000"/>
              </a:lnSpc>
              <a:spcBef>
                <a:spcPts val="0"/>
              </a:spcBef>
              <a:spcAft>
                <a:spcPts val="0"/>
              </a:spcAft>
              <a:buClr>
                <a:srgbClr val="313537"/>
              </a:buClr>
              <a:buSzPts val="1200"/>
              <a:buFont typeface="Merriweather"/>
              <a:buChar char="●"/>
            </a:pPr>
            <a:r>
              <a:rPr lang="en" sz="2000">
                <a:solidFill>
                  <a:srgbClr val="313537"/>
                </a:solidFill>
                <a:highlight>
                  <a:srgbClr val="FFFFFF"/>
                </a:highlight>
                <a:latin typeface="Merriweather"/>
                <a:ea typeface="Merriweather"/>
                <a:cs typeface="Merriweather"/>
                <a:sym typeface="Merriweather"/>
              </a:rPr>
              <a:t>Facilitates the effective performance of program activities</a:t>
            </a:r>
            <a:endParaRPr sz="2000">
              <a:solidFill>
                <a:srgbClr val="313537"/>
              </a:solidFill>
              <a:highlight>
                <a:srgbClr val="FFFFFF"/>
              </a:highlight>
              <a:latin typeface="Merriweather"/>
              <a:ea typeface="Merriweather"/>
              <a:cs typeface="Merriweather"/>
              <a:sym typeface="Merriweather"/>
            </a:endParaRPr>
          </a:p>
          <a:p>
            <a:pPr marL="457200" lvl="0" indent="-304800" algn="l" rtl="0">
              <a:lnSpc>
                <a:spcPct val="100000"/>
              </a:lnSpc>
              <a:spcBef>
                <a:spcPts val="0"/>
              </a:spcBef>
              <a:spcAft>
                <a:spcPts val="0"/>
              </a:spcAft>
              <a:buClr>
                <a:srgbClr val="313537"/>
              </a:buClr>
              <a:buSzPts val="1200"/>
              <a:buFont typeface="Merriweather"/>
              <a:buChar char="●"/>
            </a:pPr>
            <a:r>
              <a:rPr lang="en" sz="2000">
                <a:solidFill>
                  <a:srgbClr val="313537"/>
                </a:solidFill>
                <a:highlight>
                  <a:srgbClr val="FFFFFF"/>
                </a:highlight>
                <a:latin typeface="Merriweather"/>
                <a:ea typeface="Merriweather"/>
                <a:cs typeface="Merriweather"/>
                <a:sym typeface="Merriweather"/>
              </a:rPr>
              <a:t>Protects the rights of citizens, businesses, and the Agency</a:t>
            </a:r>
            <a:endParaRPr sz="2000">
              <a:solidFill>
                <a:srgbClr val="313537"/>
              </a:solidFill>
              <a:highlight>
                <a:srgbClr val="FFFFFF"/>
              </a:highlight>
              <a:latin typeface="Merriweather"/>
              <a:ea typeface="Merriweather"/>
              <a:cs typeface="Merriweather"/>
              <a:sym typeface="Merriweather"/>
            </a:endParaRPr>
          </a:p>
          <a:p>
            <a:pPr marL="457200" lvl="0" indent="-304800" algn="l" rtl="0">
              <a:lnSpc>
                <a:spcPct val="100000"/>
              </a:lnSpc>
              <a:spcBef>
                <a:spcPts val="0"/>
              </a:spcBef>
              <a:spcAft>
                <a:spcPts val="0"/>
              </a:spcAft>
              <a:buClr>
                <a:srgbClr val="313537"/>
              </a:buClr>
              <a:buSzPts val="1200"/>
              <a:buFont typeface="Merriweather"/>
              <a:buChar char="●"/>
            </a:pPr>
            <a:r>
              <a:rPr lang="en" sz="2000">
                <a:solidFill>
                  <a:srgbClr val="313537"/>
                </a:solidFill>
                <a:highlight>
                  <a:srgbClr val="FFFFFF"/>
                </a:highlight>
                <a:latin typeface="Merriweather"/>
                <a:ea typeface="Merriweather"/>
                <a:cs typeface="Merriweather"/>
                <a:sym typeface="Merriweather"/>
              </a:rPr>
              <a:t>Provides continuity in the event of a disaster</a:t>
            </a:r>
            <a:endParaRPr sz="2000">
              <a:solidFill>
                <a:srgbClr val="313537"/>
              </a:solidFill>
              <a:highlight>
                <a:srgbClr val="FFFFFF"/>
              </a:highlight>
              <a:latin typeface="Merriweather"/>
              <a:ea typeface="Merriweather"/>
              <a:cs typeface="Merriweather"/>
              <a:sym typeface="Merriweather"/>
            </a:endParaRPr>
          </a:p>
          <a:p>
            <a:pPr marL="457200" lvl="0" indent="-304800" algn="l" rtl="0">
              <a:lnSpc>
                <a:spcPct val="100000"/>
              </a:lnSpc>
              <a:spcBef>
                <a:spcPts val="0"/>
              </a:spcBef>
              <a:spcAft>
                <a:spcPts val="0"/>
              </a:spcAft>
              <a:buClr>
                <a:srgbClr val="313537"/>
              </a:buClr>
              <a:buSzPts val="1200"/>
              <a:buFont typeface="Merriweather"/>
              <a:buChar char="●"/>
            </a:pPr>
            <a:r>
              <a:rPr lang="en" sz="2000">
                <a:solidFill>
                  <a:srgbClr val="313537"/>
                </a:solidFill>
                <a:highlight>
                  <a:srgbClr val="FFFFFF"/>
                </a:highlight>
                <a:latin typeface="Merriweather"/>
                <a:ea typeface="Merriweather"/>
                <a:cs typeface="Merriweather"/>
                <a:sym typeface="Merriweather"/>
              </a:rPr>
              <a:t>Protects information from inappropriate and unauthorized access</a:t>
            </a:r>
            <a:endParaRPr sz="2000">
              <a:solidFill>
                <a:srgbClr val="313537"/>
              </a:solidFill>
              <a:highlight>
                <a:srgbClr val="FFFFFF"/>
              </a:highlight>
              <a:latin typeface="Merriweather"/>
              <a:ea typeface="Merriweather"/>
              <a:cs typeface="Merriweather"/>
              <a:sym typeface="Merriweather"/>
            </a:endParaRPr>
          </a:p>
          <a:p>
            <a:pPr marL="457200" lvl="0" indent="-304800" algn="l" rtl="0">
              <a:lnSpc>
                <a:spcPct val="100000"/>
              </a:lnSpc>
              <a:spcBef>
                <a:spcPts val="0"/>
              </a:spcBef>
              <a:spcAft>
                <a:spcPts val="0"/>
              </a:spcAft>
              <a:buClr>
                <a:srgbClr val="313537"/>
              </a:buClr>
              <a:buSzPts val="1200"/>
              <a:buFont typeface="Merriweather"/>
              <a:buChar char="●"/>
            </a:pPr>
            <a:r>
              <a:rPr lang="en" sz="2000">
                <a:solidFill>
                  <a:srgbClr val="313537"/>
                </a:solidFill>
                <a:highlight>
                  <a:srgbClr val="FFFFFF"/>
                </a:highlight>
                <a:latin typeface="Merriweather"/>
                <a:ea typeface="Merriweather"/>
                <a:cs typeface="Merriweather"/>
                <a:sym typeface="Merriweather"/>
              </a:rPr>
              <a:t>Helps the </a:t>
            </a:r>
            <a:r>
              <a:rPr lang="en" sz="2000">
                <a:solidFill>
                  <a:srgbClr val="313537"/>
                </a:solidFill>
                <a:highlight>
                  <a:srgbClr val="FFFFFF"/>
                </a:highlight>
              </a:rPr>
              <a:t>agency</a:t>
            </a:r>
            <a:r>
              <a:rPr lang="en" sz="2000">
                <a:solidFill>
                  <a:srgbClr val="313537"/>
                </a:solidFill>
                <a:highlight>
                  <a:srgbClr val="FFFFFF"/>
                </a:highlight>
                <a:latin typeface="Merriweather"/>
                <a:ea typeface="Merriweather"/>
                <a:cs typeface="Merriweather"/>
                <a:sym typeface="Merriweather"/>
              </a:rPr>
              <a:t> meet statutory and regulatory requirements</a:t>
            </a:r>
            <a:endParaRPr sz="2000">
              <a:solidFill>
                <a:srgbClr val="313537"/>
              </a:solidFill>
              <a:highlight>
                <a:srgbClr val="FFFFFF"/>
              </a:highlight>
              <a:latin typeface="Merriweather"/>
              <a:ea typeface="Merriweather"/>
              <a:cs typeface="Merriweather"/>
              <a:sym typeface="Merriweather"/>
            </a:endParaRPr>
          </a:p>
          <a:p>
            <a:pPr marL="0" lvl="0" indent="0" algn="l" rtl="0">
              <a:lnSpc>
                <a:spcPct val="200000"/>
              </a:lnSpc>
              <a:spcBef>
                <a:spcPts val="3800"/>
              </a:spcBef>
              <a:spcAft>
                <a:spcPts val="1600"/>
              </a:spcAft>
              <a:buClr>
                <a:schemeClr val="dk1"/>
              </a:buClr>
              <a:buSzPts val="1800"/>
              <a:buNone/>
            </a:pPr>
            <a:endParaRPr>
              <a:latin typeface="Merriweather"/>
              <a:ea typeface="Merriweather"/>
              <a:cs typeface="Merriweather"/>
              <a:sym typeface="Merriweathe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2"/>
          <p:cNvSpPr txBox="1">
            <a:spLocks noGrp="1"/>
          </p:cNvSpPr>
          <p:nvPr>
            <p:ph type="ctrTitle"/>
          </p:nvPr>
        </p:nvSpPr>
        <p:spPr>
          <a:xfrm>
            <a:off x="1143000" y="841772"/>
            <a:ext cx="6858000" cy="1790700"/>
          </a:xfrm>
          <a:prstGeom prst="rect">
            <a:avLst/>
          </a:prstGeom>
          <a:noFill/>
          <a:ln>
            <a:noFill/>
          </a:ln>
        </p:spPr>
        <p:txBody>
          <a:bodyPr spcFirstLastPara="1" wrap="square" lIns="91425" tIns="91425" rIns="91425" bIns="91425" anchor="b" anchorCtr="0">
            <a:noAutofit/>
          </a:bodyPr>
          <a:lstStyle/>
          <a:p>
            <a:pPr marL="0" lvl="0" indent="0" algn="ctr" rtl="0">
              <a:lnSpc>
                <a:spcPct val="90000"/>
              </a:lnSpc>
              <a:spcBef>
                <a:spcPts val="0"/>
              </a:spcBef>
              <a:spcAft>
                <a:spcPts val="0"/>
              </a:spcAft>
              <a:buClr>
                <a:schemeClr val="dk1"/>
              </a:buClr>
              <a:buSzPts val="1100"/>
              <a:buFont typeface="Arial"/>
              <a:buNone/>
            </a:pPr>
            <a:endParaRPr sz="2800"/>
          </a:p>
          <a:p>
            <a:pPr marL="0" lvl="0" indent="0" algn="ctr" rtl="0">
              <a:lnSpc>
                <a:spcPct val="90000"/>
              </a:lnSpc>
              <a:spcBef>
                <a:spcPts val="0"/>
              </a:spcBef>
              <a:spcAft>
                <a:spcPts val="0"/>
              </a:spcAft>
              <a:buClr>
                <a:schemeClr val="dk1"/>
              </a:buClr>
              <a:buSzPts val="1100"/>
              <a:buFont typeface="Arial"/>
              <a:buNone/>
            </a:pPr>
            <a:r>
              <a:rPr lang="en" sz="3150" b="1">
                <a:solidFill>
                  <a:srgbClr val="2D363A"/>
                </a:solidFill>
                <a:highlight>
                  <a:srgbClr val="FFFFFF"/>
                </a:highlight>
                <a:latin typeface="Merriweather"/>
                <a:ea typeface="Merriweather"/>
                <a:cs typeface="Merriweather"/>
                <a:sym typeface="Merriweather"/>
              </a:rPr>
              <a:t>What is Records Management?</a:t>
            </a:r>
            <a:endParaRPr>
              <a:latin typeface="Merriweather"/>
              <a:ea typeface="Merriweather"/>
              <a:cs typeface="Merriweather"/>
              <a:sym typeface="Merriweather"/>
            </a:endParaRPr>
          </a:p>
        </p:txBody>
      </p:sp>
      <p:sp>
        <p:nvSpPr>
          <p:cNvPr id="136" name="Google Shape;136;p22"/>
          <p:cNvSpPr txBox="1">
            <a:spLocks noGrp="1"/>
          </p:cNvSpPr>
          <p:nvPr>
            <p:ph type="subTitle" idx="1"/>
          </p:nvPr>
        </p:nvSpPr>
        <p:spPr>
          <a:xfrm>
            <a:off x="1143000" y="2701528"/>
            <a:ext cx="6858000" cy="1241822"/>
          </a:xfrm>
          <a:prstGeom prst="rect">
            <a:avLst/>
          </a:prstGeom>
          <a:noFill/>
          <a:ln>
            <a:noFill/>
          </a:ln>
        </p:spPr>
        <p:txBody>
          <a:bodyPr spcFirstLastPara="1" wrap="square" lIns="91425" tIns="91425" rIns="91425" bIns="91425" anchor="t" anchorCtr="0">
            <a:noAutofit/>
          </a:bodyPr>
          <a:lstStyle/>
          <a:p>
            <a:pPr marL="0" lvl="0" indent="0" algn="ctr" rtl="0">
              <a:lnSpc>
                <a:spcPct val="90000"/>
              </a:lnSpc>
              <a:spcBef>
                <a:spcPts val="0"/>
              </a:spcBef>
              <a:spcAft>
                <a:spcPts val="0"/>
              </a:spcAft>
              <a:buClr>
                <a:schemeClr val="dk1"/>
              </a:buClr>
              <a:buSzPts val="1800"/>
              <a:buNone/>
            </a:pPr>
            <a:r>
              <a:rPr lang="en">
                <a:latin typeface="Merriweather"/>
                <a:ea typeface="Merriweather"/>
                <a:cs typeface="Merriweather"/>
                <a:sym typeface="Merriweather"/>
              </a:rPr>
              <a:t>Lesson 2</a:t>
            </a:r>
            <a:endParaRPr>
              <a:latin typeface="Merriweather"/>
              <a:ea typeface="Merriweather"/>
              <a:cs typeface="Merriweather"/>
              <a:sym typeface="Merriweathe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3"/>
          <p:cNvSpPr txBox="1">
            <a:spLocks noGrp="1"/>
          </p:cNvSpPr>
          <p:nvPr>
            <p:ph type="title"/>
          </p:nvPr>
        </p:nvSpPr>
        <p:spPr>
          <a:xfrm>
            <a:off x="311700" y="122661"/>
            <a:ext cx="8520600" cy="1029814"/>
          </a:xfrm>
          <a:prstGeom prst="rect">
            <a:avLst/>
          </a:prstGeom>
          <a:noFill/>
          <a:ln>
            <a:noFill/>
          </a:ln>
        </p:spPr>
        <p:txBody>
          <a:bodyPr spcFirstLastPara="1" wrap="square" lIns="91425" tIns="91425" rIns="91425" bIns="91425" anchor="t" anchorCtr="0">
            <a:noAutofit/>
          </a:bodyPr>
          <a:lstStyle/>
          <a:p>
            <a:pPr marL="0" lvl="0" indent="0" algn="l" rtl="0">
              <a:lnSpc>
                <a:spcPct val="200000"/>
              </a:lnSpc>
              <a:spcBef>
                <a:spcPts val="0"/>
              </a:spcBef>
              <a:spcAft>
                <a:spcPts val="2000"/>
              </a:spcAft>
              <a:buClr>
                <a:schemeClr val="dk1"/>
              </a:buClr>
              <a:buSzPts val="1100"/>
              <a:buFont typeface="Arial"/>
              <a:buNone/>
            </a:pPr>
            <a:r>
              <a:rPr lang="en" sz="3200">
                <a:highlight>
                  <a:schemeClr val="lt1"/>
                </a:highlight>
                <a:latin typeface="Merriweather"/>
                <a:ea typeface="Merriweather"/>
                <a:cs typeface="Merriweather"/>
                <a:sym typeface="Merriweather"/>
              </a:rPr>
              <a:t>Records Management is:</a:t>
            </a:r>
            <a:endParaRPr sz="3200"/>
          </a:p>
        </p:txBody>
      </p:sp>
      <p:sp>
        <p:nvSpPr>
          <p:cNvPr id="142" name="Google Shape;142;p2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sz="2000">
                <a:highlight>
                  <a:srgbClr val="FFFFFF"/>
                </a:highlight>
                <a:latin typeface="Merriweather"/>
                <a:ea typeface="Merriweather"/>
                <a:cs typeface="Merriweather"/>
                <a:sym typeface="Merriweather"/>
              </a:rPr>
              <a:t>“The planning, controlling, directing, organizing, training, promoting, and other managerial activities involved with respect to records creation, records maintenance and use, and records disposition</a:t>
            </a:r>
            <a:r>
              <a:rPr lang="en" sz="2000" b="1">
                <a:highlight>
                  <a:srgbClr val="FFFFFF"/>
                </a:highlight>
                <a:latin typeface="Merriweather"/>
                <a:ea typeface="Merriweather"/>
                <a:cs typeface="Merriweather"/>
                <a:sym typeface="Merriweather"/>
              </a:rPr>
              <a:t> </a:t>
            </a:r>
            <a:r>
              <a:rPr lang="en" sz="2000">
                <a:highlight>
                  <a:srgbClr val="FFFFFF"/>
                </a:highlight>
                <a:latin typeface="Merriweather"/>
                <a:ea typeface="Merriweather"/>
                <a:cs typeface="Merriweather"/>
                <a:sym typeface="Merriweather"/>
              </a:rPr>
              <a:t>in order to achieve adequate and proper documentation of the policies and transactions of the Federal government and effective and economical management of Agency operations.” </a:t>
            </a:r>
            <a:endParaRPr sz="2000">
              <a:highlight>
                <a:srgbClr val="FFFFFF"/>
              </a:highlight>
              <a:latin typeface="Merriweather"/>
              <a:ea typeface="Merriweather"/>
              <a:cs typeface="Merriweather"/>
              <a:sym typeface="Merriweather"/>
            </a:endParaRPr>
          </a:p>
          <a:p>
            <a:pPr marL="0" lvl="0" indent="0" algn="l" rtl="0">
              <a:lnSpc>
                <a:spcPct val="100000"/>
              </a:lnSpc>
              <a:spcBef>
                <a:spcPts val="2000"/>
              </a:spcBef>
              <a:spcAft>
                <a:spcPts val="0"/>
              </a:spcAft>
              <a:buClr>
                <a:schemeClr val="dk1"/>
              </a:buClr>
              <a:buSzPts val="1100"/>
              <a:buFont typeface="Arial"/>
              <a:buNone/>
            </a:pPr>
            <a:r>
              <a:rPr lang="en" sz="2000">
                <a:highlight>
                  <a:srgbClr val="FFFFFF"/>
                </a:highlight>
              </a:rPr>
              <a:t>44 U.S.C. Chapter 29</a:t>
            </a:r>
            <a:endParaRPr sz="2000">
              <a:highlight>
                <a:srgbClr val="FFFFFF"/>
              </a:highlight>
              <a:latin typeface="Merriweather"/>
              <a:ea typeface="Merriweather"/>
              <a:cs typeface="Merriweather"/>
              <a:sym typeface="Merriweather"/>
            </a:endParaRPr>
          </a:p>
          <a:p>
            <a:pPr marL="0" lvl="0" indent="0" algn="l" rtl="0">
              <a:lnSpc>
                <a:spcPct val="200000"/>
              </a:lnSpc>
              <a:spcBef>
                <a:spcPts val="2000"/>
              </a:spcBef>
              <a:spcAft>
                <a:spcPts val="1600"/>
              </a:spcAft>
              <a:buClr>
                <a:schemeClr val="dk1"/>
              </a:buClr>
              <a:buSzPts val="1800"/>
              <a:buNone/>
            </a:pPr>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4015</Words>
  <Application>Microsoft Office PowerPoint</Application>
  <PresentationFormat>On-screen Show (16:9)</PresentationFormat>
  <Paragraphs>376</Paragraphs>
  <Slides>63</Slides>
  <Notes>63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63</vt:i4>
      </vt:variant>
    </vt:vector>
  </HeadingPairs>
  <TitlesOfParts>
    <vt:vector size="67" baseType="lpstr">
      <vt:lpstr>Arial</vt:lpstr>
      <vt:lpstr>Calibri</vt:lpstr>
      <vt:lpstr>Merriweather</vt:lpstr>
      <vt:lpstr>Office Theme</vt:lpstr>
      <vt:lpstr>Records Management Fundamentals</vt:lpstr>
      <vt:lpstr>Instructions</vt:lpstr>
      <vt:lpstr>Welcome</vt:lpstr>
      <vt:lpstr>Goals of this training</vt:lpstr>
      <vt:lpstr>Why Records Management Matters</vt:lpstr>
      <vt:lpstr>Telling the Nation’s Story</vt:lpstr>
      <vt:lpstr>Records Management at [INSERT YOUR AGENCY/DEPT/OFFICE TITLE and ORG CODE HERE]</vt:lpstr>
      <vt:lpstr> What is Records Management?</vt:lpstr>
      <vt:lpstr>Records Management is:</vt:lpstr>
      <vt:lpstr>What that really means is.....</vt:lpstr>
      <vt:lpstr>Roles and Responsibilities</vt:lpstr>
      <vt:lpstr>Roles and Responsibilities </vt:lpstr>
      <vt:lpstr>It’s the Law – 44 U.S.C., Chapter 31</vt:lpstr>
      <vt:lpstr>Title 44 U.S.C., Chapter 31</vt:lpstr>
      <vt:lpstr>Records Management at [Insert Your Agency Name] </vt:lpstr>
      <vt:lpstr>Employees and Contractors will NOT</vt:lpstr>
      <vt:lpstr>Unscheduled Records</vt:lpstr>
      <vt:lpstr>Office/Program Managers</vt:lpstr>
      <vt:lpstr>Roles Specific to Records Management</vt:lpstr>
      <vt:lpstr>Role: [Insert what your Agency calls these staff] [Office staff who do Records Management at the lowest level (program/project/office)  in your Agency]</vt:lpstr>
      <vt:lpstr>Role: [Insert what your Agency calls these staff] [Staff who manage records at the division level (intermediate program/project/ Division/Unit) in your Agency]</vt:lpstr>
      <vt:lpstr>Role: Agency Records Officer</vt:lpstr>
      <vt:lpstr>Role: [Insert Mission Specialist Job title]</vt:lpstr>
      <vt:lpstr>What Are Records, Non Record Materials, and Personal Papers? </vt:lpstr>
      <vt:lpstr>What is a Federal Record?</vt:lpstr>
      <vt:lpstr>What is Recorded Information?</vt:lpstr>
      <vt:lpstr>Is It a Record? Ask Yourself…</vt:lpstr>
      <vt:lpstr>What are Non-Record Materials? </vt:lpstr>
      <vt:lpstr>Non-Record Materials</vt:lpstr>
      <vt:lpstr>What are Personal Papers?</vt:lpstr>
      <vt:lpstr>Records Lifecycle</vt:lpstr>
      <vt:lpstr>Records Lifecycle Phases </vt:lpstr>
      <vt:lpstr>Step 1: Create and Receive</vt:lpstr>
      <vt:lpstr>Step 2: Maintenance and Use</vt:lpstr>
      <vt:lpstr>Step 3: Disposition</vt:lpstr>
      <vt:lpstr>Disposition of Records</vt:lpstr>
      <vt:lpstr>Disposition</vt:lpstr>
      <vt:lpstr>Four Types of Records</vt:lpstr>
      <vt:lpstr>Temporary Records</vt:lpstr>
      <vt:lpstr>Permanent records</vt:lpstr>
      <vt:lpstr>Unscheduled</vt:lpstr>
      <vt:lpstr>Legal Holds</vt:lpstr>
      <vt:lpstr>Records Schedules and Storage</vt:lpstr>
      <vt:lpstr>Legal Authority</vt:lpstr>
      <vt:lpstr>Records Schedules</vt:lpstr>
      <vt:lpstr>Agency File Plans</vt:lpstr>
      <vt:lpstr>Records Storage</vt:lpstr>
      <vt:lpstr>Capstone Approach to the Management of Email and Other Messaging Records</vt:lpstr>
      <vt:lpstr>Capstone</vt:lpstr>
      <vt:lpstr>Common Issues and Best Practices</vt:lpstr>
      <vt:lpstr>Electronic Messages</vt:lpstr>
      <vt:lpstr>Best Practices</vt:lpstr>
      <vt:lpstr>Employee Departures</vt:lpstr>
      <vt:lpstr>Lost or Destroyed Records</vt:lpstr>
      <vt:lpstr>Where to get help</vt:lpstr>
      <vt:lpstr>Senior Agency Official for Records Management (SAORM)</vt:lpstr>
      <vt:lpstr>Agency Records Officers  </vt:lpstr>
      <vt:lpstr>Records Custodians</vt:lpstr>
      <vt:lpstr>For More Assistance  </vt:lpstr>
      <vt:lpstr>Summary and Review</vt:lpstr>
      <vt:lpstr>What is a record?</vt:lpstr>
      <vt:lpstr>Why is RM important?</vt:lpstr>
      <vt:lpstr>Who is responsible?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Gina Coleman-Williams</dc:creator>
  <cp:lastModifiedBy>Gina Coleman-Williams</cp:lastModifiedBy>
  <cp:revision>1</cp:revision>
  <dcterms:modified xsi:type="dcterms:W3CDTF">2025-03-27T20:27:43Z</dcterms:modified>
</cp:coreProperties>
</file>