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1"/>
      <p:bold r:id="rId12"/>
      <p:italic r:id="rId13"/>
      <p:boldItalic r:id="rId14"/>
    </p:embeddedFont>
    <p:embeddedFont>
      <p:font typeface="Merriweather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269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hives.gov/records-mgmt/traini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rchives.gov/files/records-mgmt/training/material/L1-007/story.html" TargetMode="External"/><Relationship Id="rId3" Type="http://schemas.openxmlformats.org/officeDocument/2006/relationships/hyperlink" Target="https://www.archives.gov/files/records-mgmt/training/material/L1-001/story.html" TargetMode="External"/><Relationship Id="rId7" Type="http://schemas.openxmlformats.org/officeDocument/2006/relationships/hyperlink" Target="https://www.archives.gov/files/records-mgmt/training/material/L1-006/story.html" TargetMode="External"/><Relationship Id="rId12" Type="http://schemas.openxmlformats.org/officeDocument/2006/relationships/hyperlink" Target="https://www.archives.gov/records-mgm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rchives.gov/files/records-mgmt/training/material/L1-005/story.html" TargetMode="External"/><Relationship Id="rId11" Type="http://schemas.openxmlformats.org/officeDocument/2006/relationships/hyperlink" Target="https://www.archives.gov/files/records-mgmt/training/material/L1-009/story.html" TargetMode="External"/><Relationship Id="rId5" Type="http://schemas.openxmlformats.org/officeDocument/2006/relationships/hyperlink" Target="https://www.archives.gov/files/records-mgmt/training/material/L1-003/story.html" TargetMode="External"/><Relationship Id="rId10" Type="http://schemas.openxmlformats.org/officeDocument/2006/relationships/hyperlink" Target="https://www.archives.gov/files/records-mgmt/training/material/L1-012/story.html" TargetMode="External"/><Relationship Id="rId4" Type="http://schemas.openxmlformats.org/officeDocument/2006/relationships/hyperlink" Target="https://www.archives.gov/files/records-mgmt/training/material/L1-002/story.html" TargetMode="External"/><Relationship Id="rId9" Type="http://schemas.openxmlformats.org/officeDocument/2006/relationships/hyperlink" Target="https://www.archives.gov/files/records-mgmt/training/material/l1-008/index.html#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sz="4500">
                <a:latin typeface="Merriweather"/>
                <a:ea typeface="Merriweather"/>
                <a:cs typeface="Merriweather"/>
                <a:sym typeface="Merriweather"/>
              </a:rPr>
              <a:t>Role Specific Training:</a:t>
            </a:r>
            <a:endParaRPr sz="45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sz="4500">
                <a:latin typeface="Merriweather"/>
                <a:ea typeface="Merriweather"/>
                <a:cs typeface="Merriweather"/>
                <a:sym typeface="Merriweather"/>
              </a:rPr>
              <a:t>Records Custodian</a:t>
            </a:r>
            <a:endParaRPr sz="45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35789"/>
              <a:buNone/>
            </a:pPr>
            <a:r>
              <a:rPr lang="en" sz="2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Role: [Insert what your Agency calls these staff]</a:t>
            </a:r>
            <a:endParaRPr sz="25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2000"/>
              <a:buFont typeface="Merriweather"/>
              <a:buNone/>
            </a:pPr>
            <a:endParaRPr sz="25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2000"/>
              <a:buFont typeface="Merriweather"/>
              <a:buNone/>
            </a:pPr>
            <a:r>
              <a:rPr lang="en" sz="2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[Office staff who do Records Management at the  basic level (program/project/office)  in your Agency]</a:t>
            </a:r>
            <a:endParaRPr sz="25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10526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>Instructions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412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These slides should be used as a starting point for building role based training for Records Custodians at your Agency.   </a:t>
            </a:r>
            <a:endParaRPr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NARA defines Records Custodians as: Office staff who do Records Management at the first stage of the records lifecycle (program/project/office)  in your Agency.</a:t>
            </a:r>
            <a:endParaRPr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If your Agency has another term for this group, replace the term Records Custodians with your Agency specific term.</a:t>
            </a:r>
            <a:endParaRPr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Follow the instructions in brackets throughout the course, add your Agency template, and customize it to meet the needs of your Agency records management program.</a:t>
            </a:r>
            <a:endParaRPr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No approval is needed from NARA to customize and implement this training.</a:t>
            </a:r>
            <a:endParaRPr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endParaRPr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15"/>
          <p:cNvGrpSpPr/>
          <p:nvPr/>
        </p:nvGrpSpPr>
        <p:grpSpPr>
          <a:xfrm>
            <a:off x="6038025" y="2872425"/>
            <a:ext cx="2925950" cy="1606200"/>
            <a:chOff x="6038025" y="3060140"/>
            <a:chExt cx="2925950" cy="1606200"/>
          </a:xfrm>
        </p:grpSpPr>
        <p:cxnSp>
          <p:nvCxnSpPr>
            <p:cNvPr id="67" name="Google Shape;67;p15"/>
            <p:cNvCxnSpPr/>
            <p:nvPr/>
          </p:nvCxnSpPr>
          <p:spPr>
            <a:xfrm>
              <a:off x="6038025" y="3312550"/>
              <a:ext cx="582000" cy="0"/>
            </a:xfrm>
            <a:prstGeom prst="straightConnector1">
              <a:avLst/>
            </a:prstGeom>
            <a:noFill/>
            <a:ln w="9525" cap="flat" cmpd="sng">
              <a:solidFill>
                <a:srgbClr val="C2C2C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68" name="Google Shape;68;p15"/>
            <p:cNvSpPr txBox="1"/>
            <p:nvPr/>
          </p:nvSpPr>
          <p:spPr>
            <a:xfrm>
              <a:off x="6640475" y="3060140"/>
              <a:ext cx="2323500" cy="16062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" sz="1200" b="1" i="0" u="none" strike="noStrike" cap="none">
                  <a:solidFill>
                    <a:srgbClr val="000000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Records Custodians</a:t>
              </a:r>
              <a:endParaRPr sz="1200" b="1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Merriweather"/>
                <a:buNone/>
              </a:pPr>
              <a:r>
                <a:rPr lang="en" sz="1200" b="0" i="0" u="none" strike="noStrike" cap="none">
                  <a:solidFill>
                    <a:schemeClr val="dk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Office staff who do Records Management at the first stage of the records lifecycle (program/project/office)  in your Agency</a:t>
              </a:r>
              <a:endParaRPr sz="1200" b="1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69" name="Google Shape;69;p15"/>
            <p:cNvSpPr/>
            <p:nvPr/>
          </p:nvSpPr>
          <p:spPr>
            <a:xfrm>
              <a:off x="6424027" y="3212150"/>
              <a:ext cx="198600" cy="198300"/>
            </a:xfrm>
            <a:prstGeom prst="ellipse">
              <a:avLst/>
            </a:prstGeom>
            <a:solidFill>
              <a:srgbClr val="9225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5"/>
            <p:cNvSpPr txBox="1"/>
            <p:nvPr/>
          </p:nvSpPr>
          <p:spPr>
            <a:xfrm>
              <a:off x="6399017" y="3156109"/>
              <a:ext cx="247500" cy="312900"/>
            </a:xfrm>
            <a:prstGeom prst="rect">
              <a:avLst/>
            </a:pr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0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 sz="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1" name="Google Shape;71;p15"/>
          <p:cNvGrpSpPr/>
          <p:nvPr/>
        </p:nvGrpSpPr>
        <p:grpSpPr>
          <a:xfrm>
            <a:off x="664621" y="1652878"/>
            <a:ext cx="2994729" cy="1384500"/>
            <a:chOff x="636321" y="1844098"/>
            <a:chExt cx="2994729" cy="1384500"/>
          </a:xfrm>
        </p:grpSpPr>
        <p:sp>
          <p:nvSpPr>
            <p:cNvPr id="72" name="Google Shape;72;p15"/>
            <p:cNvSpPr txBox="1"/>
            <p:nvPr/>
          </p:nvSpPr>
          <p:spPr>
            <a:xfrm>
              <a:off x="636321" y="1844098"/>
              <a:ext cx="1867200" cy="138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" sz="1200" b="1" i="0" u="none" strike="noStrike" cap="none">
                  <a:solidFill>
                    <a:srgbClr val="000000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Records Liaisons</a:t>
              </a:r>
              <a:endParaRPr sz="1200" b="1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100" b="0" i="0" u="none" strike="noStrike" cap="none">
                  <a:solidFill>
                    <a:srgbClr val="000000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These staff manage records at the Division level. </a:t>
              </a:r>
              <a:endParaRPr sz="900" b="1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0" i="0" u="none" strike="noStrike" cap="none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.</a:t>
              </a:r>
              <a:endParaRPr sz="800" b="1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73" name="Google Shape;73;p15"/>
            <p:cNvCxnSpPr/>
            <p:nvPr/>
          </p:nvCxnSpPr>
          <p:spPr>
            <a:xfrm rot="10800000">
              <a:off x="2587350" y="2536350"/>
              <a:ext cx="1043700" cy="0"/>
            </a:xfrm>
            <a:prstGeom prst="straightConnector1">
              <a:avLst/>
            </a:prstGeom>
            <a:noFill/>
            <a:ln w="9525" cap="flat" cmpd="sng">
              <a:solidFill>
                <a:srgbClr val="C2C2C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74" name="Google Shape;74;p15"/>
            <p:cNvSpPr/>
            <p:nvPr/>
          </p:nvSpPr>
          <p:spPr>
            <a:xfrm>
              <a:off x="2523501" y="2431050"/>
              <a:ext cx="198600" cy="198300"/>
            </a:xfrm>
            <a:prstGeom prst="ellipse">
              <a:avLst/>
            </a:prstGeom>
            <a:solidFill>
              <a:srgbClr val="761E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5"/>
            <p:cNvSpPr txBox="1"/>
            <p:nvPr/>
          </p:nvSpPr>
          <p:spPr>
            <a:xfrm>
              <a:off x="2498491" y="2373759"/>
              <a:ext cx="247500" cy="312900"/>
            </a:xfrm>
            <a:prstGeom prst="rect">
              <a:avLst/>
            </a:pr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0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sz="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6" name="Google Shape;76;p15"/>
          <p:cNvGrpSpPr/>
          <p:nvPr/>
        </p:nvGrpSpPr>
        <p:grpSpPr>
          <a:xfrm>
            <a:off x="4908100" y="737545"/>
            <a:ext cx="3599586" cy="1384500"/>
            <a:chOff x="4908100" y="889950"/>
            <a:chExt cx="3599586" cy="1384500"/>
          </a:xfrm>
        </p:grpSpPr>
        <p:cxnSp>
          <p:nvCxnSpPr>
            <p:cNvPr id="77" name="Google Shape;77;p15"/>
            <p:cNvCxnSpPr/>
            <p:nvPr/>
          </p:nvCxnSpPr>
          <p:spPr>
            <a:xfrm>
              <a:off x="4908100" y="1593250"/>
              <a:ext cx="1715100" cy="0"/>
            </a:xfrm>
            <a:prstGeom prst="straightConnector1">
              <a:avLst/>
            </a:prstGeom>
            <a:noFill/>
            <a:ln w="9525" cap="flat" cmpd="sng">
              <a:solidFill>
                <a:srgbClr val="C2C2C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78" name="Google Shape;78;p15"/>
            <p:cNvSpPr txBox="1"/>
            <p:nvPr/>
          </p:nvSpPr>
          <p:spPr>
            <a:xfrm>
              <a:off x="6640486" y="889950"/>
              <a:ext cx="1867200" cy="138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" sz="1200" b="1" i="0" u="none" strike="noStrike" cap="none">
                  <a:solidFill>
                    <a:srgbClr val="000000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Agency/Department</a:t>
              </a:r>
              <a:endParaRPr sz="1200" b="1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100" b="0" i="0" u="none" strike="noStrike" cap="none">
                  <a:solidFill>
                    <a:srgbClr val="000000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Records Officer</a:t>
              </a:r>
              <a:endParaRPr sz="1100" b="0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100" b="0" i="0" u="none" strike="noStrike" cap="none">
                  <a:solidFill>
                    <a:srgbClr val="000000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Formally designated as responsible for records management at the agency/department level</a:t>
              </a:r>
              <a:endParaRPr sz="1100" b="0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endParaRPr sz="800" b="1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6427830" y="1493307"/>
              <a:ext cx="198600" cy="198300"/>
            </a:xfrm>
            <a:prstGeom prst="ellipse">
              <a:avLst/>
            </a:prstGeom>
            <a:solidFill>
              <a:srgbClr val="701C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5"/>
            <p:cNvSpPr txBox="1"/>
            <p:nvPr/>
          </p:nvSpPr>
          <p:spPr>
            <a:xfrm>
              <a:off x="6402820" y="1436790"/>
              <a:ext cx="247500" cy="312900"/>
            </a:xfrm>
            <a:prstGeom prst="rect">
              <a:avLst/>
            </a:pr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0" i="0" u="none" strike="noStrike" cap="non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sz="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1" name="Google Shape;81;p15"/>
          <p:cNvGrpSpPr/>
          <p:nvPr/>
        </p:nvGrpSpPr>
        <p:grpSpPr>
          <a:xfrm>
            <a:off x="2807519" y="974050"/>
            <a:ext cx="3514811" cy="3252002"/>
            <a:chOff x="2991269" y="1153325"/>
            <a:chExt cx="3514811" cy="3252002"/>
          </a:xfrm>
        </p:grpSpPr>
        <p:sp>
          <p:nvSpPr>
            <p:cNvPr id="82" name="Google Shape;82;p15"/>
            <p:cNvSpPr/>
            <p:nvPr/>
          </p:nvSpPr>
          <p:spPr>
            <a:xfrm>
              <a:off x="3477586" y="2585458"/>
              <a:ext cx="2541910" cy="950456"/>
            </a:xfrm>
            <a:custGeom>
              <a:avLst/>
              <a:gdLst/>
              <a:ahLst/>
              <a:cxnLst/>
              <a:rect l="l" t="t" r="r" b="b"/>
              <a:pathLst>
                <a:path w="126826" h="43529" extrusionOk="0">
                  <a:moveTo>
                    <a:pt x="0" y="20002"/>
                  </a:moveTo>
                  <a:lnTo>
                    <a:pt x="63389" y="43529"/>
                  </a:lnTo>
                  <a:lnTo>
                    <a:pt x="126826" y="19907"/>
                  </a:lnTo>
                  <a:lnTo>
                    <a:pt x="63580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83" name="Google Shape;83;p15"/>
            <p:cNvSpPr/>
            <p:nvPr/>
          </p:nvSpPr>
          <p:spPr>
            <a:xfrm>
              <a:off x="2991269" y="3020977"/>
              <a:ext cx="1758228" cy="1384350"/>
            </a:xfrm>
            <a:custGeom>
              <a:avLst/>
              <a:gdLst/>
              <a:ahLst/>
              <a:cxnLst/>
              <a:rect l="l" t="t" r="r" b="b"/>
              <a:pathLst>
                <a:path w="87725" h="63817" extrusionOk="0">
                  <a:moveTo>
                    <a:pt x="24288" y="0"/>
                  </a:moveTo>
                  <a:lnTo>
                    <a:pt x="0" y="29908"/>
                  </a:lnTo>
                  <a:lnTo>
                    <a:pt x="87725" y="63817"/>
                  </a:lnTo>
                  <a:lnTo>
                    <a:pt x="87725" y="42291"/>
                  </a:lnTo>
                  <a:lnTo>
                    <a:pt x="87725" y="23526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</p:sp>
        <p:sp>
          <p:nvSpPr>
            <p:cNvPr id="84" name="Google Shape;84;p15"/>
            <p:cNvSpPr/>
            <p:nvPr/>
          </p:nvSpPr>
          <p:spPr>
            <a:xfrm flipH="1">
              <a:off x="4747852" y="3020977"/>
              <a:ext cx="1758228" cy="1384350"/>
            </a:xfrm>
            <a:custGeom>
              <a:avLst/>
              <a:gdLst/>
              <a:ahLst/>
              <a:cxnLst/>
              <a:rect l="l" t="t" r="r" b="b"/>
              <a:pathLst>
                <a:path w="87725" h="63817" extrusionOk="0">
                  <a:moveTo>
                    <a:pt x="24288" y="0"/>
                  </a:moveTo>
                  <a:lnTo>
                    <a:pt x="0" y="29908"/>
                  </a:lnTo>
                  <a:lnTo>
                    <a:pt x="87725" y="63817"/>
                  </a:lnTo>
                  <a:lnTo>
                    <a:pt x="87725" y="42291"/>
                  </a:lnTo>
                  <a:lnTo>
                    <a:pt x="87725" y="23526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</p:sp>
        <p:sp>
          <p:nvSpPr>
            <p:cNvPr id="85" name="Google Shape;85;p15"/>
            <p:cNvSpPr/>
            <p:nvPr/>
          </p:nvSpPr>
          <p:spPr>
            <a:xfrm>
              <a:off x="3969199" y="2001324"/>
              <a:ext cx="1565850" cy="585863"/>
            </a:xfrm>
            <a:custGeom>
              <a:avLst/>
              <a:gdLst/>
              <a:ahLst/>
              <a:cxnLst/>
              <a:rect l="l" t="t" r="r" b="b"/>
              <a:pathLst>
                <a:path w="24053" h="8150" extrusionOk="0">
                  <a:moveTo>
                    <a:pt x="0" y="3827"/>
                  </a:moveTo>
                  <a:lnTo>
                    <a:pt x="11976" y="8150"/>
                  </a:lnTo>
                  <a:lnTo>
                    <a:pt x="24053" y="3827"/>
                  </a:lnTo>
                  <a:lnTo>
                    <a:pt x="1212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86" name="Google Shape;86;p15"/>
            <p:cNvSpPr/>
            <p:nvPr/>
          </p:nvSpPr>
          <p:spPr>
            <a:xfrm>
              <a:off x="3563255" y="2275837"/>
              <a:ext cx="1189300" cy="1015326"/>
            </a:xfrm>
            <a:custGeom>
              <a:avLst/>
              <a:gdLst/>
              <a:ahLst/>
              <a:cxnLst/>
              <a:rect l="l" t="t" r="r" b="b"/>
              <a:pathLst>
                <a:path w="18238" h="14114" extrusionOk="0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</p:sp>
        <p:sp>
          <p:nvSpPr>
            <p:cNvPr id="87" name="Google Shape;87;p15"/>
            <p:cNvSpPr/>
            <p:nvPr/>
          </p:nvSpPr>
          <p:spPr>
            <a:xfrm flipH="1">
              <a:off x="4749365" y="2275837"/>
              <a:ext cx="1189300" cy="1015326"/>
            </a:xfrm>
            <a:custGeom>
              <a:avLst/>
              <a:gdLst/>
              <a:ahLst/>
              <a:cxnLst/>
              <a:rect l="l" t="t" r="r" b="b"/>
              <a:pathLst>
                <a:path w="18238" h="14114" extrusionOk="0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</p:sp>
        <p:sp>
          <p:nvSpPr>
            <p:cNvPr id="88" name="Google Shape;88;p15"/>
            <p:cNvSpPr/>
            <p:nvPr/>
          </p:nvSpPr>
          <p:spPr>
            <a:xfrm>
              <a:off x="4059061" y="1153325"/>
              <a:ext cx="693508" cy="1201140"/>
            </a:xfrm>
            <a:custGeom>
              <a:avLst/>
              <a:gdLst/>
              <a:ahLst/>
              <a:cxnLst/>
              <a:rect l="l" t="t" r="r" b="b"/>
              <a:pathLst>
                <a:path w="10635" h="16697" extrusionOk="0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</p:sp>
        <p:sp>
          <p:nvSpPr>
            <p:cNvPr id="89" name="Google Shape;89;p15"/>
            <p:cNvSpPr/>
            <p:nvPr/>
          </p:nvSpPr>
          <p:spPr>
            <a:xfrm flipH="1">
              <a:off x="4749350" y="1153325"/>
              <a:ext cx="693508" cy="1201140"/>
            </a:xfrm>
            <a:custGeom>
              <a:avLst/>
              <a:gdLst/>
              <a:ahLst/>
              <a:cxnLst/>
              <a:rect l="l" t="t" r="r" b="b"/>
              <a:pathLst>
                <a:path w="10635" h="16697" extrusionOk="0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</p:sp>
      </p:grpSp>
      <p:sp>
        <p:nvSpPr>
          <p:cNvPr id="90" name="Google Shape;90;p15"/>
          <p:cNvSpPr txBox="1"/>
          <p:nvPr/>
        </p:nvSpPr>
        <p:spPr>
          <a:xfrm>
            <a:off x="721650" y="360825"/>
            <a:ext cx="4075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Staff responsible for Records Management </a:t>
            </a:r>
            <a:endParaRPr sz="1400" b="0" i="0" u="none" strike="noStrike" cap="none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16"/>
          <p:cNvGrpSpPr/>
          <p:nvPr/>
        </p:nvGrpSpPr>
        <p:grpSpPr>
          <a:xfrm>
            <a:off x="4852769" y="1661823"/>
            <a:ext cx="3514811" cy="1819866"/>
            <a:chOff x="2991269" y="2585461"/>
            <a:chExt cx="3514811" cy="1819866"/>
          </a:xfrm>
        </p:grpSpPr>
        <p:sp>
          <p:nvSpPr>
            <p:cNvPr id="96" name="Google Shape;96;p16"/>
            <p:cNvSpPr/>
            <p:nvPr/>
          </p:nvSpPr>
          <p:spPr>
            <a:xfrm>
              <a:off x="3812549" y="2585461"/>
              <a:ext cx="2207089" cy="615609"/>
            </a:xfrm>
            <a:custGeom>
              <a:avLst/>
              <a:gdLst/>
              <a:ahLst/>
              <a:cxnLst/>
              <a:rect l="l" t="t" r="r" b="b"/>
              <a:pathLst>
                <a:path w="126826" h="43529" extrusionOk="0">
                  <a:moveTo>
                    <a:pt x="0" y="20002"/>
                  </a:moveTo>
                  <a:lnTo>
                    <a:pt x="63389" y="43529"/>
                  </a:lnTo>
                  <a:lnTo>
                    <a:pt x="126826" y="19907"/>
                  </a:lnTo>
                  <a:lnTo>
                    <a:pt x="63580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sp>
          <p:nvSpPr>
            <p:cNvPr id="97" name="Google Shape;97;p16"/>
            <p:cNvSpPr/>
            <p:nvPr/>
          </p:nvSpPr>
          <p:spPr>
            <a:xfrm>
              <a:off x="2991269" y="3020977"/>
              <a:ext cx="1758228" cy="1384350"/>
            </a:xfrm>
            <a:custGeom>
              <a:avLst/>
              <a:gdLst/>
              <a:ahLst/>
              <a:cxnLst/>
              <a:rect l="l" t="t" r="r" b="b"/>
              <a:pathLst>
                <a:path w="87725" h="63817" extrusionOk="0">
                  <a:moveTo>
                    <a:pt x="24288" y="0"/>
                  </a:moveTo>
                  <a:lnTo>
                    <a:pt x="0" y="29908"/>
                  </a:lnTo>
                  <a:lnTo>
                    <a:pt x="87725" y="63817"/>
                  </a:lnTo>
                  <a:lnTo>
                    <a:pt x="87725" y="42291"/>
                  </a:lnTo>
                  <a:lnTo>
                    <a:pt x="87725" y="23526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</p:sp>
        <p:sp>
          <p:nvSpPr>
            <p:cNvPr id="98" name="Google Shape;98;p16"/>
            <p:cNvSpPr/>
            <p:nvPr/>
          </p:nvSpPr>
          <p:spPr>
            <a:xfrm flipH="1">
              <a:off x="4747852" y="3020977"/>
              <a:ext cx="1758228" cy="1384350"/>
            </a:xfrm>
            <a:custGeom>
              <a:avLst/>
              <a:gdLst/>
              <a:ahLst/>
              <a:cxnLst/>
              <a:rect l="l" t="t" r="r" b="b"/>
              <a:pathLst>
                <a:path w="87725" h="63817" extrusionOk="0">
                  <a:moveTo>
                    <a:pt x="24288" y="0"/>
                  </a:moveTo>
                  <a:lnTo>
                    <a:pt x="0" y="29908"/>
                  </a:lnTo>
                  <a:lnTo>
                    <a:pt x="87725" y="63817"/>
                  </a:lnTo>
                  <a:lnTo>
                    <a:pt x="87725" y="42291"/>
                  </a:lnTo>
                  <a:lnTo>
                    <a:pt x="87725" y="23526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</p:sp>
      </p:grpSp>
      <p:sp>
        <p:nvSpPr>
          <p:cNvPr id="99" name="Google Shape;99;p16"/>
          <p:cNvSpPr txBox="1"/>
          <p:nvPr/>
        </p:nvSpPr>
        <p:spPr>
          <a:xfrm>
            <a:off x="856125" y="232875"/>
            <a:ext cx="71730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T</a:t>
            </a:r>
            <a:r>
              <a:rPr lang="en" sz="1400" b="1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he Records Custodian</a:t>
            </a:r>
            <a:endParaRPr sz="1400" b="1" i="0" u="none" strike="noStrike" cap="none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Manages records at the office level and is </a:t>
            </a:r>
            <a:r>
              <a:rPr lang="en" sz="1400" b="0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the base for implementing records management policies and procedures by:</a:t>
            </a:r>
            <a:endParaRPr sz="1400" b="0" i="0" u="none" strike="noStrike" cap="none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506250" y="1129950"/>
            <a:ext cx="3351300" cy="25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88950" marR="0" lvl="0" indent="-3365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"/>
              <a:buAutoNum type="arabicPeriod"/>
            </a:pPr>
            <a:r>
              <a:rPr lang="en" sz="12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Applying a records/retention schedule</a:t>
            </a:r>
            <a:endParaRPr sz="120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88950" marR="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"/>
              <a:buAutoNum type="arabicPeriod"/>
            </a:pPr>
            <a:r>
              <a:rPr lang="en" sz="12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Understanding the agency RM staff structure </a:t>
            </a:r>
            <a:endParaRPr sz="120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88950" marR="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"/>
              <a:buAutoNum type="arabicPeriod"/>
            </a:pPr>
            <a:r>
              <a:rPr lang="en" sz="12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Knowing and understanding Agency RM policy and guidance.</a:t>
            </a:r>
            <a:endParaRPr sz="120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88950" marR="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"/>
              <a:buAutoNum type="arabicPeriod"/>
            </a:pPr>
            <a:r>
              <a:rPr lang="en" sz="12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Coordinating with Records Liaisons</a:t>
            </a:r>
            <a:endParaRPr sz="120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88950" marR="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"/>
              <a:buAutoNum type="arabicPeriod"/>
            </a:pPr>
            <a:r>
              <a:rPr lang="en" sz="12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Understanding and implementing records storage operations regardless of record format</a:t>
            </a:r>
            <a:endParaRPr sz="1400" b="0" i="0" u="none" strike="noStrike" cap="none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506250" y="838600"/>
            <a:ext cx="583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4832225" y="3564000"/>
            <a:ext cx="35559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Almost always - an ‘other duty as assigned’</a:t>
            </a:r>
            <a:endParaRPr sz="1400" b="0" i="0" u="none" strike="noStrike" cap="none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5998050" y="1771875"/>
            <a:ext cx="16401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Records Custodians</a:t>
            </a:r>
            <a:endParaRPr sz="1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311700" y="445024"/>
            <a:ext cx="8520600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</a:pPr>
            <a:r>
              <a:rPr lang="en" sz="3200">
                <a:latin typeface="Merriweather"/>
                <a:ea typeface="Merriweather"/>
                <a:cs typeface="Merriweather"/>
                <a:sym typeface="Merriweather"/>
              </a:rPr>
              <a:t>Role: [</a:t>
            </a:r>
            <a:r>
              <a:rPr lang="en" sz="2400">
                <a:latin typeface="Merriweather"/>
                <a:ea typeface="Merriweather"/>
                <a:cs typeface="Merriweather"/>
                <a:sym typeface="Merriweather"/>
              </a:rPr>
              <a:t>Insert what your Agency calls these staff]</a:t>
            </a:r>
            <a:endParaRPr sz="24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</a:pPr>
            <a:r>
              <a:rPr lang="en" sz="1200">
                <a:latin typeface="Merriweather"/>
                <a:ea typeface="Merriweather"/>
                <a:cs typeface="Merriweather"/>
                <a:sym typeface="Merriweather"/>
              </a:rPr>
              <a:t>[Office staff who do Records Management at the lowest level (program/project/office)  in your Agency]</a:t>
            </a:r>
            <a:endParaRPr sz="12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311700" y="1543050"/>
            <a:ext cx="3999900" cy="30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NARA calls these staff “Records Custodians”</a:t>
            </a:r>
            <a:endParaRPr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These staff manage records at the office level. </a:t>
            </a:r>
            <a:endParaRPr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These are usually not the admin staff’s regular duties.</a:t>
            </a:r>
            <a:endParaRPr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rgbClr val="FF0000"/>
              </a:solidFill>
              <a:highlight>
                <a:srgbClr val="FFE599"/>
              </a:highlight>
            </a:endParaRPr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2"/>
          </p:nvPr>
        </p:nvSpPr>
        <p:spPr>
          <a:xfrm>
            <a:off x="4832400" y="1543050"/>
            <a:ext cx="3999900" cy="29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>[Add Agency specific info on the role and responsibilities of Records Custodians at your agency]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>[Add links to any documents specific to Records Custodians]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2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Role specific training for Records Custodians should include: </a:t>
            </a: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( Records Custodians should be able to)</a:t>
            </a: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88950" lvl="0" indent="-3365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erriweather"/>
              <a:buAutoNum type="arabicPeriod"/>
            </a:pPr>
            <a:r>
              <a:rPr lang="en" sz="12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Applying a records/retention schedule</a:t>
            </a: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8895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erriweather"/>
              <a:buAutoNum type="arabicPeriod"/>
            </a:pPr>
            <a:r>
              <a:rPr lang="en" sz="12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Understand the agency RM staff structure </a:t>
            </a: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8895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erriweather"/>
              <a:buAutoNum type="arabicPeriod"/>
            </a:pPr>
            <a:r>
              <a:rPr lang="en" sz="12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Know and understand Agency RM policy and guidance.</a:t>
            </a: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8895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erriweather"/>
              <a:buAutoNum type="arabicPeriod"/>
            </a:pPr>
            <a:r>
              <a:rPr lang="en" sz="12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Coordinating with Records Liaisons</a:t>
            </a: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8895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Merriweather"/>
              <a:buAutoNum type="arabicPeriod"/>
            </a:pPr>
            <a:r>
              <a:rPr lang="en" sz="120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Understand records storage operations regardless of record format.</a:t>
            </a: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2"/>
          </p:nvPr>
        </p:nvSpPr>
        <p:spPr>
          <a:xfrm>
            <a:off x="4789950" y="1187850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For more information please contact your Records Liaison and/or your  Agency Records officer (ARO).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8" name="Google Shape;118;p18"/>
          <p:cNvSpPr txBox="1"/>
          <p:nvPr/>
        </p:nvSpPr>
        <p:spPr>
          <a:xfrm>
            <a:off x="0" y="0"/>
            <a:ext cx="3000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2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FF0000"/>
              </a:solidFill>
              <a:highlight>
                <a:srgbClr val="FFE599"/>
              </a:highlight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i="1">
                <a:latin typeface="Merriweather"/>
                <a:ea typeface="Merriweather"/>
                <a:cs typeface="Merriweather"/>
                <a:sym typeface="Merriweather"/>
              </a:rPr>
              <a:t>Suggested</a:t>
            </a: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> NARA Training for Records Custodians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4" name="Google Shape;12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The following items are recommended training for Agency Records Custodians. </a:t>
            </a:r>
            <a:endParaRPr dirty="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endParaRPr dirty="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 dirty="0">
                <a:solidFill>
                  <a:srgbClr val="000000"/>
                </a:solidFill>
                <a:latin typeface="Merriweather"/>
                <a:ea typeface="Merriweather"/>
                <a:cs typeface="Merriweather"/>
                <a:sym typeface="Merriweather"/>
              </a:rPr>
              <a:t>These items are linked from NARA’s RM Training webpage : </a:t>
            </a:r>
            <a:r>
              <a:rPr lang="en-US" u="sng" dirty="0" smtClean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https://www.archives.gov/records-mgmt/training</a:t>
            </a:r>
            <a:endParaRPr dirty="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endParaRPr dirty="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endParaRPr dirty="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endParaRPr dirty="0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5" name="Google Shape;125;p19"/>
          <p:cNvSpPr txBox="1">
            <a:spLocks noGrp="1"/>
          </p:cNvSpPr>
          <p:nvPr>
            <p:ph type="body" idx="2"/>
          </p:nvPr>
        </p:nvSpPr>
        <p:spPr>
          <a:xfrm>
            <a:off x="4804100" y="1216900"/>
            <a:ext cx="3999900" cy="35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Additional content with Agency Specific Examples should be added.</a:t>
            </a:r>
            <a:endParaRPr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i="1">
                <a:latin typeface="Merriweather"/>
                <a:ea typeface="Merriweather"/>
                <a:cs typeface="Merriweather"/>
                <a:sym typeface="Merriweather"/>
              </a:rPr>
              <a:t>Suggested</a:t>
            </a: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> NARA training for Records Custodians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1" name="Google Shape;131;p20"/>
          <p:cNvSpPr txBox="1">
            <a:spLocks noGrp="1"/>
          </p:cNvSpPr>
          <p:nvPr>
            <p:ph type="body" idx="1"/>
          </p:nvPr>
        </p:nvSpPr>
        <p:spPr>
          <a:xfrm>
            <a:off x="156050" y="1187850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What is a Records Lifecycle? 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 sz="1200" u="sng">
                <a:solidFill>
                  <a:schemeClr val="hlink"/>
                </a:solidFill>
                <a:highlight>
                  <a:srgbClr val="FFFFFF"/>
                </a:highlight>
                <a:latin typeface="Merriweather"/>
                <a:ea typeface="Merriweather"/>
                <a:cs typeface="Merriweather"/>
                <a:sym typeface="Merriweather"/>
                <a:hlinkClick r:id="rId4"/>
              </a:rPr>
              <a:t>What are Temporary Records?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 sz="1200" u="sng">
                <a:solidFill>
                  <a:schemeClr val="hlink"/>
                </a:solidFill>
                <a:highlight>
                  <a:srgbClr val="FFFFFF"/>
                </a:highlight>
                <a:latin typeface="Merriweather"/>
                <a:ea typeface="Merriweather"/>
                <a:cs typeface="Merriweather"/>
                <a:sym typeface="Merriweather"/>
                <a:hlinkClick r:id="rId5"/>
              </a:rPr>
              <a:t>What are Permanent Records?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6"/>
              </a:rPr>
              <a:t>What is a Records Inventory?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7"/>
              </a:rPr>
              <a:t>What is a Records Schedule?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8"/>
              </a:rPr>
              <a:t>What is a file plan?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body" idx="2"/>
          </p:nvPr>
        </p:nvSpPr>
        <p:spPr>
          <a:xfrm>
            <a:off x="4832400" y="1102950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9"/>
              </a:rPr>
              <a:t>What's the difference between a records inventory, a records schedule, and a file plan?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u="sng">
                <a:solidFill>
                  <a:schemeClr val="hlink"/>
                </a:solidFill>
                <a:highlight>
                  <a:schemeClr val="lt1"/>
                </a:highlight>
                <a:latin typeface="Merriweather"/>
                <a:ea typeface="Merriweather"/>
                <a:cs typeface="Merriweather"/>
                <a:sym typeface="Merriweather"/>
                <a:hlinkClick r:id="rId10"/>
              </a:rPr>
              <a:t>Recognizing Records, Non-records, and Personal Files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u="sng">
                <a:solidFill>
                  <a:schemeClr val="hlink"/>
                </a:solidFill>
                <a:highlight>
                  <a:srgbClr val="FFFFFF"/>
                </a:highlight>
                <a:latin typeface="Merriweather"/>
                <a:ea typeface="Merriweather"/>
                <a:cs typeface="Merriweather"/>
                <a:sym typeface="Merriweather"/>
                <a:hlinkClick r:id="rId11"/>
              </a:rPr>
              <a:t>Finding Your Records Control Schedules on NARA's Website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These items are linked from NARA’s RM Training webpage : </a:t>
            </a:r>
            <a:r>
              <a:rPr lang="en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12"/>
              </a:rPr>
              <a:t>https://www.archives.gov/records-mgmt</a:t>
            </a:r>
            <a:endParaRPr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For additional training, Records Custodians should view Level One material on the web site.</a:t>
            </a:r>
            <a:endParaRPr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560</Words>
  <Application>Microsoft Office PowerPoint</Application>
  <PresentationFormat>On-screen Show (16:9)</PresentationFormat>
  <Paragraphs>79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Roboto</vt:lpstr>
      <vt:lpstr>Merriweather</vt:lpstr>
      <vt:lpstr>Simple Light</vt:lpstr>
      <vt:lpstr>Role Specific Training: Records Custodian</vt:lpstr>
      <vt:lpstr>Instructions</vt:lpstr>
      <vt:lpstr>PowerPoint Presentation</vt:lpstr>
      <vt:lpstr>PowerPoint Presentation</vt:lpstr>
      <vt:lpstr>Role: [Insert what your Agency calls these staff] [Office staff who do Records Management at the lowest level (program/project/office)  in your Agency]</vt:lpstr>
      <vt:lpstr>PowerPoint Presentation</vt:lpstr>
      <vt:lpstr>Suggested NARA Training for Records Custodians</vt:lpstr>
      <vt:lpstr>Suggested NARA training for Records Custodians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Specific Training: Records Custodian</dc:title>
  <dc:creator>Gina C Williams</dc:creator>
  <cp:lastModifiedBy>Gina C Williams</cp:lastModifiedBy>
  <cp:revision>3</cp:revision>
  <dcterms:modified xsi:type="dcterms:W3CDTF">2021-04-28T11:45:42Z</dcterms:modified>
</cp:coreProperties>
</file>