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Merriweather" panose="00000500000000000000" pitchFamily="2" charset="0"/>
      <p:regular r:id="rId10"/>
      <p:bold r:id="rId11"/>
      <p:italic r:id="rId12"/>
      <p:boldItalic r:id="rId13"/>
    </p:embeddedFont>
    <p:embeddedFont>
      <p:font typeface="Roboto" panose="02000000000000000000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050" y="2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" name="Google Shape;5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chives.gov/records-mgm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chives.gov/files/records-mgmt/training/material/L2.011/story.html" TargetMode="External"/><Relationship Id="rId3" Type="http://schemas.openxmlformats.org/officeDocument/2006/relationships/hyperlink" Target="https://www.archives.gov/files/records-mgmt/training/material/L2.003/story.html" TargetMode="External"/><Relationship Id="rId7" Type="http://schemas.openxmlformats.org/officeDocument/2006/relationships/hyperlink" Target="https://www.archives.gov/files/records-mgmt/training/material/L2.009/story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rchives.gov/files/records-mgmt/training/material/L2.008/story.html" TargetMode="External"/><Relationship Id="rId11" Type="http://schemas.openxmlformats.org/officeDocument/2006/relationships/hyperlink" Target="https://www.archives.gov/records-mgmt" TargetMode="External"/><Relationship Id="rId5" Type="http://schemas.openxmlformats.org/officeDocument/2006/relationships/hyperlink" Target="https://www.archives.gov/files/records-mgmt/training/material/L2.007/story.html" TargetMode="External"/><Relationship Id="rId10" Type="http://schemas.openxmlformats.org/officeDocument/2006/relationships/hyperlink" Target="https://www.archives.gov/files/records-mgmt/training/material/L2.014/story.html" TargetMode="External"/><Relationship Id="rId4" Type="http://schemas.openxmlformats.org/officeDocument/2006/relationships/hyperlink" Target="https://www.archives.gov/files/records-mgmt/training/material/L2.006/story.html" TargetMode="External"/><Relationship Id="rId9" Type="http://schemas.openxmlformats.org/officeDocument/2006/relationships/hyperlink" Target="https://www.archives.gov/files/records-mgmt/training/material/L2.013/story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Liaisons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Instructions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412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slides should be used as a starting point for building role based training for Records Liaisons  at your Agency.  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NARA defines Records Liaisons as: Staff who manage records at the division level (intermediate program/project/ Division/Unit) in your Agency.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If your Agency has another term for this group, replace the term Records Liaisons with your Agency specific term.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Follow the instructions in brackets throughout the course, add your Agency template, and customize it to meet the needs of your Agency records management program.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No approval is needed from NARA to customize and implement this training.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15"/>
          <p:cNvGrpSpPr/>
          <p:nvPr/>
        </p:nvGrpSpPr>
        <p:grpSpPr>
          <a:xfrm>
            <a:off x="6038025" y="2872425"/>
            <a:ext cx="2925950" cy="1606200"/>
            <a:chOff x="6038025" y="3060140"/>
            <a:chExt cx="2925950" cy="1606200"/>
          </a:xfrm>
        </p:grpSpPr>
        <p:cxnSp>
          <p:nvCxnSpPr>
            <p:cNvPr id="67" name="Google Shape;67;p15"/>
            <p:cNvCxnSpPr/>
            <p:nvPr/>
          </p:nvCxnSpPr>
          <p:spPr>
            <a:xfrm>
              <a:off x="6038025" y="3312550"/>
              <a:ext cx="5820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68" name="Google Shape;68;p15"/>
            <p:cNvSpPr txBox="1"/>
            <p:nvPr/>
          </p:nvSpPr>
          <p:spPr>
            <a:xfrm>
              <a:off x="6640475" y="3060140"/>
              <a:ext cx="2323500" cy="160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Records Custodians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00"/>
                <a:buFont typeface="Merriweather"/>
                <a:buNone/>
              </a:pPr>
              <a:r>
                <a:rPr lang="en" sz="1200" b="0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Office staff who do Records Management at the first stage of the records lifecycle (program/project/office)  in your Agency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</p:txBody>
        </p:sp>
        <p:sp>
          <p:nvSpPr>
            <p:cNvPr id="69" name="Google Shape;69;p15"/>
            <p:cNvSpPr/>
            <p:nvPr/>
          </p:nvSpPr>
          <p:spPr>
            <a:xfrm>
              <a:off x="6424027" y="3212150"/>
              <a:ext cx="198600" cy="198300"/>
            </a:xfrm>
            <a:prstGeom prst="ellipse">
              <a:avLst/>
            </a:prstGeom>
            <a:solidFill>
              <a:srgbClr val="9225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5"/>
            <p:cNvSpPr txBox="1"/>
            <p:nvPr/>
          </p:nvSpPr>
          <p:spPr>
            <a:xfrm>
              <a:off x="6399017" y="3156109"/>
              <a:ext cx="247500" cy="31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1" name="Google Shape;71;p15"/>
          <p:cNvGrpSpPr/>
          <p:nvPr/>
        </p:nvGrpSpPr>
        <p:grpSpPr>
          <a:xfrm>
            <a:off x="664621" y="1652878"/>
            <a:ext cx="2994729" cy="1384500"/>
            <a:chOff x="636321" y="1844098"/>
            <a:chExt cx="2994729" cy="1384500"/>
          </a:xfrm>
        </p:grpSpPr>
        <p:sp>
          <p:nvSpPr>
            <p:cNvPr id="72" name="Google Shape;72;p15"/>
            <p:cNvSpPr txBox="1"/>
            <p:nvPr/>
          </p:nvSpPr>
          <p:spPr>
            <a:xfrm>
              <a:off x="636321" y="1844098"/>
              <a:ext cx="1867200" cy="1384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Records Liaisons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200" b="0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Staff who manage records at the division level (intermediate program/project/ Division/Unit) in your Agency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.</a:t>
              </a:r>
              <a:endParaRPr sz="8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cxnSp>
          <p:nvCxnSpPr>
            <p:cNvPr id="73" name="Google Shape;73;p15"/>
            <p:cNvCxnSpPr/>
            <p:nvPr/>
          </p:nvCxnSpPr>
          <p:spPr>
            <a:xfrm rot="10800000">
              <a:off x="2587350" y="2536350"/>
              <a:ext cx="10437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74" name="Google Shape;74;p15"/>
            <p:cNvSpPr/>
            <p:nvPr/>
          </p:nvSpPr>
          <p:spPr>
            <a:xfrm>
              <a:off x="2523501" y="2431050"/>
              <a:ext cx="198600" cy="198300"/>
            </a:xfrm>
            <a:prstGeom prst="ellipse">
              <a:avLst/>
            </a:prstGeom>
            <a:solidFill>
              <a:srgbClr val="761E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5"/>
            <p:cNvSpPr txBox="1"/>
            <p:nvPr/>
          </p:nvSpPr>
          <p:spPr>
            <a:xfrm>
              <a:off x="2498491" y="2373759"/>
              <a:ext cx="247500" cy="31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6" name="Google Shape;76;p15"/>
          <p:cNvGrpSpPr/>
          <p:nvPr/>
        </p:nvGrpSpPr>
        <p:grpSpPr>
          <a:xfrm>
            <a:off x="4908100" y="737545"/>
            <a:ext cx="3599586" cy="1384500"/>
            <a:chOff x="4908100" y="889950"/>
            <a:chExt cx="3599586" cy="1384500"/>
          </a:xfrm>
        </p:grpSpPr>
        <p:cxnSp>
          <p:nvCxnSpPr>
            <p:cNvPr id="77" name="Google Shape;77;p15"/>
            <p:cNvCxnSpPr/>
            <p:nvPr/>
          </p:nvCxnSpPr>
          <p:spPr>
            <a:xfrm>
              <a:off x="4908100" y="1593250"/>
              <a:ext cx="1715100" cy="0"/>
            </a:xfrm>
            <a:prstGeom prst="straightConnector1">
              <a:avLst/>
            </a:prstGeom>
            <a:noFill/>
            <a:ln w="9525" cap="flat" cmpd="sng">
              <a:solidFill>
                <a:srgbClr val="C2C2C2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78" name="Google Shape;78;p15"/>
            <p:cNvSpPr txBox="1"/>
            <p:nvPr/>
          </p:nvSpPr>
          <p:spPr>
            <a:xfrm>
              <a:off x="6640486" y="889950"/>
              <a:ext cx="1867200" cy="1384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" sz="1200" b="1" i="0" u="none" strike="noStrike" cap="none">
                  <a:solidFill>
                    <a:srgbClr val="000000"/>
                  </a:solidFill>
                  <a:latin typeface="Merriweather"/>
                  <a:ea typeface="Merriweather"/>
                  <a:cs typeface="Merriweather"/>
                  <a:sym typeface="Merriweather"/>
                </a:rPr>
                <a:t>Agency/Department Records Officer</a:t>
              </a:r>
              <a:endParaRPr sz="1200" b="1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endParaRPr sz="800" b="1" i="0" u="none" strike="noStrike" cap="non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6427830" y="1493307"/>
              <a:ext cx="198600" cy="198300"/>
            </a:xfrm>
            <a:prstGeom prst="ellipse">
              <a:avLst/>
            </a:prstGeom>
            <a:solidFill>
              <a:srgbClr val="701C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5"/>
            <p:cNvSpPr txBox="1"/>
            <p:nvPr/>
          </p:nvSpPr>
          <p:spPr>
            <a:xfrm>
              <a:off x="6402820" y="1436790"/>
              <a:ext cx="247500" cy="312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1600"/>
                </a:spcAft>
                <a:buClr>
                  <a:srgbClr val="000000"/>
                </a:buClr>
                <a:buSzPts val="800"/>
                <a:buFont typeface="Arial"/>
                <a:buNone/>
              </a:pPr>
              <a:r>
                <a:rPr lang="en" sz="800" b="0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sz="8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1" name="Google Shape;81;p15"/>
          <p:cNvGrpSpPr/>
          <p:nvPr/>
        </p:nvGrpSpPr>
        <p:grpSpPr>
          <a:xfrm>
            <a:off x="2807519" y="974050"/>
            <a:ext cx="3514811" cy="3252002"/>
            <a:chOff x="2991269" y="1153325"/>
            <a:chExt cx="3514811" cy="3252002"/>
          </a:xfrm>
        </p:grpSpPr>
        <p:sp>
          <p:nvSpPr>
            <p:cNvPr id="82" name="Google Shape;82;p15"/>
            <p:cNvSpPr/>
            <p:nvPr/>
          </p:nvSpPr>
          <p:spPr>
            <a:xfrm>
              <a:off x="3477586" y="2585458"/>
              <a:ext cx="2541910" cy="950456"/>
            </a:xfrm>
            <a:custGeom>
              <a:avLst/>
              <a:gdLst/>
              <a:ahLst/>
              <a:cxnLst/>
              <a:rect l="l" t="t" r="r" b="b"/>
              <a:pathLst>
                <a:path w="126826" h="43529" extrusionOk="0">
                  <a:moveTo>
                    <a:pt x="0" y="20002"/>
                  </a:moveTo>
                  <a:lnTo>
                    <a:pt x="63389" y="43529"/>
                  </a:lnTo>
                  <a:lnTo>
                    <a:pt x="126826" y="19907"/>
                  </a:lnTo>
                  <a:lnTo>
                    <a:pt x="6358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Google Shape;83;p15"/>
            <p:cNvSpPr/>
            <p:nvPr/>
          </p:nvSpPr>
          <p:spPr>
            <a:xfrm>
              <a:off x="2991269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Google Shape;84;p15"/>
            <p:cNvSpPr/>
            <p:nvPr/>
          </p:nvSpPr>
          <p:spPr>
            <a:xfrm flipH="1">
              <a:off x="4747852" y="3020977"/>
              <a:ext cx="1758228" cy="1384350"/>
            </a:xfrm>
            <a:custGeom>
              <a:avLst/>
              <a:gdLst/>
              <a:ahLst/>
              <a:cxnLst/>
              <a:rect l="l" t="t" r="r" b="b"/>
              <a:pathLst>
                <a:path w="87725" h="63817" extrusionOk="0">
                  <a:moveTo>
                    <a:pt x="24288" y="0"/>
                  </a:moveTo>
                  <a:lnTo>
                    <a:pt x="0" y="29908"/>
                  </a:lnTo>
                  <a:lnTo>
                    <a:pt x="87725" y="63817"/>
                  </a:lnTo>
                  <a:lnTo>
                    <a:pt x="87725" y="42291"/>
                  </a:lnTo>
                  <a:lnTo>
                    <a:pt x="87725" y="23526"/>
                  </a:lnTo>
                  <a:close/>
                </a:path>
              </a:pathLst>
            </a:custGeom>
            <a:solidFill>
              <a:srgbClr val="9225A5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Google Shape;85;p15"/>
            <p:cNvSpPr/>
            <p:nvPr/>
          </p:nvSpPr>
          <p:spPr>
            <a:xfrm>
              <a:off x="3969199" y="2001324"/>
              <a:ext cx="1565850" cy="585863"/>
            </a:xfrm>
            <a:custGeom>
              <a:avLst/>
              <a:gdLst/>
              <a:ahLst/>
              <a:cxnLst/>
              <a:rect l="l" t="t" r="r" b="b"/>
              <a:pathLst>
                <a:path w="24053" h="8150" extrusionOk="0">
                  <a:moveTo>
                    <a:pt x="0" y="3827"/>
                  </a:moveTo>
                  <a:lnTo>
                    <a:pt x="11976" y="8150"/>
                  </a:lnTo>
                  <a:lnTo>
                    <a:pt x="24053" y="3827"/>
                  </a:lnTo>
                  <a:lnTo>
                    <a:pt x="1212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3563255" y="2275837"/>
              <a:ext cx="1189300" cy="1015326"/>
            </a:xfrm>
            <a:custGeom>
              <a:avLst/>
              <a:gdLst/>
              <a:ahLst/>
              <a:cxnLst/>
              <a:rect l="l" t="t" r="r" b="b"/>
              <a:pathLst>
                <a:path w="18238" h="14114" extrusionOk="0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Google Shape;87;p15"/>
            <p:cNvSpPr/>
            <p:nvPr/>
          </p:nvSpPr>
          <p:spPr>
            <a:xfrm flipH="1">
              <a:off x="4749365" y="2275837"/>
              <a:ext cx="1189300" cy="1015326"/>
            </a:xfrm>
            <a:custGeom>
              <a:avLst/>
              <a:gdLst/>
              <a:ahLst/>
              <a:cxnLst/>
              <a:rect l="l" t="t" r="r" b="b"/>
              <a:pathLst>
                <a:path w="18238" h="14114" extrusionOk="0">
                  <a:moveTo>
                    <a:pt x="6262" y="0"/>
                  </a:moveTo>
                  <a:lnTo>
                    <a:pt x="18238" y="4324"/>
                  </a:lnTo>
                  <a:lnTo>
                    <a:pt x="18238" y="14114"/>
                  </a:lnTo>
                  <a:lnTo>
                    <a:pt x="0" y="7554"/>
                  </a:lnTo>
                  <a:close/>
                </a:path>
              </a:pathLst>
            </a:custGeom>
            <a:solidFill>
              <a:srgbClr val="761E8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Google Shape;88;p15"/>
            <p:cNvSpPr/>
            <p:nvPr/>
          </p:nvSpPr>
          <p:spPr>
            <a:xfrm>
              <a:off x="4059061" y="1153325"/>
              <a:ext cx="693508" cy="1201140"/>
            </a:xfrm>
            <a:custGeom>
              <a:avLst/>
              <a:gdLst/>
              <a:ahLst/>
              <a:cxnLst/>
              <a:rect l="l" t="t" r="r" b="b"/>
              <a:pathLst>
                <a:path w="10635" h="16697" extrusionOk="0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55156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Google Shape;89;p15"/>
            <p:cNvSpPr/>
            <p:nvPr/>
          </p:nvSpPr>
          <p:spPr>
            <a:xfrm flipH="1">
              <a:off x="4749350" y="1153325"/>
              <a:ext cx="693508" cy="1201140"/>
            </a:xfrm>
            <a:custGeom>
              <a:avLst/>
              <a:gdLst/>
              <a:ahLst/>
              <a:cxnLst/>
              <a:rect l="l" t="t" r="r" b="b"/>
              <a:pathLst>
                <a:path w="10635" h="16697" extrusionOk="0">
                  <a:moveTo>
                    <a:pt x="10635" y="0"/>
                  </a:moveTo>
                  <a:lnTo>
                    <a:pt x="0" y="12722"/>
                  </a:lnTo>
                  <a:lnTo>
                    <a:pt x="10635" y="16697"/>
                  </a:lnTo>
                  <a:close/>
                </a:path>
              </a:pathLst>
            </a:custGeom>
            <a:solidFill>
              <a:srgbClr val="701C7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0" name="Google Shape;90;p15"/>
          <p:cNvSpPr txBox="1"/>
          <p:nvPr/>
        </p:nvSpPr>
        <p:spPr>
          <a:xfrm>
            <a:off x="721650" y="360825"/>
            <a:ext cx="4075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Staff responsible for Records Management </a:t>
            </a:r>
            <a:endParaRPr sz="1400" b="0" i="0" u="none" strike="noStrike" cap="none"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latin typeface="Merriweather"/>
                <a:ea typeface="Merriweather"/>
                <a:cs typeface="Merriweather"/>
                <a:sym typeface="Merriweather"/>
              </a:rPr>
              <a:t>Role: </a:t>
            </a:r>
            <a:r>
              <a:rPr lang="en" sz="2800"/>
              <a:t>[Insert what your Agency calls these staff]</a:t>
            </a:r>
            <a:endParaRPr sz="28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latin typeface="Merriweather"/>
                <a:ea typeface="Merriweather"/>
                <a:cs typeface="Merriweather"/>
                <a:sym typeface="Merriweather"/>
              </a:rPr>
              <a:t>[Staff who manage records at the division level (intermediate program/project/ Division/Unit) in your Agency]</a:t>
            </a:r>
            <a:endParaRPr sz="1200"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311700" y="1551475"/>
            <a:ext cx="3999900" cy="30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NARA calls these staff “Records Liaisons”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staff manage records at the Division level. These are usually not admin staff’s regular duties.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[Add Agency specific info on the role and responsibilities of Records Liaisons at your agency]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[Add links to any documents specific to Records Liaisons]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body" idx="2"/>
          </p:nvPr>
        </p:nvSpPr>
        <p:spPr>
          <a:xfrm>
            <a:off x="4832400" y="1551475"/>
            <a:ext cx="3999900" cy="30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For more information please contact your ARO.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</a:pPr>
            <a:endParaRPr/>
          </a:p>
        </p:txBody>
      </p:sp>
      <p:sp>
        <p:nvSpPr>
          <p:cNvPr id="98" name="Google Shape;98;p16"/>
          <p:cNvSpPr/>
          <p:nvPr/>
        </p:nvSpPr>
        <p:spPr>
          <a:xfrm>
            <a:off x="4961169" y="4568875"/>
            <a:ext cx="3934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Role specific training for Records Liaisons should include: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Applying a records/retention schedule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Know and understand Agency RM policy and guidance/ evaluate implementation 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Control of share drives (If assigned)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How to complete a records inventory (regardless of format)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How to create file plans (regardless of format)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Communicate/Coordinate with Agency Records Officer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Be familiar with NARA RM regs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457200" lvl="0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AutoNum type="arabicPeriod"/>
            </a:pPr>
            <a:r>
              <a:rPr lang="en" sz="1200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Conduct RM training for Agency staff</a:t>
            </a:r>
            <a:endParaRPr sz="1200"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Suggested NARA Training for Records Liaisons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 following items are recommended training for Agency Records Custodians. 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>
                <a:solidFill>
                  <a:srgbClr val="000000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3"/>
              </a:rPr>
              <a:t>https://www.archives.gov/records-mgmt</a:t>
            </a: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>
              <a:solidFill>
                <a:srgbClr val="000000"/>
              </a:solidFill>
              <a:latin typeface="Merriweather"/>
              <a:ea typeface="Merriweather"/>
              <a:cs typeface="Merriweather"/>
              <a:sym typeface="Merriweather"/>
            </a:endParaRPr>
          </a:p>
        </p:txBody>
      </p:sp>
      <p:sp>
        <p:nvSpPr>
          <p:cNvPr id="112" name="Google Shape;112;p1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Additional content with Agency Specific Examples should be added.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en">
                <a:latin typeface="Merriweather"/>
                <a:ea typeface="Merriweather"/>
                <a:cs typeface="Merriweather"/>
                <a:sym typeface="Merriweather"/>
              </a:rPr>
              <a:t>Suggested NARA training for Records Liaisons</a:t>
            </a:r>
            <a:endParaRPr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linkClick r:id="rId3"/>
              </a:rPr>
              <a:t>Managing a Shared Drive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hlinkClick r:id="rId4"/>
              </a:rPr>
              <a:t>Implementing Updates to Records Schedules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linkClick r:id="rId5"/>
              </a:rPr>
              <a:t>Identifying Unscheduled Records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hlinkClick r:id="rId6"/>
              </a:rPr>
              <a:t>Coordinating Disposition of Temporary Records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linkClick r:id="rId7"/>
              </a:rPr>
              <a:t>Coordinating the Secure Destruction of Temporary Records and Non-Records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r>
              <a:rPr lang="en" sz="1200" u="sng">
                <a:solidFill>
                  <a:schemeClr val="hlink"/>
                </a:solidFill>
                <a:hlinkClick r:id="rId8"/>
              </a:rPr>
              <a:t>Transferring Records to NARA Via the Annual Move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400"/>
              <a:buNone/>
            </a:pPr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2"/>
          </p:nvPr>
        </p:nvSpPr>
        <p:spPr>
          <a:xfrm>
            <a:off x="4979975" y="1152475"/>
            <a:ext cx="3999900" cy="32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17646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37254"/>
              <a:buNone/>
            </a:pPr>
            <a:r>
              <a:rPr lang="en" sz="1200" u="sng">
                <a:solidFill>
                  <a:schemeClr val="hlink"/>
                </a:solidFill>
                <a:hlinkClick r:id="rId9"/>
              </a:rPr>
              <a:t>Identifying Permanent Records Eligible for Direct Transfer to NARA 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37254"/>
              <a:buNone/>
            </a:pPr>
            <a:r>
              <a:rPr lang="en" sz="1200" u="sng">
                <a:solidFill>
                  <a:schemeClr val="hlink"/>
                </a:solidFill>
                <a:highlight>
                  <a:srgbClr val="FFFFFF"/>
                </a:highlight>
                <a:hlinkClick r:id="rId10"/>
              </a:rPr>
              <a:t>Maintaining an Essential Records Inventory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17646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17646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These items are linked from NARA’s RM Training webpage : </a:t>
            </a:r>
            <a:r>
              <a:rPr lang="en" u="sng">
                <a:solidFill>
                  <a:schemeClr val="hlink"/>
                </a:solidFill>
                <a:latin typeface="Merriweather"/>
                <a:ea typeface="Merriweather"/>
                <a:cs typeface="Merriweather"/>
                <a:sym typeface="Merriweather"/>
                <a:hlinkClick r:id="rId11"/>
              </a:rPr>
              <a:t>https://www.archives.gov/records-mgmt</a:t>
            </a: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 </a:t>
            </a:r>
            <a:endParaRPr>
              <a:solidFill>
                <a:schemeClr val="dk1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rPr>
              <a:t>Records Liaisons  should view Level Two material on the web site.</a:t>
            </a:r>
            <a:endParaRPr>
              <a:solidFill>
                <a:srgbClr val="0000FF"/>
              </a:solidFill>
              <a:latin typeface="Merriweather"/>
              <a:ea typeface="Merriweather"/>
              <a:cs typeface="Merriweather"/>
              <a:sym typeface="Merriweather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17646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17646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On-screen Show (16:9)</PresentationFormat>
  <Paragraphs>56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Merriweather</vt:lpstr>
      <vt:lpstr>Arial</vt:lpstr>
      <vt:lpstr>Roboto</vt:lpstr>
      <vt:lpstr>Simple Light</vt:lpstr>
      <vt:lpstr>Liaisons</vt:lpstr>
      <vt:lpstr>Instructions</vt:lpstr>
      <vt:lpstr>PowerPoint Presentation</vt:lpstr>
      <vt:lpstr>Role: [Insert what your Agency calls these staff] [Staff who manage records at the division level (intermediate program/project/ Division/Unit) in your Agency]</vt:lpstr>
      <vt:lpstr>PowerPoint Presentation</vt:lpstr>
      <vt:lpstr>Suggested NARA Training for Records Liaisons</vt:lpstr>
      <vt:lpstr>Suggested NARA training for Records Liaisons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Gina Coleman-Williams</dc:creator>
  <cp:lastModifiedBy>Gina Coleman-Williams</cp:lastModifiedBy>
  <cp:revision>1</cp:revision>
  <dcterms:modified xsi:type="dcterms:W3CDTF">2025-03-27T20:48:05Z</dcterms:modified>
</cp:coreProperties>
</file>