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9" r:id="rId4"/>
    <p:sldId id="261" r:id="rId5"/>
    <p:sldId id="262" r:id="rId6"/>
    <p:sldId id="258" r:id="rId7"/>
    <p:sldId id="263" r:id="rId8"/>
    <p:sldId id="270" r:id="rId9"/>
    <p:sldId id="268" r:id="rId10"/>
    <p:sldId id="264" r:id="rId11"/>
    <p:sldId id="267" r:id="rId12"/>
    <p:sldId id="266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83" autoAdjust="0"/>
    <p:restoredTop sz="94559" autoAdjust="0"/>
  </p:normalViewPr>
  <p:slideViewPr>
    <p:cSldViewPr>
      <p:cViewPr varScale="1">
        <p:scale>
          <a:sx n="114" d="100"/>
          <a:sy n="114" d="100"/>
        </p:scale>
        <p:origin x="-17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526D9A-39F3-416D-B155-B96901A6B444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D59FB1-384C-40E3-B12D-57D0824E22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94152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D59FB1-384C-40E3-B12D-57D0824E22F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D59FB1-384C-40E3-B12D-57D0824E22F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D59FB1-384C-40E3-B12D-57D0824E22F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D59FB1-384C-40E3-B12D-57D0824E22F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D59FB1-384C-40E3-B12D-57D0824E22F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D59FB1-384C-40E3-B12D-57D0824E22F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D59FB1-384C-40E3-B12D-57D0824E22F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D59FB1-384C-40E3-B12D-57D0824E22F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D59FB1-384C-40E3-B12D-57D0824E22F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D59FB1-384C-40E3-B12D-57D0824E22F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D59FB1-384C-40E3-B12D-57D0824E22F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D59FB1-384C-40E3-B12D-57D0824E22F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D59FB1-384C-40E3-B12D-57D0824E22F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5E02-1776-4E6D-8049-D399EF66F777}" type="datetime1">
              <a:rPr lang="en-US" smtClean="0"/>
              <a:pPr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baseline="0">
                <a:solidFill>
                  <a:schemeClr val="tx1"/>
                </a:solidFill>
              </a:defRPr>
            </a:lvl1pPr>
          </a:lstStyle>
          <a:p>
            <a:fld id="{4B8C356A-1C42-487E-84D0-A55D9777ACE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12305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E58C8-CB00-4357-856E-081527FEF3A6}" type="datetime1">
              <a:rPr lang="en-US" smtClean="0"/>
              <a:pPr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C356A-1C42-487E-84D0-A55D9777AC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96518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B6F35-7878-4787-B636-D3C3F9BCBA78}" type="datetime1">
              <a:rPr lang="en-US" smtClean="0"/>
              <a:pPr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C356A-1C42-487E-84D0-A55D9777AC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79095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200"/>
              </a:spcBef>
              <a:defRPr/>
            </a:lvl1pPr>
            <a:lvl2pPr marL="640080" indent="-274320">
              <a:spcBef>
                <a:spcPts val="1200"/>
              </a:spcBef>
              <a:defRPr/>
            </a:lvl2pPr>
            <a:lvl3pPr marL="914400"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0B5F83-8DC8-4EBB-847D-5FD3A6F0D200}" type="datetime1">
              <a:rPr lang="en-US" smtClean="0"/>
              <a:pPr/>
              <a:t>10/20/2014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baseline="0">
                <a:solidFill>
                  <a:schemeClr val="tx1"/>
                </a:solidFill>
              </a:defRPr>
            </a:lvl1pPr>
          </a:lstStyle>
          <a:p>
            <a:fld id="{4B8C356A-1C42-487E-84D0-A55D9777ACE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67833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64DF2-A8DC-4E49-AE7B-6255C9FFBEA0}" type="datetime1">
              <a:rPr lang="en-US" smtClean="0"/>
              <a:pPr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C356A-1C42-487E-84D0-A55D9777AC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13586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8B2C3-0E3D-49A1-8D74-0F0C083D4BC1}" type="datetime1">
              <a:rPr lang="en-US" smtClean="0"/>
              <a:pPr/>
              <a:t>10/20/2014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baseline="0">
                <a:solidFill>
                  <a:schemeClr val="tx1"/>
                </a:solidFill>
              </a:defRPr>
            </a:lvl1pPr>
          </a:lstStyle>
          <a:p>
            <a:fld id="{4B8C356A-1C42-487E-84D0-A55D9777ACE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02484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6461E-25DD-43C6-B724-D18A83B24229}" type="datetime1">
              <a:rPr lang="en-US" smtClean="0"/>
              <a:pPr/>
              <a:t>10/20/2014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C356A-1C42-487E-84D0-A55D9777AC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13939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27B8F-7F71-4838-8392-65CC1D216DE7}" type="datetime1">
              <a:rPr lang="en-US" smtClean="0"/>
              <a:pPr/>
              <a:t>10/20/2014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C356A-1C42-487E-84D0-A55D9777AC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80946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614F-9D0D-45E3-957C-65421DBBB773}" type="datetime1">
              <a:rPr lang="en-US" smtClean="0"/>
              <a:pPr/>
              <a:t>10/20/2014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C356A-1C42-487E-84D0-A55D9777AC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11531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A3143-DE5C-4843-ABAC-0253F980D558}" type="datetime1">
              <a:rPr lang="en-US" smtClean="0"/>
              <a:pPr/>
              <a:t>10/20/2014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C356A-1C42-487E-84D0-A55D9777AC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3740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81D42-2602-4A7E-A142-4A42D33B60C6}" type="datetime1">
              <a:rPr lang="en-US" smtClean="0"/>
              <a:pPr/>
              <a:t>10/20/2014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C356A-1C42-487E-84D0-A55D9777AC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29097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ctr" anchorCtr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5955D-40AE-426A-8501-76233A002AD0}" type="datetime1">
              <a:rPr lang="en-US" smtClean="0"/>
              <a:pPr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C356A-1C42-487E-84D0-A55D9777AC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00878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1"/>
            <a:ext cx="7772400" cy="2000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Report of </a:t>
            </a:r>
            <a:br>
              <a:rPr lang="en-US" dirty="0" smtClean="0"/>
            </a:br>
            <a:r>
              <a:rPr lang="en-US" dirty="0" smtClean="0"/>
              <a:t>Proactive Disclosure Subcommittee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Meeting of the </a:t>
            </a:r>
            <a:br>
              <a:rPr lang="en-US" dirty="0" smtClean="0"/>
            </a:br>
            <a:r>
              <a:rPr lang="en-US" dirty="0" smtClean="0"/>
              <a:t>FOIA Advisory Committee</a:t>
            </a:r>
            <a:br>
              <a:rPr lang="en-US" dirty="0" smtClean="0"/>
            </a:br>
            <a:r>
              <a:rPr lang="en-US" dirty="0" smtClean="0"/>
              <a:t>Washington DC</a:t>
            </a:r>
            <a:br>
              <a:rPr lang="en-US" dirty="0" smtClean="0"/>
            </a:br>
            <a:r>
              <a:rPr lang="en-US" dirty="0" smtClean="0"/>
              <a:t>October 21, 2014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C356A-1C42-487E-84D0-A55D9777ACE1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92167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8600" y="685800"/>
            <a:ext cx="4724400" cy="54403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Analysis of FOIL log from NY State Dept. of Environmental Conservation</a:t>
            </a:r>
          </a:p>
          <a:p>
            <a:r>
              <a:rPr lang="en-US" dirty="0" smtClean="0"/>
              <a:t>55</a:t>
            </a:r>
            <a:r>
              <a:rPr lang="en-US" dirty="0"/>
              <a:t>% of </a:t>
            </a:r>
            <a:r>
              <a:rPr lang="en-US" dirty="0" smtClean="0"/>
              <a:t>requests were for a few types of reports about particular addresses:</a:t>
            </a:r>
          </a:p>
          <a:p>
            <a:pPr lvl="1"/>
            <a:r>
              <a:rPr lang="en-US" dirty="0" smtClean="0"/>
              <a:t>Spill </a:t>
            </a:r>
            <a:r>
              <a:rPr lang="en-US" dirty="0"/>
              <a:t>incident </a:t>
            </a:r>
            <a:r>
              <a:rPr lang="en-US" dirty="0" smtClean="0"/>
              <a:t>reports</a:t>
            </a:r>
          </a:p>
          <a:p>
            <a:pPr lvl="1"/>
            <a:r>
              <a:rPr lang="en-US" dirty="0" smtClean="0"/>
              <a:t>Petroleum </a:t>
            </a:r>
            <a:r>
              <a:rPr lang="en-US" dirty="0"/>
              <a:t>storage </a:t>
            </a:r>
            <a:r>
              <a:rPr lang="en-US" dirty="0" smtClean="0"/>
              <a:t>reports</a:t>
            </a:r>
            <a:endParaRPr lang="en-US" dirty="0"/>
          </a:p>
          <a:p>
            <a:pPr lvl="1"/>
            <a:r>
              <a:rPr lang="en-US" dirty="0" smtClean="0"/>
              <a:t>Soil </a:t>
            </a:r>
            <a:r>
              <a:rPr lang="en-US" dirty="0"/>
              <a:t>and water remediation and inspection </a:t>
            </a:r>
            <a:r>
              <a:rPr lang="en-US" dirty="0" smtClean="0"/>
              <a:t>records</a:t>
            </a:r>
          </a:p>
          <a:p>
            <a:pPr lvl="1"/>
            <a:r>
              <a:rPr lang="en-US" dirty="0" smtClean="0"/>
              <a:t>Air </a:t>
            </a:r>
            <a:r>
              <a:rPr lang="en-US" dirty="0"/>
              <a:t>quality </a:t>
            </a:r>
            <a:r>
              <a:rPr lang="en-US" dirty="0" smtClean="0"/>
              <a:t>reports</a:t>
            </a:r>
          </a:p>
          <a:p>
            <a:pPr lvl="1"/>
            <a:r>
              <a:rPr lang="en-US" dirty="0" smtClean="0"/>
              <a:t>Landfill reports</a:t>
            </a:r>
          </a:p>
          <a:p>
            <a:r>
              <a:rPr lang="en-US" dirty="0" smtClean="0"/>
              <a:t>Frequent </a:t>
            </a:r>
            <a:r>
              <a:rPr lang="en-US" dirty="0"/>
              <a:t>requestors said they would be very happy to get the data from web instead of requesting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85800"/>
            <a:ext cx="3702844" cy="4798219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ffectLst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C356A-1C42-487E-84D0-A55D9777ACE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8049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Example: Single Audit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Entity that receives $500,000 in Federal grants must send financial statement, management discussion, auditor’s opinion, and details of grants.</a:t>
            </a:r>
          </a:p>
          <a:p>
            <a:r>
              <a:rPr lang="en-US" dirty="0" smtClean="0"/>
              <a:t>At least one company wants to use this information for rating municipal bonds.</a:t>
            </a:r>
          </a:p>
          <a:p>
            <a:r>
              <a:rPr lang="en-US" dirty="0" smtClean="0"/>
              <a:t>In a test, all 4 reports </a:t>
            </a:r>
            <a:r>
              <a:rPr lang="en-US" dirty="0" err="1" smtClean="0"/>
              <a:t>FOIA’d</a:t>
            </a:r>
            <a:r>
              <a:rPr lang="en-US" dirty="0" smtClean="0"/>
              <a:t> were released </a:t>
            </a:r>
            <a:r>
              <a:rPr lang="en-US" dirty="0" err="1" smtClean="0"/>
              <a:t>unredacted</a:t>
            </a:r>
            <a:r>
              <a:rPr lang="en-US" dirty="0" smtClean="0"/>
              <a:t>, but required multiple follow-ups and 2 ½ months delay.</a:t>
            </a:r>
          </a:p>
          <a:p>
            <a:r>
              <a:rPr lang="en-US" dirty="0" smtClean="0"/>
              <a:t>New OMB rules call for reports after 2014 to be posted on single Federal web site.</a:t>
            </a:r>
          </a:p>
          <a:p>
            <a:r>
              <a:rPr lang="en-US" dirty="0" smtClean="0"/>
              <a:t>Submitters responsible for keeping PII out of reports.</a:t>
            </a:r>
          </a:p>
          <a:p>
            <a:r>
              <a:rPr lang="en-US" dirty="0" smtClean="0"/>
              <a:t>Exemption for information restricted by Federal statute or regulation, but FOIA exemptions are not applied.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C356A-1C42-487E-84D0-A55D9777ACE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412790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We’d like additional Committee members to work on Proactive </a:t>
            </a:r>
            <a:r>
              <a:rPr lang="en-US" dirty="0"/>
              <a:t>D</a:t>
            </a:r>
            <a:r>
              <a:rPr lang="en-US" dirty="0" smtClean="0"/>
              <a:t>isclosure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Talk to us about what you’d like to do within your agency </a:t>
            </a:r>
          </a:p>
          <a:p>
            <a:r>
              <a:rPr lang="en-US" dirty="0" smtClean="0"/>
              <a:t>Provide a pilot dataset for us from your agency</a:t>
            </a:r>
          </a:p>
          <a:p>
            <a:r>
              <a:rPr lang="en-US" dirty="0" smtClean="0"/>
              <a:t>Help us with the cluster analysis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C356A-1C42-487E-84D0-A55D9777ACE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642923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/>
          </a:bodyPr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David Reed</a:t>
            </a:r>
          </a:p>
          <a:p>
            <a:pPr marL="0" indent="0">
              <a:buNone/>
            </a:pPr>
            <a:r>
              <a:rPr lang="en-US" dirty="0" smtClean="0"/>
              <a:t>Eric Gillespie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C356A-1C42-487E-84D0-A55D9777ACE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04242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FOIA requires agencies to proactively disclose certain </a:t>
            </a:r>
            <a:r>
              <a:rPr lang="en-US" dirty="0" smtClean="0"/>
              <a:t>information.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1" indent="-514350">
              <a:buFont typeface="+mj-lt"/>
              <a:buAutoNum type="arabicPeriod"/>
            </a:pPr>
            <a:r>
              <a:rPr lang="en-US" dirty="0" smtClean="0"/>
              <a:t>Publication in Federal Register </a:t>
            </a:r>
            <a:r>
              <a:rPr lang="en-US" dirty="0"/>
              <a:t>per </a:t>
            </a:r>
            <a:r>
              <a:rPr lang="en-US" dirty="0" smtClean="0"/>
              <a:t>sec. (a</a:t>
            </a:r>
            <a:r>
              <a:rPr lang="en-US" dirty="0"/>
              <a:t>)(1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Description of agency’s organization</a:t>
            </a:r>
          </a:p>
          <a:p>
            <a:pPr lvl="1"/>
            <a:r>
              <a:rPr lang="en-US" dirty="0" smtClean="0"/>
              <a:t>Requirements to which public is subject (e.g., regulations, forms) </a:t>
            </a:r>
          </a:p>
          <a:p>
            <a:pPr lvl="1"/>
            <a:r>
              <a:rPr lang="en-US" dirty="0" smtClean="0"/>
              <a:t>Agencies meet requirement through U.S. Gov’t Manual, publication in FR, incorporation by reference in FR notices, etc.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C356A-1C42-487E-84D0-A55D9777ACE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14944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FOIA requires agencies to proactively disclose certain information.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lvl="1" indent="-514350">
              <a:buFont typeface="+mj-lt"/>
              <a:buAutoNum type="arabicPeriod" startAt="2"/>
            </a:pPr>
            <a:r>
              <a:rPr lang="en-US" dirty="0" smtClean="0"/>
              <a:t>(Electronic) Reading Room or publish </a:t>
            </a:r>
            <a:r>
              <a:rPr lang="en-US" dirty="0"/>
              <a:t>&amp;</a:t>
            </a:r>
            <a:r>
              <a:rPr lang="en-US" dirty="0" smtClean="0"/>
              <a:t> sell, sec. (a</a:t>
            </a:r>
            <a:r>
              <a:rPr lang="en-US" dirty="0"/>
              <a:t>)(2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Opinions and orders adjudicating cases</a:t>
            </a:r>
          </a:p>
          <a:p>
            <a:pPr lvl="1"/>
            <a:r>
              <a:rPr lang="en-US" dirty="0" smtClean="0"/>
              <a:t>Statements </a:t>
            </a:r>
            <a:r>
              <a:rPr lang="en-US" dirty="0"/>
              <a:t>of </a:t>
            </a:r>
            <a:r>
              <a:rPr lang="en-US" dirty="0" smtClean="0"/>
              <a:t>policy adopted but not published in FR</a:t>
            </a:r>
          </a:p>
          <a:p>
            <a:pPr lvl="1"/>
            <a:r>
              <a:rPr lang="en-US" dirty="0" smtClean="0"/>
              <a:t>Administrative staff manuals </a:t>
            </a:r>
            <a:r>
              <a:rPr lang="en-US" dirty="0"/>
              <a:t>and </a:t>
            </a:r>
            <a:r>
              <a:rPr lang="en-US" dirty="0" smtClean="0"/>
              <a:t>instructions to </a:t>
            </a:r>
            <a:r>
              <a:rPr lang="en-US" dirty="0"/>
              <a:t>staff that </a:t>
            </a:r>
            <a:r>
              <a:rPr lang="en-US" dirty="0" smtClean="0"/>
              <a:t>affect a member of the public</a:t>
            </a:r>
          </a:p>
          <a:p>
            <a:pPr lvl="1"/>
            <a:r>
              <a:rPr lang="en-US" dirty="0" smtClean="0"/>
              <a:t>Records already released under </a:t>
            </a:r>
            <a:r>
              <a:rPr lang="en-US" dirty="0"/>
              <a:t>FOIA </a:t>
            </a:r>
            <a:r>
              <a:rPr lang="en-US" dirty="0" smtClean="0"/>
              <a:t>which are likely to be </a:t>
            </a:r>
            <a:r>
              <a:rPr lang="en-US" dirty="0"/>
              <a:t>subject of subsequent </a:t>
            </a:r>
            <a:r>
              <a:rPr lang="en-US" dirty="0" smtClean="0"/>
              <a:t>requests</a:t>
            </a:r>
          </a:p>
          <a:p>
            <a:pPr lvl="1"/>
            <a:r>
              <a:rPr lang="en-US" dirty="0" smtClean="0"/>
              <a:t>Index to all of the above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C356A-1C42-487E-84D0-A55D9777ACE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5313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Guidance encourages more proactive disclosure.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“…agencies </a:t>
            </a:r>
            <a:r>
              <a:rPr lang="en-US" dirty="0"/>
              <a:t>should take </a:t>
            </a:r>
            <a:r>
              <a:rPr lang="en-US" dirty="0" smtClean="0"/>
              <a:t>affirmative steps </a:t>
            </a:r>
            <a:r>
              <a:rPr lang="en-US" dirty="0"/>
              <a:t>to make information public. They should not wait for </a:t>
            </a:r>
            <a:r>
              <a:rPr lang="en-US" dirty="0" smtClean="0"/>
              <a:t>specific requests </a:t>
            </a:r>
            <a:r>
              <a:rPr lang="en-US" dirty="0"/>
              <a:t>from the public.” </a:t>
            </a:r>
            <a:r>
              <a:rPr lang="en-US" dirty="0" smtClean="0"/>
              <a:t>– President’s memorandum of Jan. </a:t>
            </a:r>
            <a:r>
              <a:rPr lang="en-US" dirty="0"/>
              <a:t>21, </a:t>
            </a:r>
            <a:r>
              <a:rPr lang="en-US" dirty="0" smtClean="0"/>
              <a:t>2009</a:t>
            </a:r>
          </a:p>
          <a:p>
            <a:r>
              <a:rPr lang="en-US" dirty="0" smtClean="0"/>
              <a:t>“…agencies </a:t>
            </a:r>
            <a:r>
              <a:rPr lang="en-US" dirty="0"/>
              <a:t>should readily and systematically post information online in advance of any public request</a:t>
            </a:r>
            <a:r>
              <a:rPr lang="en-US" dirty="0" smtClean="0"/>
              <a:t>.” – Attorney General’s memorandum of Mar. 19, 2009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C356A-1C42-487E-84D0-A55D9777ACE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8939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Builds on USASpending.gov disclosures about grants, contract awards and loans</a:t>
            </a:r>
          </a:p>
          <a:p>
            <a:r>
              <a:rPr lang="en-US" dirty="0" smtClean="0"/>
              <a:t>Adds data about </a:t>
            </a:r>
            <a:r>
              <a:rPr lang="en-US" dirty="0"/>
              <a:t>budget, </a:t>
            </a:r>
            <a:r>
              <a:rPr lang="en-US" dirty="0" smtClean="0"/>
              <a:t>commitments &amp; expenditures, reprogramming, and fund balances</a:t>
            </a:r>
          </a:p>
          <a:p>
            <a:r>
              <a:rPr lang="en-US" dirty="0" smtClean="0"/>
              <a:t>Requires:</a:t>
            </a:r>
          </a:p>
          <a:p>
            <a:pPr lvl="1"/>
            <a:r>
              <a:rPr lang="en-US" dirty="0" smtClean="0"/>
              <a:t>Bulk download, machine readability </a:t>
            </a:r>
          </a:p>
          <a:p>
            <a:pPr lvl="1"/>
            <a:r>
              <a:rPr lang="en-US" dirty="0" smtClean="0"/>
              <a:t>Development and </a:t>
            </a:r>
            <a:r>
              <a:rPr lang="en-US" dirty="0"/>
              <a:t>use of common terms, </a:t>
            </a:r>
            <a:r>
              <a:rPr lang="en-US" dirty="0" smtClean="0"/>
              <a:t>formats &amp; </a:t>
            </a:r>
            <a:r>
              <a:rPr lang="en-US" dirty="0"/>
              <a:t>definitions </a:t>
            </a:r>
            <a:r>
              <a:rPr lang="en-US" dirty="0" smtClean="0"/>
              <a:t>for key </a:t>
            </a:r>
            <a:r>
              <a:rPr lang="en-US" dirty="0"/>
              <a:t>financial data </a:t>
            </a:r>
            <a:r>
              <a:rPr lang="en-US" dirty="0" smtClean="0"/>
              <a:t>elements</a:t>
            </a:r>
            <a:endParaRPr lang="en-US" dirty="0"/>
          </a:p>
          <a:p>
            <a:pPr lvl="1"/>
            <a:r>
              <a:rPr lang="en-US" dirty="0" smtClean="0"/>
              <a:t>GAO and IG audits of info posted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C356A-1C42-487E-84D0-A55D9777ACE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60101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Benefits of Standardizing Proactive Disclosures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3200" dirty="0"/>
              <a:t>Better governance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200" dirty="0"/>
              <a:t>Savings to agency from reduction in </a:t>
            </a:r>
            <a:r>
              <a:rPr lang="en-US" sz="3200" dirty="0" smtClean="0"/>
              <a:t>“reactive” FOIAs</a:t>
            </a:r>
            <a:endParaRPr lang="en-US" sz="3200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200" dirty="0"/>
              <a:t>Business use of information: Increased productivity and employment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200" dirty="0"/>
              <a:t>F</a:t>
            </a:r>
            <a:r>
              <a:rPr lang="en-US" sz="3200" dirty="0" smtClean="0"/>
              <a:t>ocused gov’t </a:t>
            </a:r>
            <a:r>
              <a:rPr lang="en-US" sz="3200" dirty="0"/>
              <a:t>employee </a:t>
            </a:r>
            <a:r>
              <a:rPr lang="en-US" sz="3200" dirty="0" smtClean="0"/>
              <a:t>time on non-standard, non-repeatable requests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C356A-1C42-487E-84D0-A55D9777ACE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65395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Proactive Disclosure Subcommittee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Within each agency there are types </a:t>
            </a:r>
            <a:r>
              <a:rPr lang="en-US" dirty="0"/>
              <a:t>of </a:t>
            </a:r>
            <a:r>
              <a:rPr lang="en-US" dirty="0" smtClean="0"/>
              <a:t>records </a:t>
            </a:r>
            <a:r>
              <a:rPr lang="en-US" dirty="0"/>
              <a:t>that </a:t>
            </a:r>
            <a:r>
              <a:rPr lang="en-US" dirty="0" smtClean="0"/>
              <a:t>comprise a </a:t>
            </a:r>
            <a:r>
              <a:rPr lang="en-US" dirty="0"/>
              <a:t>large share of </a:t>
            </a:r>
            <a:r>
              <a:rPr lang="en-US" dirty="0" smtClean="0"/>
              <a:t>FOIAs</a:t>
            </a:r>
          </a:p>
          <a:p>
            <a:r>
              <a:rPr lang="en-US" dirty="0" smtClean="0"/>
              <a:t>Across agencies there are types of requestors (i.e. personas) that generate a large share of FOIAs</a:t>
            </a:r>
          </a:p>
          <a:p>
            <a:r>
              <a:rPr lang="en-US" dirty="0" smtClean="0"/>
              <a:t>If the records can be clustered into primary categories for each agency, proactively disclosing that type of record has high potential for cost savings and benefits</a:t>
            </a:r>
          </a:p>
          <a:p>
            <a:r>
              <a:rPr lang="en-US" dirty="0" smtClean="0"/>
              <a:t>If the key personas can be identified across agencies, the needs of those requestors can be defined and met proactively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C356A-1C42-487E-84D0-A55D9777ACE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57552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Reactive “whack-a-mole” FOIA burdens agencies.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C356A-1C42-487E-84D0-A55D9777ACE1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435" y="1447800"/>
            <a:ext cx="7889129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41852055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Proactive Disclosure Subcommittee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Despite significant effort, </a:t>
            </a:r>
            <a:r>
              <a:rPr lang="en-US" dirty="0"/>
              <a:t>w</a:t>
            </a:r>
            <a:r>
              <a:rPr lang="en-US" dirty="0" smtClean="0"/>
              <a:t>e have not found a breakdown of any Federal agency’s FOIAs by type of record, type of request, or type of requestor</a:t>
            </a:r>
          </a:p>
          <a:p>
            <a:r>
              <a:rPr lang="en-US" dirty="0"/>
              <a:t>Can we obtain FOIA logs with sufficient description to identify type of record for each request?</a:t>
            </a:r>
          </a:p>
          <a:p>
            <a:r>
              <a:rPr lang="en-US" dirty="0"/>
              <a:t>C</a:t>
            </a:r>
            <a:r>
              <a:rPr lang="en-US" dirty="0" smtClean="0"/>
              <a:t>an </a:t>
            </a:r>
            <a:r>
              <a:rPr lang="en-US" dirty="0"/>
              <a:t>we obtain actual requests to analyze? (We can from NRC, but it’s not representative.)</a:t>
            </a:r>
          </a:p>
          <a:p>
            <a:r>
              <a:rPr lang="en-US" dirty="0"/>
              <a:t>Would we need analysts to determine type of record for each request, or can we automate that</a:t>
            </a:r>
            <a:r>
              <a:rPr lang="en-US" dirty="0" smtClean="0"/>
              <a:t>?</a:t>
            </a:r>
          </a:p>
          <a:p>
            <a:r>
              <a:rPr lang="en-US" dirty="0" smtClean="0"/>
              <a:t>Are there pilot agencies represented on the FOIA Committee who would be willing to pilot this with us?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C356A-1C42-487E-84D0-A55D9777ACE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3437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ed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Reed Template</Template>
  <TotalTime>1252</TotalTime>
  <Words>733</Words>
  <Application>Microsoft Office PowerPoint</Application>
  <PresentationFormat>On-screen Show (4:3)</PresentationFormat>
  <Paragraphs>90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Reed Template</vt:lpstr>
      <vt:lpstr>Report of  Proactive Disclosure Subcommittee</vt:lpstr>
      <vt:lpstr>FOIA requires agencies to proactively disclose certain information.</vt:lpstr>
      <vt:lpstr>FOIA requires agencies to proactively disclose certain information.</vt:lpstr>
      <vt:lpstr>Guidance encourages more proactive disclosure.</vt:lpstr>
      <vt:lpstr>DATA Act</vt:lpstr>
      <vt:lpstr>Benefits of Standardizing Proactive Disclosures</vt:lpstr>
      <vt:lpstr>Proactive Disclosure Subcommittee Theory</vt:lpstr>
      <vt:lpstr>Reactive “whack-a-mole” FOIA burdens agencies.</vt:lpstr>
      <vt:lpstr>Proactive Disclosure Subcommittee Challenges</vt:lpstr>
      <vt:lpstr>Slide 10</vt:lpstr>
      <vt:lpstr>Example: Single Audit Act</vt:lpstr>
      <vt:lpstr>We’d like additional Committee members to work on Proactive Disclosure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 of Proactive Disclosure Subcommittee</dc:title>
  <dc:subject>Report of Proactive Disclosure Subcommittee</dc:subject>
  <dc:creator>David S. Reed</dc:creator>
  <cp:keywords>FOIA, Freedom of Information Act, FOIA Advisory Committee, Proactive Disclosure Subcommittee, NARA, National Archives and Records Administration, open government, DATA Act</cp:keywords>
  <dc:description>Report of Proactive Disclosure Subcommittee  Meeting of the FOIA Advisory Committee Washington DC - October 21, 2014 </dc:description>
  <cp:lastModifiedBy>CLemelin</cp:lastModifiedBy>
  <cp:revision>67</cp:revision>
  <dcterms:created xsi:type="dcterms:W3CDTF">2014-10-07T13:26:12Z</dcterms:created>
  <dcterms:modified xsi:type="dcterms:W3CDTF">2014-10-20T16:06:53Z</dcterms:modified>
</cp:coreProperties>
</file>