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9" r:id="rId2"/>
    <p:sldId id="283" r:id="rId3"/>
    <p:sldId id="292" r:id="rId4"/>
    <p:sldId id="296" r:id="rId5"/>
    <p:sldId id="298" r:id="rId6"/>
    <p:sldId id="284" r:id="rId7"/>
    <p:sldId id="290" r:id="rId8"/>
    <p:sldId id="276" r:id="rId9"/>
    <p:sldId id="278" r:id="rId10"/>
    <p:sldId id="274" r:id="rId11"/>
    <p:sldId id="277" r:id="rId12"/>
    <p:sldId id="285" r:id="rId13"/>
    <p:sldId id="286" r:id="rId14"/>
    <p:sldId id="291" r:id="rId15"/>
    <p:sldId id="293" r:id="rId16"/>
    <p:sldId id="288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D528D"/>
    <a:srgbClr val="000000"/>
    <a:srgbClr val="99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4420" autoAdjust="0"/>
  </p:normalViewPr>
  <p:slideViewPr>
    <p:cSldViewPr snapToGrid="0">
      <p:cViewPr varScale="1">
        <p:scale>
          <a:sx n="65" d="100"/>
          <a:sy n="65" d="100"/>
        </p:scale>
        <p:origin x="-12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A70C6-A868-47F3-9362-D0481B2A25C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2855B-D5B1-4DB3-984B-48DE44E32FA8}">
      <dgm:prSet phldrT="[Text]"/>
      <dgm:spPr>
        <a:gradFill flip="none" rotWithShape="1">
          <a:gsLst>
            <a:gs pos="0">
              <a:schemeClr val="accent1">
                <a:shade val="8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Executive departments and agencies apply their own ad-hoc policies and markings to unclassified information that requires safeguarding or dissemination controls, resulting in:</a:t>
          </a:r>
          <a:endParaRPr lang="en-US" dirty="0"/>
        </a:p>
      </dgm:t>
    </dgm:pt>
    <dgm:pt modelId="{3C537E95-8EFC-4D42-BBF6-7892C716F003}" type="parTrans" cxnId="{DE8D0963-2532-4DD0-A619-EA10140B0C3E}">
      <dgm:prSet/>
      <dgm:spPr/>
      <dgm:t>
        <a:bodyPr/>
        <a:lstStyle/>
        <a:p>
          <a:endParaRPr lang="en-US"/>
        </a:p>
      </dgm:t>
    </dgm:pt>
    <dgm:pt modelId="{D1A0974C-0CB6-46EF-8D03-419454D74596}" type="sibTrans" cxnId="{DE8D0963-2532-4DD0-A619-EA10140B0C3E}">
      <dgm:prSet/>
      <dgm:spPr/>
      <dgm:t>
        <a:bodyPr/>
        <a:lstStyle/>
        <a:p>
          <a:endParaRPr lang="en-US"/>
        </a:p>
      </dgm:t>
    </dgm:pt>
    <dgm:pt modelId="{E9A54811-6792-4BCD-A689-FC105A079309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17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An inefficient patchwork system with </a:t>
          </a:r>
          <a:r>
            <a:rPr lang="en-US" b="1" dirty="0" smtClean="0"/>
            <a:t>more than 100 different policies and markings</a:t>
          </a:r>
          <a:r>
            <a:rPr lang="en-US" dirty="0" smtClean="0"/>
            <a:t> across the executive branch</a:t>
          </a:r>
          <a:endParaRPr lang="en-US" dirty="0"/>
        </a:p>
      </dgm:t>
    </dgm:pt>
    <dgm:pt modelId="{1C8DAE55-25C5-41F4-B891-C886EC683FBC}" type="parTrans" cxnId="{95A9A597-DFC1-4C0B-A8DA-7DE3273AA3BA}">
      <dgm:prSet/>
      <dgm:spPr/>
      <dgm:t>
        <a:bodyPr/>
        <a:lstStyle/>
        <a:p>
          <a:endParaRPr lang="en-US"/>
        </a:p>
      </dgm:t>
    </dgm:pt>
    <dgm:pt modelId="{4B2DBBB5-9189-4774-9269-B240F4335B71}" type="sibTrans" cxnId="{95A9A597-DFC1-4C0B-A8DA-7DE3273AA3BA}">
      <dgm:prSet/>
      <dgm:spPr/>
      <dgm:t>
        <a:bodyPr/>
        <a:lstStyle/>
        <a:p>
          <a:endParaRPr lang="en-US"/>
        </a:p>
      </dgm:t>
    </dgm:pt>
    <dgm:pt modelId="{097D13AC-079A-45E9-8C4F-4160D86D4B05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17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Inconsistent marking and safeguarding of documents</a:t>
          </a:r>
          <a:endParaRPr lang="en-US" dirty="0"/>
        </a:p>
      </dgm:t>
    </dgm:pt>
    <dgm:pt modelId="{52137ED3-84DF-449B-A276-9D58DE53CDC7}" type="parTrans" cxnId="{4F7CCB6E-DB63-4E51-8AE6-1951C64D0BFE}">
      <dgm:prSet/>
      <dgm:spPr/>
      <dgm:t>
        <a:bodyPr/>
        <a:lstStyle/>
        <a:p>
          <a:endParaRPr lang="en-US"/>
        </a:p>
      </dgm:t>
    </dgm:pt>
    <dgm:pt modelId="{60BC6C4E-BBFF-4BE9-9B4E-1E1B51C7E23A}" type="sibTrans" cxnId="{4F7CCB6E-DB63-4E51-8AE6-1951C64D0BFE}">
      <dgm:prSet/>
      <dgm:spPr/>
      <dgm:t>
        <a:bodyPr/>
        <a:lstStyle/>
        <a:p>
          <a:endParaRPr lang="en-US"/>
        </a:p>
      </dgm:t>
    </dgm:pt>
    <dgm:pt modelId="{3D995820-E1EE-4BA2-97A8-72C7838A7E26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17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Impediments to authorized information sharing</a:t>
          </a:r>
          <a:endParaRPr lang="en-US" dirty="0"/>
        </a:p>
      </dgm:t>
    </dgm:pt>
    <dgm:pt modelId="{560575DB-4AE5-49D0-9D78-7E522F4F5D0C}" type="parTrans" cxnId="{0751EC2D-4EC5-44E1-ADF8-4A143370FDAA}">
      <dgm:prSet/>
      <dgm:spPr/>
      <dgm:t>
        <a:bodyPr/>
        <a:lstStyle/>
        <a:p>
          <a:endParaRPr lang="en-US"/>
        </a:p>
      </dgm:t>
    </dgm:pt>
    <dgm:pt modelId="{FAD7A4F7-DEE9-4392-9EE4-A8854C4A4E2D}" type="sibTrans" cxnId="{0751EC2D-4EC5-44E1-ADF8-4A143370FDAA}">
      <dgm:prSet/>
      <dgm:spPr/>
      <dgm:t>
        <a:bodyPr/>
        <a:lstStyle/>
        <a:p>
          <a:endParaRPr lang="en-US"/>
        </a:p>
      </dgm:t>
    </dgm:pt>
    <dgm:pt modelId="{15526ECC-4021-4B9E-8DDB-0653F1EB32D5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17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Unclear or unnecessarily restrictive dissemination policies</a:t>
          </a:r>
          <a:endParaRPr lang="en-US" dirty="0"/>
        </a:p>
      </dgm:t>
    </dgm:pt>
    <dgm:pt modelId="{688B4207-1E2A-47E8-982C-068CCC6B75C2}" type="parTrans" cxnId="{4CE5F059-CFE2-4AA1-A9E1-BB4AB9EC3A16}">
      <dgm:prSet/>
      <dgm:spPr/>
      <dgm:t>
        <a:bodyPr/>
        <a:lstStyle/>
        <a:p>
          <a:endParaRPr lang="en-US"/>
        </a:p>
      </dgm:t>
    </dgm:pt>
    <dgm:pt modelId="{BF6594D1-E842-47DF-8448-0F8A0CCE90FF}" type="sibTrans" cxnId="{4CE5F059-CFE2-4AA1-A9E1-BB4AB9EC3A16}">
      <dgm:prSet/>
      <dgm:spPr/>
      <dgm:t>
        <a:bodyPr/>
        <a:lstStyle/>
        <a:p>
          <a:endParaRPr lang="en-US"/>
        </a:p>
      </dgm:t>
    </dgm:pt>
    <dgm:pt modelId="{FC9E1FCD-BF28-4F81-9389-80B9B213D717}" type="pres">
      <dgm:prSet presAssocID="{A31A70C6-A868-47F3-9362-D0481B2A25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B1A195-E0A8-40E2-BB10-4E4CEC3D11A8}" type="pres">
      <dgm:prSet presAssocID="{FF42855B-D5B1-4DB3-984B-48DE44E32FA8}" presName="roof" presStyleLbl="dkBgShp" presStyleIdx="0" presStyleCnt="2" custLinFactNeighborY="-616"/>
      <dgm:spPr/>
      <dgm:t>
        <a:bodyPr/>
        <a:lstStyle/>
        <a:p>
          <a:endParaRPr lang="en-US"/>
        </a:p>
      </dgm:t>
    </dgm:pt>
    <dgm:pt modelId="{96666656-5129-49EB-8EF7-DB2F80C43D7C}" type="pres">
      <dgm:prSet presAssocID="{FF42855B-D5B1-4DB3-984B-48DE44E32FA8}" presName="pillars" presStyleCnt="0"/>
      <dgm:spPr/>
    </dgm:pt>
    <dgm:pt modelId="{23E109C6-A129-4D5B-9CBA-0173F760D0F3}" type="pres">
      <dgm:prSet presAssocID="{FF42855B-D5B1-4DB3-984B-48DE44E32FA8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E796B-D1CE-4A85-A182-2C011EA8B745}" type="pres">
      <dgm:prSet presAssocID="{097D13AC-079A-45E9-8C4F-4160D86D4B05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3D7BC-145B-4F32-BCD6-346B56A1D81D}" type="pres">
      <dgm:prSet presAssocID="{15526ECC-4021-4B9E-8DDB-0653F1EB32D5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FDF83-59E8-46E4-B06A-AADF89BC0D82}" type="pres">
      <dgm:prSet presAssocID="{3D995820-E1EE-4BA2-97A8-72C7838A7E26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2A250-09B4-4C0E-A121-0A15C5443C38}" type="pres">
      <dgm:prSet presAssocID="{FF42855B-D5B1-4DB3-984B-48DE44E32FA8}" presName="base" presStyleLbl="dkBgShp" presStyleIdx="1" presStyleCnt="2" custLinFactNeighborX="159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</dgm:ptLst>
  <dgm:cxnLst>
    <dgm:cxn modelId="{4CE5F059-CFE2-4AA1-A9E1-BB4AB9EC3A16}" srcId="{FF42855B-D5B1-4DB3-984B-48DE44E32FA8}" destId="{15526ECC-4021-4B9E-8DDB-0653F1EB32D5}" srcOrd="2" destOrd="0" parTransId="{688B4207-1E2A-47E8-982C-068CCC6B75C2}" sibTransId="{BF6594D1-E842-47DF-8448-0F8A0CCE90FF}"/>
    <dgm:cxn modelId="{BC684890-6811-4C72-A96D-F386772FFD3A}" type="presOf" srcId="{FF42855B-D5B1-4DB3-984B-48DE44E32FA8}" destId="{C8B1A195-E0A8-40E2-BB10-4E4CEC3D11A8}" srcOrd="0" destOrd="0" presId="urn:microsoft.com/office/officeart/2005/8/layout/hList3"/>
    <dgm:cxn modelId="{95A9A597-DFC1-4C0B-A8DA-7DE3273AA3BA}" srcId="{FF42855B-D5B1-4DB3-984B-48DE44E32FA8}" destId="{E9A54811-6792-4BCD-A689-FC105A079309}" srcOrd="0" destOrd="0" parTransId="{1C8DAE55-25C5-41F4-B891-C886EC683FBC}" sibTransId="{4B2DBBB5-9189-4774-9269-B240F4335B71}"/>
    <dgm:cxn modelId="{DE8D0963-2532-4DD0-A619-EA10140B0C3E}" srcId="{A31A70C6-A868-47F3-9362-D0481B2A25CE}" destId="{FF42855B-D5B1-4DB3-984B-48DE44E32FA8}" srcOrd="0" destOrd="0" parTransId="{3C537E95-8EFC-4D42-BBF6-7892C716F003}" sibTransId="{D1A0974C-0CB6-46EF-8D03-419454D74596}"/>
    <dgm:cxn modelId="{4F7CCB6E-DB63-4E51-8AE6-1951C64D0BFE}" srcId="{FF42855B-D5B1-4DB3-984B-48DE44E32FA8}" destId="{097D13AC-079A-45E9-8C4F-4160D86D4B05}" srcOrd="1" destOrd="0" parTransId="{52137ED3-84DF-449B-A276-9D58DE53CDC7}" sibTransId="{60BC6C4E-BBFF-4BE9-9B4E-1E1B51C7E23A}"/>
    <dgm:cxn modelId="{E4BD5E29-88FA-4C47-A5FA-F8843B21E19B}" type="presOf" srcId="{E9A54811-6792-4BCD-A689-FC105A079309}" destId="{23E109C6-A129-4D5B-9CBA-0173F760D0F3}" srcOrd="0" destOrd="0" presId="urn:microsoft.com/office/officeart/2005/8/layout/hList3"/>
    <dgm:cxn modelId="{5B96EDA6-69E3-4C36-9476-66F4F7DD4EE1}" type="presOf" srcId="{097D13AC-079A-45E9-8C4F-4160D86D4B05}" destId="{D51E796B-D1CE-4A85-A182-2C011EA8B745}" srcOrd="0" destOrd="0" presId="urn:microsoft.com/office/officeart/2005/8/layout/hList3"/>
    <dgm:cxn modelId="{0751EC2D-4EC5-44E1-ADF8-4A143370FDAA}" srcId="{FF42855B-D5B1-4DB3-984B-48DE44E32FA8}" destId="{3D995820-E1EE-4BA2-97A8-72C7838A7E26}" srcOrd="3" destOrd="0" parTransId="{560575DB-4AE5-49D0-9D78-7E522F4F5D0C}" sibTransId="{FAD7A4F7-DEE9-4392-9EE4-A8854C4A4E2D}"/>
    <dgm:cxn modelId="{41302C87-0A26-4E21-9BD5-9F5A5F341622}" type="presOf" srcId="{15526ECC-4021-4B9E-8DDB-0653F1EB32D5}" destId="{1183D7BC-145B-4F32-BCD6-346B56A1D81D}" srcOrd="0" destOrd="0" presId="urn:microsoft.com/office/officeart/2005/8/layout/hList3"/>
    <dgm:cxn modelId="{325252AA-1EE9-4A88-9AD9-9F3133E86C04}" type="presOf" srcId="{3D995820-E1EE-4BA2-97A8-72C7838A7E26}" destId="{2AAFDF83-59E8-46E4-B06A-AADF89BC0D82}" srcOrd="0" destOrd="0" presId="urn:microsoft.com/office/officeart/2005/8/layout/hList3"/>
    <dgm:cxn modelId="{B2610F02-CFF9-4DCD-B8C8-ACEFECCD9CE4}" type="presOf" srcId="{A31A70C6-A868-47F3-9362-D0481B2A25CE}" destId="{FC9E1FCD-BF28-4F81-9389-80B9B213D717}" srcOrd="0" destOrd="0" presId="urn:microsoft.com/office/officeart/2005/8/layout/hList3"/>
    <dgm:cxn modelId="{EA93D86C-2322-4434-838A-FBC92F560A3D}" type="presParOf" srcId="{FC9E1FCD-BF28-4F81-9389-80B9B213D717}" destId="{C8B1A195-E0A8-40E2-BB10-4E4CEC3D11A8}" srcOrd="0" destOrd="0" presId="urn:microsoft.com/office/officeart/2005/8/layout/hList3"/>
    <dgm:cxn modelId="{177FDC2B-2750-427C-AF20-2C62AEC632AD}" type="presParOf" srcId="{FC9E1FCD-BF28-4F81-9389-80B9B213D717}" destId="{96666656-5129-49EB-8EF7-DB2F80C43D7C}" srcOrd="1" destOrd="0" presId="urn:microsoft.com/office/officeart/2005/8/layout/hList3"/>
    <dgm:cxn modelId="{E554E97C-2F9D-411B-B347-5876AEBBE98B}" type="presParOf" srcId="{96666656-5129-49EB-8EF7-DB2F80C43D7C}" destId="{23E109C6-A129-4D5B-9CBA-0173F760D0F3}" srcOrd="0" destOrd="0" presId="urn:microsoft.com/office/officeart/2005/8/layout/hList3"/>
    <dgm:cxn modelId="{4DB4A2C8-FF52-4165-B39D-A04C8674623F}" type="presParOf" srcId="{96666656-5129-49EB-8EF7-DB2F80C43D7C}" destId="{D51E796B-D1CE-4A85-A182-2C011EA8B745}" srcOrd="1" destOrd="0" presId="urn:microsoft.com/office/officeart/2005/8/layout/hList3"/>
    <dgm:cxn modelId="{F4A75ECB-9A27-462F-B183-12F65FB578D7}" type="presParOf" srcId="{96666656-5129-49EB-8EF7-DB2F80C43D7C}" destId="{1183D7BC-145B-4F32-BCD6-346B56A1D81D}" srcOrd="2" destOrd="0" presId="urn:microsoft.com/office/officeart/2005/8/layout/hList3"/>
    <dgm:cxn modelId="{6CA5B791-8B33-471A-882A-6C4032DFD4F9}" type="presParOf" srcId="{96666656-5129-49EB-8EF7-DB2F80C43D7C}" destId="{2AAFDF83-59E8-46E4-B06A-AADF89BC0D82}" srcOrd="3" destOrd="0" presId="urn:microsoft.com/office/officeart/2005/8/layout/hList3"/>
    <dgm:cxn modelId="{D12D198D-7E20-4141-B4C0-DBC0959F981D}" type="presParOf" srcId="{FC9E1FCD-BF28-4F81-9389-80B9B213D717}" destId="{E882A250-09B4-4C0E-A121-0A15C5443C38}" srcOrd="2" destOrd="0" presId="urn:microsoft.com/office/officeart/2005/8/layout/hList3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1A70C6-A868-47F3-9362-D0481B2A25C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2855B-D5B1-4DB3-984B-48DE44E32FA8}">
      <dgm:prSet phldrT="[Text]"/>
      <dgm:spPr>
        <a:gradFill flip="none" rotWithShape="0">
          <a:gsLst>
            <a:gs pos="0">
              <a:schemeClr val="accent1">
                <a:shade val="8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One uniform, shared, and transparent system for safeguarding and disseminating CUI that:</a:t>
          </a:r>
          <a:endParaRPr lang="en-US" dirty="0"/>
        </a:p>
      </dgm:t>
    </dgm:pt>
    <dgm:pt modelId="{3C537E95-8EFC-4D42-BBF6-7892C716F003}" type="parTrans" cxnId="{DE8D0963-2532-4DD0-A619-EA10140B0C3E}">
      <dgm:prSet/>
      <dgm:spPr/>
      <dgm:t>
        <a:bodyPr/>
        <a:lstStyle/>
        <a:p>
          <a:endParaRPr lang="en-US"/>
        </a:p>
      </dgm:t>
    </dgm:pt>
    <dgm:pt modelId="{D1A0974C-0CB6-46EF-8D03-419454D74596}" type="sibTrans" cxnId="{DE8D0963-2532-4DD0-A619-EA10140B0C3E}">
      <dgm:prSet/>
      <dgm:spPr/>
      <dgm:t>
        <a:bodyPr/>
        <a:lstStyle/>
        <a:p>
          <a:endParaRPr lang="en-US"/>
        </a:p>
      </dgm:t>
    </dgm:pt>
    <dgm:pt modelId="{E9A54811-6792-4BCD-A689-FC105A079309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14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Establishes common understanding of CUI control</a:t>
          </a:r>
          <a:endParaRPr lang="en-US" dirty="0"/>
        </a:p>
      </dgm:t>
    </dgm:pt>
    <dgm:pt modelId="{1C8DAE55-25C5-41F4-B891-C886EC683FBC}" type="parTrans" cxnId="{95A9A597-DFC1-4C0B-A8DA-7DE3273AA3BA}">
      <dgm:prSet/>
      <dgm:spPr/>
      <dgm:t>
        <a:bodyPr/>
        <a:lstStyle/>
        <a:p>
          <a:endParaRPr lang="en-US"/>
        </a:p>
      </dgm:t>
    </dgm:pt>
    <dgm:pt modelId="{4B2DBBB5-9189-4774-9269-B240F4335B71}" type="sibTrans" cxnId="{95A9A597-DFC1-4C0B-A8DA-7DE3273AA3BA}">
      <dgm:prSet/>
      <dgm:spPr/>
      <dgm:t>
        <a:bodyPr/>
        <a:lstStyle/>
        <a:p>
          <a:endParaRPr lang="en-US"/>
        </a:p>
      </dgm:t>
    </dgm:pt>
    <dgm:pt modelId="{097D13AC-079A-45E9-8C4F-4160D86D4B05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14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Promotes information sharing</a:t>
          </a:r>
          <a:endParaRPr lang="en-US" dirty="0"/>
        </a:p>
      </dgm:t>
    </dgm:pt>
    <dgm:pt modelId="{52137ED3-84DF-449B-A276-9D58DE53CDC7}" type="parTrans" cxnId="{4F7CCB6E-DB63-4E51-8AE6-1951C64D0BFE}">
      <dgm:prSet/>
      <dgm:spPr/>
      <dgm:t>
        <a:bodyPr/>
        <a:lstStyle/>
        <a:p>
          <a:endParaRPr lang="en-US"/>
        </a:p>
      </dgm:t>
    </dgm:pt>
    <dgm:pt modelId="{60BC6C4E-BBFF-4BE9-9B4E-1E1B51C7E23A}" type="sibTrans" cxnId="{4F7CCB6E-DB63-4E51-8AE6-1951C64D0BFE}">
      <dgm:prSet/>
      <dgm:spPr/>
      <dgm:t>
        <a:bodyPr/>
        <a:lstStyle/>
        <a:p>
          <a:endParaRPr lang="en-US"/>
        </a:p>
      </dgm:t>
    </dgm:pt>
    <dgm:pt modelId="{3D995820-E1EE-4BA2-97A8-72C7838A7E26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14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Clarifies difference between CUI controls and FOIA exemptions</a:t>
          </a:r>
          <a:endParaRPr lang="en-US" dirty="0"/>
        </a:p>
      </dgm:t>
    </dgm:pt>
    <dgm:pt modelId="{560575DB-4AE5-49D0-9D78-7E522F4F5D0C}" type="parTrans" cxnId="{0751EC2D-4EC5-44E1-ADF8-4A143370FDAA}">
      <dgm:prSet/>
      <dgm:spPr/>
      <dgm:t>
        <a:bodyPr/>
        <a:lstStyle/>
        <a:p>
          <a:endParaRPr lang="en-US"/>
        </a:p>
      </dgm:t>
    </dgm:pt>
    <dgm:pt modelId="{FAD7A4F7-DEE9-4392-9EE4-A8854C4A4E2D}" type="sibTrans" cxnId="{0751EC2D-4EC5-44E1-ADF8-4A143370FDAA}">
      <dgm:prSet/>
      <dgm:spPr/>
      <dgm:t>
        <a:bodyPr/>
        <a:lstStyle/>
        <a:p>
          <a:endParaRPr lang="en-US"/>
        </a:p>
      </dgm:t>
    </dgm:pt>
    <dgm:pt modelId="{15526ECC-4021-4B9E-8DDB-0653F1EB32D5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14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Reinforces existing legislation and regulations</a:t>
          </a:r>
          <a:endParaRPr lang="en-US" dirty="0"/>
        </a:p>
      </dgm:t>
    </dgm:pt>
    <dgm:pt modelId="{688B4207-1E2A-47E8-982C-068CCC6B75C2}" type="parTrans" cxnId="{4CE5F059-CFE2-4AA1-A9E1-BB4AB9EC3A16}">
      <dgm:prSet/>
      <dgm:spPr/>
      <dgm:t>
        <a:bodyPr/>
        <a:lstStyle/>
        <a:p>
          <a:endParaRPr lang="en-US"/>
        </a:p>
      </dgm:t>
    </dgm:pt>
    <dgm:pt modelId="{BF6594D1-E842-47DF-8448-0F8A0CCE90FF}" type="sibTrans" cxnId="{4CE5F059-CFE2-4AA1-A9E1-BB4AB9EC3A16}">
      <dgm:prSet/>
      <dgm:spPr/>
      <dgm:t>
        <a:bodyPr/>
        <a:lstStyle/>
        <a:p>
          <a:endParaRPr lang="en-US"/>
        </a:p>
      </dgm:t>
    </dgm:pt>
    <dgm:pt modelId="{FC9E1FCD-BF28-4F81-9389-80B9B213D717}" type="pres">
      <dgm:prSet presAssocID="{A31A70C6-A868-47F3-9362-D0481B2A25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B1A195-E0A8-40E2-BB10-4E4CEC3D11A8}" type="pres">
      <dgm:prSet presAssocID="{FF42855B-D5B1-4DB3-984B-48DE44E32FA8}" presName="roof" presStyleLbl="dkBgShp" presStyleIdx="0" presStyleCnt="2" custLinFactNeighborY="-616"/>
      <dgm:spPr/>
      <dgm:t>
        <a:bodyPr/>
        <a:lstStyle/>
        <a:p>
          <a:endParaRPr lang="en-US"/>
        </a:p>
      </dgm:t>
    </dgm:pt>
    <dgm:pt modelId="{96666656-5129-49EB-8EF7-DB2F80C43D7C}" type="pres">
      <dgm:prSet presAssocID="{FF42855B-D5B1-4DB3-984B-48DE44E32FA8}" presName="pillars" presStyleCnt="0"/>
      <dgm:spPr/>
    </dgm:pt>
    <dgm:pt modelId="{23E109C6-A129-4D5B-9CBA-0173F760D0F3}" type="pres">
      <dgm:prSet presAssocID="{FF42855B-D5B1-4DB3-984B-48DE44E32FA8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E796B-D1CE-4A85-A182-2C011EA8B745}" type="pres">
      <dgm:prSet presAssocID="{097D13AC-079A-45E9-8C4F-4160D86D4B05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3D7BC-145B-4F32-BCD6-346B56A1D81D}" type="pres">
      <dgm:prSet presAssocID="{15526ECC-4021-4B9E-8DDB-0653F1EB32D5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FDF83-59E8-46E4-B06A-AADF89BC0D82}" type="pres">
      <dgm:prSet presAssocID="{3D995820-E1EE-4BA2-97A8-72C7838A7E26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2A250-09B4-4C0E-A121-0A15C5443C38}" type="pres">
      <dgm:prSet presAssocID="{FF42855B-D5B1-4DB3-984B-48DE44E32FA8}" presName="base" presStyleLbl="dkBgShp" presStyleIdx="1" presStyleCnt="2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</dgm:ptLst>
  <dgm:cxnLst>
    <dgm:cxn modelId="{4CE5F059-CFE2-4AA1-A9E1-BB4AB9EC3A16}" srcId="{FF42855B-D5B1-4DB3-984B-48DE44E32FA8}" destId="{15526ECC-4021-4B9E-8DDB-0653F1EB32D5}" srcOrd="2" destOrd="0" parTransId="{688B4207-1E2A-47E8-982C-068CCC6B75C2}" sibTransId="{BF6594D1-E842-47DF-8448-0F8A0CCE90FF}"/>
    <dgm:cxn modelId="{95A9A597-DFC1-4C0B-A8DA-7DE3273AA3BA}" srcId="{FF42855B-D5B1-4DB3-984B-48DE44E32FA8}" destId="{E9A54811-6792-4BCD-A689-FC105A079309}" srcOrd="0" destOrd="0" parTransId="{1C8DAE55-25C5-41F4-B891-C886EC683FBC}" sibTransId="{4B2DBBB5-9189-4774-9269-B240F4335B71}"/>
    <dgm:cxn modelId="{C46CDBEC-E44C-43EA-B6DB-FE61EC9798DD}" type="presOf" srcId="{E9A54811-6792-4BCD-A689-FC105A079309}" destId="{23E109C6-A129-4D5B-9CBA-0173F760D0F3}" srcOrd="0" destOrd="0" presId="urn:microsoft.com/office/officeart/2005/8/layout/hList3"/>
    <dgm:cxn modelId="{DE8D0963-2532-4DD0-A619-EA10140B0C3E}" srcId="{A31A70C6-A868-47F3-9362-D0481B2A25CE}" destId="{FF42855B-D5B1-4DB3-984B-48DE44E32FA8}" srcOrd="0" destOrd="0" parTransId="{3C537E95-8EFC-4D42-BBF6-7892C716F003}" sibTransId="{D1A0974C-0CB6-46EF-8D03-419454D74596}"/>
    <dgm:cxn modelId="{FD97E311-D876-4844-995B-B059DE35BE35}" type="presOf" srcId="{097D13AC-079A-45E9-8C4F-4160D86D4B05}" destId="{D51E796B-D1CE-4A85-A182-2C011EA8B745}" srcOrd="0" destOrd="0" presId="urn:microsoft.com/office/officeart/2005/8/layout/hList3"/>
    <dgm:cxn modelId="{4F7CCB6E-DB63-4E51-8AE6-1951C64D0BFE}" srcId="{FF42855B-D5B1-4DB3-984B-48DE44E32FA8}" destId="{097D13AC-079A-45E9-8C4F-4160D86D4B05}" srcOrd="1" destOrd="0" parTransId="{52137ED3-84DF-449B-A276-9D58DE53CDC7}" sibTransId="{60BC6C4E-BBFF-4BE9-9B4E-1E1B51C7E23A}"/>
    <dgm:cxn modelId="{6725D776-8413-4700-B836-F54E6B4FE925}" type="presOf" srcId="{3D995820-E1EE-4BA2-97A8-72C7838A7E26}" destId="{2AAFDF83-59E8-46E4-B06A-AADF89BC0D82}" srcOrd="0" destOrd="0" presId="urn:microsoft.com/office/officeart/2005/8/layout/hList3"/>
    <dgm:cxn modelId="{F403C8CE-3C89-4445-A35E-8751EE51A5D2}" type="presOf" srcId="{A31A70C6-A868-47F3-9362-D0481B2A25CE}" destId="{FC9E1FCD-BF28-4F81-9389-80B9B213D717}" srcOrd="0" destOrd="0" presId="urn:microsoft.com/office/officeart/2005/8/layout/hList3"/>
    <dgm:cxn modelId="{0751EC2D-4EC5-44E1-ADF8-4A143370FDAA}" srcId="{FF42855B-D5B1-4DB3-984B-48DE44E32FA8}" destId="{3D995820-E1EE-4BA2-97A8-72C7838A7E26}" srcOrd="3" destOrd="0" parTransId="{560575DB-4AE5-49D0-9D78-7E522F4F5D0C}" sibTransId="{FAD7A4F7-DEE9-4392-9EE4-A8854C4A4E2D}"/>
    <dgm:cxn modelId="{10FFFE04-C594-4A3E-9D5E-4B529827F52C}" type="presOf" srcId="{15526ECC-4021-4B9E-8DDB-0653F1EB32D5}" destId="{1183D7BC-145B-4F32-BCD6-346B56A1D81D}" srcOrd="0" destOrd="0" presId="urn:microsoft.com/office/officeart/2005/8/layout/hList3"/>
    <dgm:cxn modelId="{B3DB2619-82FF-4E1A-A356-E5AAB448CF88}" type="presOf" srcId="{FF42855B-D5B1-4DB3-984B-48DE44E32FA8}" destId="{C8B1A195-E0A8-40E2-BB10-4E4CEC3D11A8}" srcOrd="0" destOrd="0" presId="urn:microsoft.com/office/officeart/2005/8/layout/hList3"/>
    <dgm:cxn modelId="{1B54DA63-3065-43B3-A3AF-6DF409003BA6}" type="presParOf" srcId="{FC9E1FCD-BF28-4F81-9389-80B9B213D717}" destId="{C8B1A195-E0A8-40E2-BB10-4E4CEC3D11A8}" srcOrd="0" destOrd="0" presId="urn:microsoft.com/office/officeart/2005/8/layout/hList3"/>
    <dgm:cxn modelId="{B3784C3D-50A2-4644-A153-CBC6F94E6C69}" type="presParOf" srcId="{FC9E1FCD-BF28-4F81-9389-80B9B213D717}" destId="{96666656-5129-49EB-8EF7-DB2F80C43D7C}" srcOrd="1" destOrd="0" presId="urn:microsoft.com/office/officeart/2005/8/layout/hList3"/>
    <dgm:cxn modelId="{3B4BE57D-025E-412B-B645-E31D90768BF5}" type="presParOf" srcId="{96666656-5129-49EB-8EF7-DB2F80C43D7C}" destId="{23E109C6-A129-4D5B-9CBA-0173F760D0F3}" srcOrd="0" destOrd="0" presId="urn:microsoft.com/office/officeart/2005/8/layout/hList3"/>
    <dgm:cxn modelId="{795C7B20-EF05-4ABE-967A-96B0F2DD80B8}" type="presParOf" srcId="{96666656-5129-49EB-8EF7-DB2F80C43D7C}" destId="{D51E796B-D1CE-4A85-A182-2C011EA8B745}" srcOrd="1" destOrd="0" presId="urn:microsoft.com/office/officeart/2005/8/layout/hList3"/>
    <dgm:cxn modelId="{6577748F-1B0F-43EF-8522-6DF7AD3FF343}" type="presParOf" srcId="{96666656-5129-49EB-8EF7-DB2F80C43D7C}" destId="{1183D7BC-145B-4F32-BCD6-346B56A1D81D}" srcOrd="2" destOrd="0" presId="urn:microsoft.com/office/officeart/2005/8/layout/hList3"/>
    <dgm:cxn modelId="{9B1982A1-65EC-4A14-9414-22B527F00734}" type="presParOf" srcId="{96666656-5129-49EB-8EF7-DB2F80C43D7C}" destId="{2AAFDF83-59E8-46E4-B06A-AADF89BC0D82}" srcOrd="3" destOrd="0" presId="urn:microsoft.com/office/officeart/2005/8/layout/hList3"/>
    <dgm:cxn modelId="{77E30BEE-9690-4C31-A8CF-E8040449D914}" type="presParOf" srcId="{FC9E1FCD-BF28-4F81-9389-80B9B213D717}" destId="{E882A250-09B4-4C0E-A121-0A15C5443C3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B1A195-E0A8-40E2-BB10-4E4CEC3D11A8}">
      <dsp:nvSpPr>
        <dsp:cNvPr id="0" name=""/>
        <dsp:cNvSpPr/>
      </dsp:nvSpPr>
      <dsp:spPr>
        <a:xfrm>
          <a:off x="0" y="0"/>
          <a:ext cx="4907561" cy="1361533"/>
        </a:xfrm>
        <a:prstGeom prst="rect">
          <a:avLst/>
        </a:prstGeom>
        <a:gradFill flip="none" rotWithShape="1">
          <a:gsLst>
            <a:gs pos="0">
              <a:schemeClr val="accent1">
                <a:shade val="8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Executive departments and agencies apply their own ad-hoc policies and markings to unclassified information that requires safeguarding or dissemination controls, resulting in:</a:t>
          </a:r>
          <a:endParaRPr lang="en-US" sz="1800" kern="1200" dirty="0"/>
        </a:p>
      </dsp:txBody>
      <dsp:txXfrm>
        <a:off x="0" y="0"/>
        <a:ext cx="4907561" cy="1361533"/>
      </dsp:txXfrm>
    </dsp:sp>
    <dsp:sp modelId="{23E109C6-A129-4D5B-9CBA-0173F760D0F3}">
      <dsp:nvSpPr>
        <dsp:cNvPr id="0" name=""/>
        <dsp:cNvSpPr/>
      </dsp:nvSpPr>
      <dsp:spPr>
        <a:xfrm>
          <a:off x="0" y="1361533"/>
          <a:ext cx="1226890" cy="2859220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17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 inefficient patchwork system with </a:t>
          </a:r>
          <a:r>
            <a:rPr lang="en-US" sz="1400" b="1" kern="1200" dirty="0" smtClean="0"/>
            <a:t>more than 100 different policies and markings</a:t>
          </a:r>
          <a:r>
            <a:rPr lang="en-US" sz="1400" kern="1200" dirty="0" smtClean="0"/>
            <a:t> across the executive branch</a:t>
          </a:r>
          <a:endParaRPr lang="en-US" sz="1400" kern="1200" dirty="0"/>
        </a:p>
      </dsp:txBody>
      <dsp:txXfrm>
        <a:off x="0" y="1361533"/>
        <a:ext cx="1226890" cy="2859220"/>
      </dsp:txXfrm>
    </dsp:sp>
    <dsp:sp modelId="{D51E796B-D1CE-4A85-A182-2C011EA8B745}">
      <dsp:nvSpPr>
        <dsp:cNvPr id="0" name=""/>
        <dsp:cNvSpPr/>
      </dsp:nvSpPr>
      <dsp:spPr>
        <a:xfrm>
          <a:off x="1226890" y="1361533"/>
          <a:ext cx="1226890" cy="2859220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17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Inconsistent marking and safeguarding of documents</a:t>
          </a:r>
          <a:endParaRPr lang="en-US" sz="1400" kern="1200" dirty="0"/>
        </a:p>
      </dsp:txBody>
      <dsp:txXfrm>
        <a:off x="1226890" y="1361533"/>
        <a:ext cx="1226890" cy="2859220"/>
      </dsp:txXfrm>
    </dsp:sp>
    <dsp:sp modelId="{1183D7BC-145B-4F32-BCD6-346B56A1D81D}">
      <dsp:nvSpPr>
        <dsp:cNvPr id="0" name=""/>
        <dsp:cNvSpPr/>
      </dsp:nvSpPr>
      <dsp:spPr>
        <a:xfrm>
          <a:off x="2453780" y="1361533"/>
          <a:ext cx="1226890" cy="2859220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17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Unclear or unnecessarily restrictive dissemination policies</a:t>
          </a:r>
          <a:endParaRPr lang="en-US" sz="1400" kern="1200" dirty="0"/>
        </a:p>
      </dsp:txBody>
      <dsp:txXfrm>
        <a:off x="2453780" y="1361533"/>
        <a:ext cx="1226890" cy="2859220"/>
      </dsp:txXfrm>
    </dsp:sp>
    <dsp:sp modelId="{2AAFDF83-59E8-46E4-B06A-AADF89BC0D82}">
      <dsp:nvSpPr>
        <dsp:cNvPr id="0" name=""/>
        <dsp:cNvSpPr/>
      </dsp:nvSpPr>
      <dsp:spPr>
        <a:xfrm>
          <a:off x="3680670" y="1361533"/>
          <a:ext cx="1226890" cy="2859220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17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Impediments to authorized information sharing</a:t>
          </a:r>
          <a:endParaRPr lang="en-US" sz="1400" kern="1200" dirty="0"/>
        </a:p>
      </dsp:txBody>
      <dsp:txXfrm>
        <a:off x="3680670" y="1361533"/>
        <a:ext cx="1226890" cy="2859220"/>
      </dsp:txXfrm>
    </dsp:sp>
    <dsp:sp modelId="{E882A250-09B4-4C0E-A121-0A15C5443C38}">
      <dsp:nvSpPr>
        <dsp:cNvPr id="0" name=""/>
        <dsp:cNvSpPr/>
      </dsp:nvSpPr>
      <dsp:spPr>
        <a:xfrm>
          <a:off x="0" y="4220754"/>
          <a:ext cx="4907561" cy="31769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B1A195-E0A8-40E2-BB10-4E4CEC3D11A8}">
      <dsp:nvSpPr>
        <dsp:cNvPr id="0" name=""/>
        <dsp:cNvSpPr/>
      </dsp:nvSpPr>
      <dsp:spPr>
        <a:xfrm>
          <a:off x="0" y="0"/>
          <a:ext cx="4907561" cy="1361533"/>
        </a:xfrm>
        <a:prstGeom prst="rect">
          <a:avLst/>
        </a:prstGeom>
        <a:gradFill flip="none" rotWithShape="0">
          <a:gsLst>
            <a:gs pos="0">
              <a:schemeClr val="accent1">
                <a:shade val="8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One uniform, shared, and transparent system for safeguarding and disseminating CUI that:</a:t>
          </a:r>
          <a:endParaRPr lang="en-US" sz="2300" kern="1200" dirty="0"/>
        </a:p>
      </dsp:txBody>
      <dsp:txXfrm>
        <a:off x="0" y="0"/>
        <a:ext cx="4907561" cy="1361533"/>
      </dsp:txXfrm>
    </dsp:sp>
    <dsp:sp modelId="{23E109C6-A129-4D5B-9CBA-0173F760D0F3}">
      <dsp:nvSpPr>
        <dsp:cNvPr id="0" name=""/>
        <dsp:cNvSpPr/>
      </dsp:nvSpPr>
      <dsp:spPr>
        <a:xfrm>
          <a:off x="0" y="1361533"/>
          <a:ext cx="1226890" cy="2859220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14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Establishes common understanding of CUI control</a:t>
          </a:r>
          <a:endParaRPr lang="en-US" sz="1300" kern="1200" dirty="0"/>
        </a:p>
      </dsp:txBody>
      <dsp:txXfrm>
        <a:off x="0" y="1361533"/>
        <a:ext cx="1226890" cy="2859220"/>
      </dsp:txXfrm>
    </dsp:sp>
    <dsp:sp modelId="{D51E796B-D1CE-4A85-A182-2C011EA8B745}">
      <dsp:nvSpPr>
        <dsp:cNvPr id="0" name=""/>
        <dsp:cNvSpPr/>
      </dsp:nvSpPr>
      <dsp:spPr>
        <a:xfrm>
          <a:off x="1226890" y="1361533"/>
          <a:ext cx="1226890" cy="2859220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14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Promotes information sharing</a:t>
          </a:r>
          <a:endParaRPr lang="en-US" sz="1300" kern="1200" dirty="0"/>
        </a:p>
      </dsp:txBody>
      <dsp:txXfrm>
        <a:off x="1226890" y="1361533"/>
        <a:ext cx="1226890" cy="2859220"/>
      </dsp:txXfrm>
    </dsp:sp>
    <dsp:sp modelId="{1183D7BC-145B-4F32-BCD6-346B56A1D81D}">
      <dsp:nvSpPr>
        <dsp:cNvPr id="0" name=""/>
        <dsp:cNvSpPr/>
      </dsp:nvSpPr>
      <dsp:spPr>
        <a:xfrm>
          <a:off x="2453780" y="1361533"/>
          <a:ext cx="1226890" cy="2859220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14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Reinforces existing legislation and regulations</a:t>
          </a:r>
          <a:endParaRPr lang="en-US" sz="1300" kern="1200" dirty="0"/>
        </a:p>
      </dsp:txBody>
      <dsp:txXfrm>
        <a:off x="2453780" y="1361533"/>
        <a:ext cx="1226890" cy="2859220"/>
      </dsp:txXfrm>
    </dsp:sp>
    <dsp:sp modelId="{2AAFDF83-59E8-46E4-B06A-AADF89BC0D82}">
      <dsp:nvSpPr>
        <dsp:cNvPr id="0" name=""/>
        <dsp:cNvSpPr/>
      </dsp:nvSpPr>
      <dsp:spPr>
        <a:xfrm>
          <a:off x="3680670" y="1361533"/>
          <a:ext cx="1226890" cy="2859220"/>
        </a:xfrm>
        <a:prstGeom prst="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14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Clarifies difference between CUI controls and FOIA exemptions</a:t>
          </a:r>
          <a:endParaRPr lang="en-US" sz="1300" kern="1200" dirty="0"/>
        </a:p>
      </dsp:txBody>
      <dsp:txXfrm>
        <a:off x="3680670" y="1361533"/>
        <a:ext cx="1226890" cy="2859220"/>
      </dsp:txXfrm>
    </dsp:sp>
    <dsp:sp modelId="{E882A250-09B4-4C0E-A121-0A15C5443C38}">
      <dsp:nvSpPr>
        <dsp:cNvPr id="0" name=""/>
        <dsp:cNvSpPr/>
      </dsp:nvSpPr>
      <dsp:spPr>
        <a:xfrm>
          <a:off x="0" y="4220754"/>
          <a:ext cx="4907561" cy="31769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4D681-4398-4FA9-B9C5-B596F1CF9311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5FAEC-7280-47E5-91D4-42341BF6A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7598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F9CDB7-3F64-4992-AAA5-AB6AB398F4F0}" type="datetimeFigureOut">
              <a:rPr lang="en-US" smtClean="0"/>
              <a:pPr/>
              <a:t>6/19/2013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9FF976-E004-476F-9E31-84CAE0F9A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002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F976-E004-476F-9E31-84CAE0F9AA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8783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F976-E004-476F-9E31-84CAE0F9AA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081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F976-E004-476F-9E31-84CAE0F9AA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436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F976-E004-476F-9E31-84CAE0F9AA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346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F976-E004-476F-9E31-84CAE0F9AA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420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the </a:t>
            </a:r>
            <a:r>
              <a:rPr lang="en-US" dirty="0"/>
              <a:t>Registry is a work in progress, will be regularly updated; </a:t>
            </a:r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a </a:t>
            </a:r>
            <a:r>
              <a:rPr lang="en-US" dirty="0"/>
              <a:t>provisional approval process for new CUI categories is being </a:t>
            </a:r>
            <a:r>
              <a:rPr lang="en-US" dirty="0" smtClean="0"/>
              <a:t>developed.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F976-E004-476F-9E31-84CAE0F9AA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7352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F976-E004-476F-9E31-84CAE0F9AA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304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eanorSmith\Documents\work\NARA\1805_NARA_CUI_new_front_cvr_final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04001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04001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38C93-A007-49C2-B728-A62744C844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701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3975"/>
            <a:ext cx="2057400" cy="4933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3975"/>
            <a:ext cx="6019800" cy="49339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04001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04001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29E0-CEA7-487A-882A-AA039D1606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46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FA37067A-17BF-48BD-9A64-1CA5DB7988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775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smith\AppData\Local\Microsoft\Windows\Temporary Internet Files\Content.Outlook\4KZZ3KAQ\1805_NARA_CUI_new_back_cover_V2 (3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53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10C42-D73C-4CED-9A03-7422DEE441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846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04001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C0D52-411F-44E7-BEF3-ADD559262F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623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04001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D2D5F-B533-4B8A-8837-4F3E2A4705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12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274638"/>
            <a:ext cx="69151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04001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AE5BB-7A65-403F-AAAA-4B3C42D393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901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04001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96863-62CC-435F-82BC-797E06406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17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604001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04001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888D7-0D22-4B17-97AF-09A763834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96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50" y="273050"/>
            <a:ext cx="7296150" cy="727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2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2254479"/>
            <a:ext cx="3008313" cy="38716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04001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04001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5FDDA-9580-4C8D-AF80-8C8F240D96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528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604001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04001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1F35D-3161-46BA-A51A-4F7A8A25B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444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0"/>
            <a:ext cx="9156700" cy="695975"/>
            <a:chOff x="-1" y="196"/>
            <a:chExt cx="5768" cy="485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48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>
                <a:gd name="T0" fmla="*/ 45 w 1497"/>
                <a:gd name="T1" fmla="*/ 590 h 590"/>
                <a:gd name="T2" fmla="*/ 1497 w 1497"/>
                <a:gd name="T3" fmla="*/ 590 h 590"/>
                <a:gd name="T4" fmla="*/ 0 w 1497"/>
                <a:gd name="T5" fmla="*/ 0 h 590"/>
                <a:gd name="T6" fmla="*/ 0 w 1497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367"/>
              <a:ext cx="3702" cy="311"/>
            </a:xfrm>
            <a:custGeom>
              <a:avLst/>
              <a:gdLst>
                <a:gd name="T0" fmla="*/ 45 w 1497"/>
                <a:gd name="T1" fmla="*/ 590 h 590"/>
                <a:gd name="T2" fmla="*/ 1497 w 1497"/>
                <a:gd name="T3" fmla="*/ 590 h 590"/>
                <a:gd name="T4" fmla="*/ 0 w 1497"/>
                <a:gd name="T5" fmla="*/ 0 h 590"/>
                <a:gd name="T6" fmla="*/ 0 w 1497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730253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-11112"/>
            <a:ext cx="91440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499" y="1038225"/>
            <a:ext cx="8791575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0700" y="6381751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fld id="{08DC2CA7-E12F-46CA-9AD7-5BC1108C26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gray">
          <a:xfrm>
            <a:off x="1588" y="2"/>
            <a:ext cx="9144000" cy="61911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Demi Con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Franklin Gothic Medium Cond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ts val="300"/>
        </a:spcBef>
        <a:spcAft>
          <a:spcPct val="0"/>
        </a:spcAft>
        <a:buChar char="–"/>
        <a:defRPr sz="2400">
          <a:solidFill>
            <a:schemeClr val="tx1"/>
          </a:solidFill>
          <a:latin typeface="Franklin Gothic Medium Cond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Franklin Gothic Medium Cond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Franklin Gothic Medium Cond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Franklin Gothic Medium Cond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140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CUI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1" y="771525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Franklin Gothic Medium Cond" pitchFamily="34" charset="0"/>
              </a:rPr>
              <a:t>One uniform and consistent policy applied to a defined and organized body of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6863-62CC-435F-82BC-797E06406FA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4810" y="1590181"/>
            <a:ext cx="4513276" cy="450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69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Five Programmatic Areas of Implementation Plan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6863-62CC-435F-82BC-797E06406FA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784" y="945085"/>
            <a:ext cx="7942431" cy="496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62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CUI Executive Agent Current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Maintain Registry</a:t>
            </a:r>
          </a:p>
          <a:p>
            <a:pPr lvl="1"/>
            <a:r>
              <a:rPr lang="en-US" sz="2000" dirty="0" smtClean="0"/>
              <a:t>Approve additional CUI categories and subcategories based on agency submissions</a:t>
            </a:r>
          </a:p>
          <a:p>
            <a:pPr lvl="1"/>
            <a:r>
              <a:rPr lang="en-US" sz="2000" dirty="0" smtClean="0"/>
              <a:t>Provide guidance on provisional approval process for new CUI categories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Finalize CUI Policy</a:t>
            </a:r>
          </a:p>
          <a:p>
            <a:pPr lvl="1"/>
            <a:r>
              <a:rPr lang="en-US" sz="2000" dirty="0" smtClean="0"/>
              <a:t>Complete draft through informal process</a:t>
            </a:r>
          </a:p>
          <a:p>
            <a:pPr lvl="1"/>
            <a:r>
              <a:rPr lang="en-US" sz="2000" dirty="0" smtClean="0"/>
              <a:t>Submit through formal OMB comment process</a:t>
            </a:r>
          </a:p>
          <a:p>
            <a:pPr lvl="1"/>
            <a:r>
              <a:rPr lang="en-US" sz="2000" dirty="0" smtClean="0"/>
              <a:t>Publish in CFR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National Implementation Plan (NIP)</a:t>
            </a:r>
          </a:p>
          <a:p>
            <a:pPr lvl="1"/>
            <a:r>
              <a:rPr lang="en-US" sz="2000" dirty="0" smtClean="0"/>
              <a:t>With agencies, create and execute implementation planning framework, including  deadlines for </a:t>
            </a:r>
            <a:r>
              <a:rPr lang="en-US" sz="2000" b="1" dirty="0" smtClean="0"/>
              <a:t>phased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0C42-D73C-4CED-9A03-7422DEE441D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0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Questions?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0C42-D73C-4CED-9A03-7422DEE441D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85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Information Security Oversight Office</a:t>
            </a:r>
          </a:p>
          <a:p>
            <a:pPr marL="0" indent="0" algn="ctr">
              <a:buNone/>
            </a:pPr>
            <a:r>
              <a:rPr lang="en-US" dirty="0" smtClean="0"/>
              <a:t>Attn: CUI Program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National Archives and Records Administration</a:t>
            </a:r>
          </a:p>
          <a:p>
            <a:pPr marL="0" indent="0" algn="ctr">
              <a:buNone/>
            </a:pPr>
            <a:r>
              <a:rPr lang="en-US" dirty="0"/>
              <a:t>700 Pennsylvania Avenue, N.W., Room 100</a:t>
            </a:r>
          </a:p>
          <a:p>
            <a:pPr marL="0" indent="0" algn="ctr">
              <a:buNone/>
            </a:pPr>
            <a:r>
              <a:rPr lang="en-US" dirty="0"/>
              <a:t>Washington, DC 20408-0001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(202) 357-6870 (voice)</a:t>
            </a:r>
          </a:p>
          <a:p>
            <a:pPr marL="0" indent="0" algn="ctr">
              <a:buNone/>
            </a:pPr>
            <a:r>
              <a:rPr lang="en-US" dirty="0"/>
              <a:t>(202) 357-6871/6872 (fax)</a:t>
            </a:r>
          </a:p>
          <a:p>
            <a:pPr marL="0" indent="0" algn="ctr">
              <a:buNone/>
            </a:pPr>
            <a:r>
              <a:rPr lang="en-US" dirty="0"/>
              <a:t>cui@nara.gov</a:t>
            </a:r>
          </a:p>
          <a:p>
            <a:pPr marL="0" indent="0" algn="ctr">
              <a:buNone/>
            </a:pPr>
            <a:r>
              <a:rPr lang="en-US" dirty="0"/>
              <a:t>www.archives.gov/cui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0700" y="6381751"/>
            <a:ext cx="2133600" cy="244475"/>
          </a:xfrm>
        </p:spPr>
        <p:txBody>
          <a:bodyPr/>
          <a:lstStyle/>
          <a:p>
            <a:fld id="{35310C42-D73C-4CED-9A03-7422DEE441D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14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Notional Implementation Planning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0C42-D73C-4CED-9A03-7422DEE441D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47387"/>
            <a:ext cx="9144000" cy="476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5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14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the CUI Program</a:t>
            </a:r>
          </a:p>
          <a:p>
            <a:r>
              <a:rPr lang="en-US" dirty="0" smtClean="0"/>
              <a:t>Establishment of the Program</a:t>
            </a:r>
          </a:p>
          <a:p>
            <a:r>
              <a:rPr lang="en-US" dirty="0" smtClean="0"/>
              <a:t>Elements of the CUI Executive Order</a:t>
            </a:r>
          </a:p>
          <a:p>
            <a:r>
              <a:rPr lang="en-US" dirty="0" smtClean="0"/>
              <a:t>Requirements and Timelines</a:t>
            </a:r>
          </a:p>
          <a:p>
            <a:r>
              <a:rPr lang="en-US" dirty="0" smtClean="0"/>
              <a:t>Categories and Registry</a:t>
            </a:r>
          </a:p>
          <a:p>
            <a:r>
              <a:rPr lang="en-US" dirty="0" smtClean="0"/>
              <a:t>Handling CUI</a:t>
            </a:r>
          </a:p>
          <a:p>
            <a:r>
              <a:rPr lang="en-US" dirty="0" smtClean="0"/>
              <a:t>Implementation Plan</a:t>
            </a:r>
          </a:p>
          <a:p>
            <a:r>
              <a:rPr lang="en-US" dirty="0" smtClean="0"/>
              <a:t>Current Efforts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0C42-D73C-4CED-9A03-7422DEE441D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4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CUI Program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0C42-D73C-4CED-9A03-7422DEE441D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46" y="1056465"/>
            <a:ext cx="8543496" cy="487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91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smith\AppData\Local\Microsoft\Windows\Temporary Internet Files\Content.Outlook\4KZZ3KAQ\NARA_cui_ppr_stacks_v2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0136" y="964733"/>
            <a:ext cx="6660857" cy="499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CUI Program necessary?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202763497"/>
              </p:ext>
            </p:extLst>
          </p:nvPr>
        </p:nvGraphicFramePr>
        <p:xfrm>
          <a:off x="570449" y="1266737"/>
          <a:ext cx="4907561" cy="453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2D5F-B533-4B8A-8837-4F3E2A47057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6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benefits of the CUI Program?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874297982"/>
              </p:ext>
            </p:extLst>
          </p:nvPr>
        </p:nvGraphicFramePr>
        <p:xfrm>
          <a:off x="570449" y="1266737"/>
          <a:ext cx="4907561" cy="453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2D5F-B533-4B8A-8837-4F3E2A47057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8128" y="1742107"/>
            <a:ext cx="2781752" cy="374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0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Order 13556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2473" y="1038225"/>
            <a:ext cx="6599601" cy="514350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Established CUI Program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Executive Agent (EA) to implement the E.O. and oversee department and agency actions to ensure compliance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An open and uniform program to manage all unclassified information within the executive branch that requires safeguarding and dissemination controls as required by law, regulation, and Government-wide policy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0C42-D73C-4CED-9A03-7422DEE441D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C:\Users\esmith\Documents\NARA ISOO\National_Archives_DC_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44" y="2636222"/>
            <a:ext cx="1949887" cy="1211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docs.google.com/gview?url=http%3A%2F%2Fwww.archives.gov%2Fcui%2Fdocuments%2F2010-EO-13556-cui.pdf&amp;docid=417efb2ef8ce8f7dc0984177f9bbbe46&amp;a=bi&amp;pagenumber=1&amp;w=8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44" y="884957"/>
            <a:ext cx="1047750" cy="135612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4181" y="1027424"/>
            <a:ext cx="1304831" cy="978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453" y="4215016"/>
            <a:ext cx="1434516" cy="192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12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Executive Order 13556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0C42-D73C-4CED-9A03-7422DEE441D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01495"/>
            <a:ext cx="9144000" cy="4455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4238" y="3269060"/>
            <a:ext cx="310870" cy="29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65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CUI Categories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0C42-D73C-4CED-9A03-7422DEE441D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" y="921932"/>
            <a:ext cx="7686675" cy="512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49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Registry</a:t>
            </a:r>
            <a:endParaRPr lang="en-US" dirty="0"/>
          </a:p>
        </p:txBody>
      </p:sp>
      <p:pic>
        <p:nvPicPr>
          <p:cNvPr id="5122" name="Picture 2" descr="C:\Users\esmith\AppData\Local\Microsoft\Windows\Temporary Internet Files\Content.Outlook\4KZZ3KAQ\4 Eleanor Smit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1" t="677" r="1444" b="1260"/>
          <a:stretch/>
        </p:blipFill>
        <p:spPr bwMode="auto">
          <a:xfrm>
            <a:off x="1828799" y="927279"/>
            <a:ext cx="5344733" cy="519018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96863-62CC-435F-82BC-797E06406F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64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resentation slides(2)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slides(2)</Template>
  <TotalTime>3571</TotalTime>
  <Words>392</Words>
  <Application>Microsoft Office PowerPoint</Application>
  <PresentationFormat>On-screen Show (4:3)</PresentationFormat>
  <Paragraphs>86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Sample presentation slides(2)</vt:lpstr>
      <vt:lpstr>Slide 1</vt:lpstr>
      <vt:lpstr>Briefing Outline</vt:lpstr>
      <vt:lpstr>Overview of the CUI Program</vt:lpstr>
      <vt:lpstr>Why is the CUI Program necessary?</vt:lpstr>
      <vt:lpstr>What are the benefits of the CUI Program?</vt:lpstr>
      <vt:lpstr>Executive Order 13556</vt:lpstr>
      <vt:lpstr>Implementation of Executive Order 13556</vt:lpstr>
      <vt:lpstr>Approved CUI Categories</vt:lpstr>
      <vt:lpstr>Online Registry</vt:lpstr>
      <vt:lpstr>Handling CUI</vt:lpstr>
      <vt:lpstr>Five Programmatic Areas of Implementation Plan</vt:lpstr>
      <vt:lpstr>CUI Executive Agent Current Efforts</vt:lpstr>
      <vt:lpstr>Slide 13</vt:lpstr>
      <vt:lpstr>Contact Information</vt:lpstr>
      <vt:lpstr>Notional Implementation Planning Framework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Controlled Unclassified Information (CUI) Program</dc:title>
  <dc:creator>C² Technologies, Inc.</dc:creator>
  <cp:lastModifiedBy>SOlsen</cp:lastModifiedBy>
  <cp:revision>153</cp:revision>
  <cp:lastPrinted>2013-04-04T18:35:38Z</cp:lastPrinted>
  <dcterms:created xsi:type="dcterms:W3CDTF">2013-03-04T16:01:45Z</dcterms:created>
  <dcterms:modified xsi:type="dcterms:W3CDTF">2013-06-19T11:10:31Z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TC011367961033</vt:lpwstr>
  </property>
</Properties>
</file>