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sldIdLst>
    <p:sldId id="274" r:id="rId2"/>
    <p:sldId id="275" r:id="rId3"/>
    <p:sldId id="256" r:id="rId4"/>
    <p:sldId id="269" r:id="rId5"/>
    <p:sldId id="273" r:id="rId6"/>
    <p:sldId id="270" r:id="rId7"/>
    <p:sldId id="271" r:id="rId8"/>
    <p:sldId id="272" r:id="rId9"/>
    <p:sldId id="267" r:id="rId10"/>
    <p:sldId id="268" r:id="rId11"/>
    <p:sldId id="258" r:id="rId12"/>
    <p:sldId id="259" r:id="rId13"/>
    <p:sldId id="261"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8" r:id="rId46"/>
    <p:sldId id="30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FCFCF"/>
    <a:srgbClr val="C9C9C9"/>
    <a:srgbClr val="D3D3D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6" d="100"/>
          <a:sy n="76" d="100"/>
        </p:scale>
        <p:origin x="-58"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75E85-CE47-40F0-90A7-35A6E55FF3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74D0FBF-9612-4487-ABC0-62D0095A1DF0}">
      <dgm:prSet phldrT="[Text]"/>
      <dgm:spPr/>
      <dgm:t>
        <a:bodyPr/>
        <a:lstStyle/>
        <a:p>
          <a:r>
            <a:rPr lang="en-US" dirty="0" smtClean="0"/>
            <a:t>2014 Senior Agency Official Template</a:t>
          </a:r>
          <a:endParaRPr lang="en-US" dirty="0"/>
        </a:p>
      </dgm:t>
    </dgm:pt>
    <dgm:pt modelId="{C420D805-8CF6-4E69-A0B8-7DDEAB32412B}" type="parTrans" cxnId="{607F7291-DF14-4FD2-B39C-40968010527E}">
      <dgm:prSet/>
      <dgm:spPr/>
      <dgm:t>
        <a:bodyPr/>
        <a:lstStyle/>
        <a:p>
          <a:endParaRPr lang="en-US"/>
        </a:p>
      </dgm:t>
    </dgm:pt>
    <dgm:pt modelId="{88B7BDC8-AB2A-4F5D-B82F-7547699DAE6E}" type="sibTrans" cxnId="{607F7291-DF14-4FD2-B39C-40968010527E}">
      <dgm:prSet/>
      <dgm:spPr/>
      <dgm:t>
        <a:bodyPr/>
        <a:lstStyle/>
        <a:p>
          <a:endParaRPr lang="en-US"/>
        </a:p>
      </dgm:t>
    </dgm:pt>
    <dgm:pt modelId="{188DA35E-26A6-4247-9FC3-81A587EF21C5}">
      <dgm:prSet/>
      <dgm:spPr/>
      <dgm:t>
        <a:bodyPr/>
        <a:lstStyle/>
        <a:p>
          <a:r>
            <a:rPr lang="en-US" dirty="0" smtClean="0"/>
            <a:t>Records Management Self-Assessment</a:t>
          </a:r>
        </a:p>
      </dgm:t>
    </dgm:pt>
    <dgm:pt modelId="{196C2FEC-A98C-4BD6-9CF4-5045F3BE0FC5}" type="parTrans" cxnId="{BBB8885E-2C44-458B-859B-E495BD934A3C}">
      <dgm:prSet/>
      <dgm:spPr/>
      <dgm:t>
        <a:bodyPr/>
        <a:lstStyle/>
        <a:p>
          <a:endParaRPr lang="en-US"/>
        </a:p>
      </dgm:t>
    </dgm:pt>
    <dgm:pt modelId="{8E49DB75-3307-4C09-9986-5DC929FC7242}" type="sibTrans" cxnId="{BBB8885E-2C44-458B-859B-E495BD934A3C}">
      <dgm:prSet/>
      <dgm:spPr/>
      <dgm:t>
        <a:bodyPr/>
        <a:lstStyle/>
        <a:p>
          <a:endParaRPr lang="en-US"/>
        </a:p>
      </dgm:t>
    </dgm:pt>
    <dgm:pt modelId="{A9DA5AFE-5CB2-4738-9446-D00974CAE661}" type="pres">
      <dgm:prSet presAssocID="{95A75E85-CE47-40F0-90A7-35A6E55FF33D}" presName="diagram" presStyleCnt="0">
        <dgm:presLayoutVars>
          <dgm:dir/>
          <dgm:resizeHandles val="exact"/>
        </dgm:presLayoutVars>
      </dgm:prSet>
      <dgm:spPr/>
      <dgm:t>
        <a:bodyPr/>
        <a:lstStyle/>
        <a:p>
          <a:endParaRPr lang="en-US"/>
        </a:p>
      </dgm:t>
    </dgm:pt>
    <dgm:pt modelId="{43D7F705-D5D4-4757-A19E-493569693BC0}" type="pres">
      <dgm:prSet presAssocID="{374D0FBF-9612-4487-ABC0-62D0095A1DF0}" presName="node" presStyleLbl="node1" presStyleIdx="0" presStyleCnt="2">
        <dgm:presLayoutVars>
          <dgm:bulletEnabled val="1"/>
        </dgm:presLayoutVars>
      </dgm:prSet>
      <dgm:spPr/>
      <dgm:t>
        <a:bodyPr/>
        <a:lstStyle/>
        <a:p>
          <a:endParaRPr lang="en-US"/>
        </a:p>
      </dgm:t>
    </dgm:pt>
    <dgm:pt modelId="{8B90D93B-F42D-4460-BFA4-90E843A8C800}" type="pres">
      <dgm:prSet presAssocID="{88B7BDC8-AB2A-4F5D-B82F-7547699DAE6E}" presName="sibTrans" presStyleCnt="0"/>
      <dgm:spPr/>
    </dgm:pt>
    <dgm:pt modelId="{87791647-44B1-45E6-8555-E7CF3654AAD8}" type="pres">
      <dgm:prSet presAssocID="{188DA35E-26A6-4247-9FC3-81A587EF21C5}" presName="node" presStyleLbl="node1" presStyleIdx="1" presStyleCnt="2">
        <dgm:presLayoutVars>
          <dgm:bulletEnabled val="1"/>
        </dgm:presLayoutVars>
      </dgm:prSet>
      <dgm:spPr/>
      <dgm:t>
        <a:bodyPr/>
        <a:lstStyle/>
        <a:p>
          <a:endParaRPr lang="en-US"/>
        </a:p>
      </dgm:t>
    </dgm:pt>
  </dgm:ptLst>
  <dgm:cxnLst>
    <dgm:cxn modelId="{C14542FC-3C47-4A85-84FF-3BFED49DE00B}" type="presOf" srcId="{188DA35E-26A6-4247-9FC3-81A587EF21C5}" destId="{87791647-44B1-45E6-8555-E7CF3654AAD8}" srcOrd="0" destOrd="0" presId="urn:microsoft.com/office/officeart/2005/8/layout/default"/>
    <dgm:cxn modelId="{A6AF48DB-8DA2-46DD-913A-E99CE5F0DE84}" type="presOf" srcId="{374D0FBF-9612-4487-ABC0-62D0095A1DF0}" destId="{43D7F705-D5D4-4757-A19E-493569693BC0}" srcOrd="0" destOrd="0" presId="urn:microsoft.com/office/officeart/2005/8/layout/default"/>
    <dgm:cxn modelId="{BBB8885E-2C44-458B-859B-E495BD934A3C}" srcId="{95A75E85-CE47-40F0-90A7-35A6E55FF33D}" destId="{188DA35E-26A6-4247-9FC3-81A587EF21C5}" srcOrd="1" destOrd="0" parTransId="{196C2FEC-A98C-4BD6-9CF4-5045F3BE0FC5}" sibTransId="{8E49DB75-3307-4C09-9986-5DC929FC7242}"/>
    <dgm:cxn modelId="{149315F9-4F54-4205-B0B4-E15EDB531DE5}" type="presOf" srcId="{95A75E85-CE47-40F0-90A7-35A6E55FF33D}" destId="{A9DA5AFE-5CB2-4738-9446-D00974CAE661}" srcOrd="0" destOrd="0" presId="urn:microsoft.com/office/officeart/2005/8/layout/default"/>
    <dgm:cxn modelId="{607F7291-DF14-4FD2-B39C-40968010527E}" srcId="{95A75E85-CE47-40F0-90A7-35A6E55FF33D}" destId="{374D0FBF-9612-4487-ABC0-62D0095A1DF0}" srcOrd="0" destOrd="0" parTransId="{C420D805-8CF6-4E69-A0B8-7DDEAB32412B}" sibTransId="{88B7BDC8-AB2A-4F5D-B82F-7547699DAE6E}"/>
    <dgm:cxn modelId="{06689A93-8D46-4DAF-AD35-96DA11FEF0A3}" type="presParOf" srcId="{A9DA5AFE-5CB2-4738-9446-D00974CAE661}" destId="{43D7F705-D5D4-4757-A19E-493569693BC0}" srcOrd="0" destOrd="0" presId="urn:microsoft.com/office/officeart/2005/8/layout/default"/>
    <dgm:cxn modelId="{6894FCF7-0BC3-439F-9590-9E54F4D3D6C9}" type="presParOf" srcId="{A9DA5AFE-5CB2-4738-9446-D00974CAE661}" destId="{8B90D93B-F42D-4460-BFA4-90E843A8C800}" srcOrd="1" destOrd="0" presId="urn:microsoft.com/office/officeart/2005/8/layout/default"/>
    <dgm:cxn modelId="{9301999E-2CE4-481E-95B7-C7E8CD5726EA}" type="presParOf" srcId="{A9DA5AFE-5CB2-4738-9446-D00974CAE661}" destId="{87791647-44B1-45E6-8555-E7CF3654AAD8}"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A58BA-A085-42D3-8022-F1B990975501}" type="doc">
      <dgm:prSet loTypeId="urn:microsoft.com/office/officeart/2005/8/layout/cycle8" loCatId="cycle" qsTypeId="urn:microsoft.com/office/officeart/2005/8/quickstyle/simple4" qsCatId="simple" csTypeId="urn:microsoft.com/office/officeart/2005/8/colors/accent1_2" csCatId="accent1" phldr="1"/>
      <dgm:spPr/>
    </dgm:pt>
    <dgm:pt modelId="{EB2FB31E-C7E9-4325-9990-C174A75DBC0E}">
      <dgm:prSet phldrT="[Text]"/>
      <dgm:spPr/>
      <dgm:t>
        <a:bodyPr/>
        <a:lstStyle/>
        <a:p>
          <a:r>
            <a:rPr lang="en-US" dirty="0" smtClean="0"/>
            <a:t>Governance</a:t>
          </a:r>
          <a:endParaRPr lang="en-US" dirty="0"/>
        </a:p>
      </dgm:t>
    </dgm:pt>
    <dgm:pt modelId="{AB917665-5F86-40B0-9CF0-5FD8A8429575}" type="parTrans" cxnId="{933AB280-9F7E-4A74-8F81-BFB792D05E6C}">
      <dgm:prSet/>
      <dgm:spPr/>
      <dgm:t>
        <a:bodyPr/>
        <a:lstStyle/>
        <a:p>
          <a:endParaRPr lang="en-US"/>
        </a:p>
      </dgm:t>
    </dgm:pt>
    <dgm:pt modelId="{CE976CED-F2FB-4BA4-A9EF-FCBFABC1EF52}" type="sibTrans" cxnId="{933AB280-9F7E-4A74-8F81-BFB792D05E6C}">
      <dgm:prSet/>
      <dgm:spPr/>
      <dgm:t>
        <a:bodyPr/>
        <a:lstStyle/>
        <a:p>
          <a:endParaRPr lang="en-US"/>
        </a:p>
      </dgm:t>
    </dgm:pt>
    <dgm:pt modelId="{70FCA443-DE26-4E2D-94FD-438354866747}">
      <dgm:prSet phldrT="[Text]"/>
      <dgm:spPr/>
      <dgm:t>
        <a:bodyPr/>
        <a:lstStyle/>
        <a:p>
          <a:r>
            <a:rPr lang="en-US" dirty="0" smtClean="0"/>
            <a:t>Technology</a:t>
          </a:r>
          <a:endParaRPr lang="en-US" dirty="0"/>
        </a:p>
      </dgm:t>
    </dgm:pt>
    <dgm:pt modelId="{08B299CA-5D83-435E-97AE-D85786404D00}" type="parTrans" cxnId="{ABC6FD48-DD36-4B6E-85E0-B1DAA3E29A6C}">
      <dgm:prSet/>
      <dgm:spPr/>
      <dgm:t>
        <a:bodyPr/>
        <a:lstStyle/>
        <a:p>
          <a:endParaRPr lang="en-US"/>
        </a:p>
      </dgm:t>
    </dgm:pt>
    <dgm:pt modelId="{D8B2A970-C522-4FD1-B4B2-193C15FCA453}" type="sibTrans" cxnId="{ABC6FD48-DD36-4B6E-85E0-B1DAA3E29A6C}">
      <dgm:prSet/>
      <dgm:spPr/>
      <dgm:t>
        <a:bodyPr/>
        <a:lstStyle/>
        <a:p>
          <a:endParaRPr lang="en-US"/>
        </a:p>
      </dgm:t>
    </dgm:pt>
    <dgm:pt modelId="{16D88638-FBA2-456B-944D-01192A525B9B}">
      <dgm:prSet phldrT="[Text]"/>
      <dgm:spPr/>
      <dgm:t>
        <a:bodyPr/>
        <a:lstStyle/>
        <a:p>
          <a:r>
            <a:rPr lang="en-US" dirty="0" smtClean="0"/>
            <a:t>Procurement</a:t>
          </a:r>
          <a:endParaRPr lang="en-US" dirty="0"/>
        </a:p>
      </dgm:t>
    </dgm:pt>
    <dgm:pt modelId="{288F8D88-0C4E-40A5-9525-E173F9E5E3A8}" type="parTrans" cxnId="{6CA85AC0-602A-4F00-9E0C-69BAF495AED4}">
      <dgm:prSet/>
      <dgm:spPr/>
      <dgm:t>
        <a:bodyPr/>
        <a:lstStyle/>
        <a:p>
          <a:endParaRPr lang="en-US"/>
        </a:p>
      </dgm:t>
    </dgm:pt>
    <dgm:pt modelId="{0B3093BB-968C-405C-868F-3B566C2E50FA}" type="sibTrans" cxnId="{6CA85AC0-602A-4F00-9E0C-69BAF495AED4}">
      <dgm:prSet/>
      <dgm:spPr/>
      <dgm:t>
        <a:bodyPr/>
        <a:lstStyle/>
        <a:p>
          <a:endParaRPr lang="en-US"/>
        </a:p>
      </dgm:t>
    </dgm:pt>
    <dgm:pt modelId="{ACFE70BE-94DC-4135-81C3-828A616EA76E}" type="pres">
      <dgm:prSet presAssocID="{EA1A58BA-A085-42D3-8022-F1B990975501}" presName="compositeShape" presStyleCnt="0">
        <dgm:presLayoutVars>
          <dgm:chMax val="7"/>
          <dgm:dir/>
          <dgm:resizeHandles val="exact"/>
        </dgm:presLayoutVars>
      </dgm:prSet>
      <dgm:spPr/>
    </dgm:pt>
    <dgm:pt modelId="{5261EA65-BDDD-4C39-AB29-9A57F519363F}" type="pres">
      <dgm:prSet presAssocID="{EA1A58BA-A085-42D3-8022-F1B990975501}" presName="wedge1" presStyleLbl="node1" presStyleIdx="0" presStyleCnt="3"/>
      <dgm:spPr/>
      <dgm:t>
        <a:bodyPr/>
        <a:lstStyle/>
        <a:p>
          <a:endParaRPr lang="en-US"/>
        </a:p>
      </dgm:t>
    </dgm:pt>
    <dgm:pt modelId="{2F8BDD18-0ED3-4E07-B226-486706BAAB5F}" type="pres">
      <dgm:prSet presAssocID="{EA1A58BA-A085-42D3-8022-F1B990975501}" presName="dummy1a" presStyleCnt="0"/>
      <dgm:spPr/>
    </dgm:pt>
    <dgm:pt modelId="{C285EFB7-5683-45B6-B02D-A8B0D9D7C6DE}" type="pres">
      <dgm:prSet presAssocID="{EA1A58BA-A085-42D3-8022-F1B990975501}" presName="dummy1b" presStyleCnt="0"/>
      <dgm:spPr/>
    </dgm:pt>
    <dgm:pt modelId="{A1DD9B35-1409-4648-A73E-8482191080EC}" type="pres">
      <dgm:prSet presAssocID="{EA1A58BA-A085-42D3-8022-F1B990975501}" presName="wedge1Tx" presStyleLbl="node1" presStyleIdx="0" presStyleCnt="3">
        <dgm:presLayoutVars>
          <dgm:chMax val="0"/>
          <dgm:chPref val="0"/>
          <dgm:bulletEnabled val="1"/>
        </dgm:presLayoutVars>
      </dgm:prSet>
      <dgm:spPr/>
      <dgm:t>
        <a:bodyPr/>
        <a:lstStyle/>
        <a:p>
          <a:endParaRPr lang="en-US"/>
        </a:p>
      </dgm:t>
    </dgm:pt>
    <dgm:pt modelId="{6EDCD460-3689-489B-9EE6-7C6F2E286CE6}" type="pres">
      <dgm:prSet presAssocID="{EA1A58BA-A085-42D3-8022-F1B990975501}" presName="wedge2" presStyleLbl="node1" presStyleIdx="1" presStyleCnt="3"/>
      <dgm:spPr/>
      <dgm:t>
        <a:bodyPr/>
        <a:lstStyle/>
        <a:p>
          <a:endParaRPr lang="en-US"/>
        </a:p>
      </dgm:t>
    </dgm:pt>
    <dgm:pt modelId="{54420207-29A5-4A78-B036-0CC63605BCBF}" type="pres">
      <dgm:prSet presAssocID="{EA1A58BA-A085-42D3-8022-F1B990975501}" presName="dummy2a" presStyleCnt="0"/>
      <dgm:spPr/>
    </dgm:pt>
    <dgm:pt modelId="{19697F55-9822-4564-BF7B-1B93B85D4A41}" type="pres">
      <dgm:prSet presAssocID="{EA1A58BA-A085-42D3-8022-F1B990975501}" presName="dummy2b" presStyleCnt="0"/>
      <dgm:spPr/>
    </dgm:pt>
    <dgm:pt modelId="{5A7D15C3-FF2E-4202-BAE0-DC444624934F}" type="pres">
      <dgm:prSet presAssocID="{EA1A58BA-A085-42D3-8022-F1B990975501}" presName="wedge2Tx" presStyleLbl="node1" presStyleIdx="1" presStyleCnt="3">
        <dgm:presLayoutVars>
          <dgm:chMax val="0"/>
          <dgm:chPref val="0"/>
          <dgm:bulletEnabled val="1"/>
        </dgm:presLayoutVars>
      </dgm:prSet>
      <dgm:spPr/>
      <dgm:t>
        <a:bodyPr/>
        <a:lstStyle/>
        <a:p>
          <a:endParaRPr lang="en-US"/>
        </a:p>
      </dgm:t>
    </dgm:pt>
    <dgm:pt modelId="{40E1D816-FEC0-4DDE-B9E2-0878759EE96D}" type="pres">
      <dgm:prSet presAssocID="{EA1A58BA-A085-42D3-8022-F1B990975501}" presName="wedge3" presStyleLbl="node1" presStyleIdx="2" presStyleCnt="3"/>
      <dgm:spPr/>
      <dgm:t>
        <a:bodyPr/>
        <a:lstStyle/>
        <a:p>
          <a:endParaRPr lang="en-US"/>
        </a:p>
      </dgm:t>
    </dgm:pt>
    <dgm:pt modelId="{648CB34F-ED5F-480A-A14C-52CC2173A207}" type="pres">
      <dgm:prSet presAssocID="{EA1A58BA-A085-42D3-8022-F1B990975501}" presName="dummy3a" presStyleCnt="0"/>
      <dgm:spPr/>
    </dgm:pt>
    <dgm:pt modelId="{BA12655A-D8B7-4ADE-AF3A-CF897BFEA2F4}" type="pres">
      <dgm:prSet presAssocID="{EA1A58BA-A085-42D3-8022-F1B990975501}" presName="dummy3b" presStyleCnt="0"/>
      <dgm:spPr/>
    </dgm:pt>
    <dgm:pt modelId="{4CEDC386-96A3-42F1-996F-8C62D386A1AF}" type="pres">
      <dgm:prSet presAssocID="{EA1A58BA-A085-42D3-8022-F1B990975501}" presName="wedge3Tx" presStyleLbl="node1" presStyleIdx="2" presStyleCnt="3">
        <dgm:presLayoutVars>
          <dgm:chMax val="0"/>
          <dgm:chPref val="0"/>
          <dgm:bulletEnabled val="1"/>
        </dgm:presLayoutVars>
      </dgm:prSet>
      <dgm:spPr/>
      <dgm:t>
        <a:bodyPr/>
        <a:lstStyle/>
        <a:p>
          <a:endParaRPr lang="en-US"/>
        </a:p>
      </dgm:t>
    </dgm:pt>
    <dgm:pt modelId="{920911E6-2E47-41A5-9F31-9D3EF21208ED}" type="pres">
      <dgm:prSet presAssocID="{CE976CED-F2FB-4BA4-A9EF-FCBFABC1EF52}" presName="arrowWedge1" presStyleLbl="fgSibTrans2D1" presStyleIdx="0" presStyleCnt="3"/>
      <dgm:spPr/>
    </dgm:pt>
    <dgm:pt modelId="{C6E54D0C-7A0B-4080-929D-922EE648DB45}" type="pres">
      <dgm:prSet presAssocID="{D8B2A970-C522-4FD1-B4B2-193C15FCA453}" presName="arrowWedge2" presStyleLbl="fgSibTrans2D1" presStyleIdx="1" presStyleCnt="3"/>
      <dgm:spPr/>
    </dgm:pt>
    <dgm:pt modelId="{4FAF9D7C-A250-4954-BE13-BDBB2A6142CF}" type="pres">
      <dgm:prSet presAssocID="{0B3093BB-968C-405C-868F-3B566C2E50FA}" presName="arrowWedge3" presStyleLbl="fgSibTrans2D1" presStyleIdx="2" presStyleCnt="3"/>
      <dgm:spPr/>
    </dgm:pt>
  </dgm:ptLst>
  <dgm:cxnLst>
    <dgm:cxn modelId="{933AB280-9F7E-4A74-8F81-BFB792D05E6C}" srcId="{EA1A58BA-A085-42D3-8022-F1B990975501}" destId="{EB2FB31E-C7E9-4325-9990-C174A75DBC0E}" srcOrd="0" destOrd="0" parTransId="{AB917665-5F86-40B0-9CF0-5FD8A8429575}" sibTransId="{CE976CED-F2FB-4BA4-A9EF-FCBFABC1EF52}"/>
    <dgm:cxn modelId="{FE0ACC20-C8DB-40CA-A394-5A11B7693F7F}" type="presOf" srcId="{70FCA443-DE26-4E2D-94FD-438354866747}" destId="{5A7D15C3-FF2E-4202-BAE0-DC444624934F}" srcOrd="1" destOrd="0" presId="urn:microsoft.com/office/officeart/2005/8/layout/cycle8"/>
    <dgm:cxn modelId="{644F1C04-7198-4AD8-A46F-35DE26BA8C93}" type="presOf" srcId="{16D88638-FBA2-456B-944D-01192A525B9B}" destId="{4CEDC386-96A3-42F1-996F-8C62D386A1AF}" srcOrd="1" destOrd="0" presId="urn:microsoft.com/office/officeart/2005/8/layout/cycle8"/>
    <dgm:cxn modelId="{17229BE1-4706-48B0-A0A6-3DB5BA8B85D3}" type="presOf" srcId="{EA1A58BA-A085-42D3-8022-F1B990975501}" destId="{ACFE70BE-94DC-4135-81C3-828A616EA76E}" srcOrd="0" destOrd="0" presId="urn:microsoft.com/office/officeart/2005/8/layout/cycle8"/>
    <dgm:cxn modelId="{ABC6FD48-DD36-4B6E-85E0-B1DAA3E29A6C}" srcId="{EA1A58BA-A085-42D3-8022-F1B990975501}" destId="{70FCA443-DE26-4E2D-94FD-438354866747}" srcOrd="1" destOrd="0" parTransId="{08B299CA-5D83-435E-97AE-D85786404D00}" sibTransId="{D8B2A970-C522-4FD1-B4B2-193C15FCA453}"/>
    <dgm:cxn modelId="{924BDBA4-AB7E-405C-9884-0437B3E51122}" type="presOf" srcId="{EB2FB31E-C7E9-4325-9990-C174A75DBC0E}" destId="{5261EA65-BDDD-4C39-AB29-9A57F519363F}" srcOrd="0" destOrd="0" presId="urn:microsoft.com/office/officeart/2005/8/layout/cycle8"/>
    <dgm:cxn modelId="{CDA77DEB-6068-4E6A-8CD9-CD41F951590F}" type="presOf" srcId="{70FCA443-DE26-4E2D-94FD-438354866747}" destId="{6EDCD460-3689-489B-9EE6-7C6F2E286CE6}" srcOrd="0" destOrd="0" presId="urn:microsoft.com/office/officeart/2005/8/layout/cycle8"/>
    <dgm:cxn modelId="{25341CBB-DCC4-4137-81B2-27A0C17EA2E9}" type="presOf" srcId="{EB2FB31E-C7E9-4325-9990-C174A75DBC0E}" destId="{A1DD9B35-1409-4648-A73E-8482191080EC}" srcOrd="1" destOrd="0" presId="urn:microsoft.com/office/officeart/2005/8/layout/cycle8"/>
    <dgm:cxn modelId="{6CA85AC0-602A-4F00-9E0C-69BAF495AED4}" srcId="{EA1A58BA-A085-42D3-8022-F1B990975501}" destId="{16D88638-FBA2-456B-944D-01192A525B9B}" srcOrd="2" destOrd="0" parTransId="{288F8D88-0C4E-40A5-9525-E173F9E5E3A8}" sibTransId="{0B3093BB-968C-405C-868F-3B566C2E50FA}"/>
    <dgm:cxn modelId="{F7C4067D-FFF0-49E2-B9D3-F913845BDAC0}" type="presOf" srcId="{16D88638-FBA2-456B-944D-01192A525B9B}" destId="{40E1D816-FEC0-4DDE-B9E2-0878759EE96D}" srcOrd="0" destOrd="0" presId="urn:microsoft.com/office/officeart/2005/8/layout/cycle8"/>
    <dgm:cxn modelId="{13DA7447-7483-4A9E-B45D-8C6429E7D5B9}" type="presParOf" srcId="{ACFE70BE-94DC-4135-81C3-828A616EA76E}" destId="{5261EA65-BDDD-4C39-AB29-9A57F519363F}" srcOrd="0" destOrd="0" presId="urn:microsoft.com/office/officeart/2005/8/layout/cycle8"/>
    <dgm:cxn modelId="{B4B6EF6D-570E-4967-B9E9-D279801E02E8}" type="presParOf" srcId="{ACFE70BE-94DC-4135-81C3-828A616EA76E}" destId="{2F8BDD18-0ED3-4E07-B226-486706BAAB5F}" srcOrd="1" destOrd="0" presId="urn:microsoft.com/office/officeart/2005/8/layout/cycle8"/>
    <dgm:cxn modelId="{EAE911EB-F951-41D9-B19E-ABFA83435E40}" type="presParOf" srcId="{ACFE70BE-94DC-4135-81C3-828A616EA76E}" destId="{C285EFB7-5683-45B6-B02D-A8B0D9D7C6DE}" srcOrd="2" destOrd="0" presId="urn:microsoft.com/office/officeart/2005/8/layout/cycle8"/>
    <dgm:cxn modelId="{3CE5E1F7-2DAF-4997-AAB4-475FC9941ACA}" type="presParOf" srcId="{ACFE70BE-94DC-4135-81C3-828A616EA76E}" destId="{A1DD9B35-1409-4648-A73E-8482191080EC}" srcOrd="3" destOrd="0" presId="urn:microsoft.com/office/officeart/2005/8/layout/cycle8"/>
    <dgm:cxn modelId="{A39C5BE0-6509-453B-B324-D046C0E3550E}" type="presParOf" srcId="{ACFE70BE-94DC-4135-81C3-828A616EA76E}" destId="{6EDCD460-3689-489B-9EE6-7C6F2E286CE6}" srcOrd="4" destOrd="0" presId="urn:microsoft.com/office/officeart/2005/8/layout/cycle8"/>
    <dgm:cxn modelId="{A031C8B0-AA07-4EF5-8B2D-F42FB295D5CA}" type="presParOf" srcId="{ACFE70BE-94DC-4135-81C3-828A616EA76E}" destId="{54420207-29A5-4A78-B036-0CC63605BCBF}" srcOrd="5" destOrd="0" presId="urn:microsoft.com/office/officeart/2005/8/layout/cycle8"/>
    <dgm:cxn modelId="{042D4735-F9E0-4D69-953A-888B3E42E80A}" type="presParOf" srcId="{ACFE70BE-94DC-4135-81C3-828A616EA76E}" destId="{19697F55-9822-4564-BF7B-1B93B85D4A41}" srcOrd="6" destOrd="0" presId="urn:microsoft.com/office/officeart/2005/8/layout/cycle8"/>
    <dgm:cxn modelId="{41DB4A76-0D25-4B11-BFBE-16119035EDDE}" type="presParOf" srcId="{ACFE70BE-94DC-4135-81C3-828A616EA76E}" destId="{5A7D15C3-FF2E-4202-BAE0-DC444624934F}" srcOrd="7" destOrd="0" presId="urn:microsoft.com/office/officeart/2005/8/layout/cycle8"/>
    <dgm:cxn modelId="{ECA9B2C7-ECDB-4051-85BA-EC7740893F77}" type="presParOf" srcId="{ACFE70BE-94DC-4135-81C3-828A616EA76E}" destId="{40E1D816-FEC0-4DDE-B9E2-0878759EE96D}" srcOrd="8" destOrd="0" presId="urn:microsoft.com/office/officeart/2005/8/layout/cycle8"/>
    <dgm:cxn modelId="{BE7C09C7-C9E1-44D0-9FA5-BE6857FAE7DF}" type="presParOf" srcId="{ACFE70BE-94DC-4135-81C3-828A616EA76E}" destId="{648CB34F-ED5F-480A-A14C-52CC2173A207}" srcOrd="9" destOrd="0" presId="urn:microsoft.com/office/officeart/2005/8/layout/cycle8"/>
    <dgm:cxn modelId="{1C9402BA-3AA0-4F5D-BED3-BF6D25504F94}" type="presParOf" srcId="{ACFE70BE-94DC-4135-81C3-828A616EA76E}" destId="{BA12655A-D8B7-4ADE-AF3A-CF897BFEA2F4}" srcOrd="10" destOrd="0" presId="urn:microsoft.com/office/officeart/2005/8/layout/cycle8"/>
    <dgm:cxn modelId="{156EA5AC-BA64-4DBD-B90D-93FC9A13E905}" type="presParOf" srcId="{ACFE70BE-94DC-4135-81C3-828A616EA76E}" destId="{4CEDC386-96A3-42F1-996F-8C62D386A1AF}" srcOrd="11" destOrd="0" presId="urn:microsoft.com/office/officeart/2005/8/layout/cycle8"/>
    <dgm:cxn modelId="{EB3AA4DF-6185-4FDA-B9BA-78280627FF0E}" type="presParOf" srcId="{ACFE70BE-94DC-4135-81C3-828A616EA76E}" destId="{920911E6-2E47-41A5-9F31-9D3EF21208ED}" srcOrd="12" destOrd="0" presId="urn:microsoft.com/office/officeart/2005/8/layout/cycle8"/>
    <dgm:cxn modelId="{36E629DF-C583-4FDC-A7D9-E0A43C2F8434}" type="presParOf" srcId="{ACFE70BE-94DC-4135-81C3-828A616EA76E}" destId="{C6E54D0C-7A0B-4080-929D-922EE648DB45}" srcOrd="13" destOrd="0" presId="urn:microsoft.com/office/officeart/2005/8/layout/cycle8"/>
    <dgm:cxn modelId="{2B6DE4BF-60B2-406E-9B07-04465434F0A1}" type="presParOf" srcId="{ACFE70BE-94DC-4135-81C3-828A616EA76E}" destId="{4FAF9D7C-A250-4954-BE13-BDBB2A6142CF}"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D7F705-D5D4-4757-A19E-493569693BC0}">
      <dsp:nvSpPr>
        <dsp:cNvPr id="0" name=""/>
        <dsp:cNvSpPr/>
      </dsp:nvSpPr>
      <dsp:spPr>
        <a:xfrm>
          <a:off x="827" y="504607"/>
          <a:ext cx="3228640" cy="1937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2014 Senior Agency Official Template</a:t>
          </a:r>
          <a:endParaRPr lang="en-US" sz="3500" kern="1200" dirty="0"/>
        </a:p>
      </dsp:txBody>
      <dsp:txXfrm>
        <a:off x="827" y="504607"/>
        <a:ext cx="3228640" cy="1937184"/>
      </dsp:txXfrm>
    </dsp:sp>
    <dsp:sp modelId="{87791647-44B1-45E6-8555-E7CF3654AAD8}">
      <dsp:nvSpPr>
        <dsp:cNvPr id="0" name=""/>
        <dsp:cNvSpPr/>
      </dsp:nvSpPr>
      <dsp:spPr>
        <a:xfrm>
          <a:off x="3552332" y="504607"/>
          <a:ext cx="3228640" cy="1937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Records Management Self-Assessment</a:t>
          </a:r>
        </a:p>
      </dsp:txBody>
      <dsp:txXfrm>
        <a:off x="3552332" y="504607"/>
        <a:ext cx="3228640" cy="193718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25B9A-1E7F-4BBF-8D0B-AA1633480BB7}" type="datetimeFigureOut">
              <a:rPr lang="en-US" smtClean="0"/>
              <a:pPr/>
              <a:t>11/3/2014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F6BE6-5A50-4EF4-A452-E0FD56164C48}" type="slidenum">
              <a:rPr lang="en-US" smtClean="0"/>
              <a:pPr/>
              <a:t>‹#›</a:t>
            </a:fld>
            <a:endParaRPr lang="en-US" dirty="0"/>
          </a:p>
        </p:txBody>
      </p:sp>
    </p:spTree>
    <p:extLst>
      <p:ext uri="{BB962C8B-B14F-4D97-AF65-F5344CB8AC3E}">
        <p14:creationId xmlns:p14="http://schemas.microsoft.com/office/powerpoint/2010/main" xmlns="" val="125315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Over the past few months, our new Director has been assessing our current program and developing a plan for the next version of the training program. It will take us several years of work to implement what he has in mind; however, I wanted to share some information today so you have an idea of where we are headed. </a:t>
            </a:r>
          </a:p>
        </p:txBody>
      </p:sp>
      <p:sp>
        <p:nvSpPr>
          <p:cNvPr id="4" name="Slide Number Placeholder 3"/>
          <p:cNvSpPr>
            <a:spLocks noGrp="1"/>
          </p:cNvSpPr>
          <p:nvPr>
            <p:ph type="sldNum" sz="quarter" idx="10"/>
          </p:nvPr>
        </p:nvSpPr>
        <p:spPr/>
        <p:txBody>
          <a:bodyPr/>
          <a:lstStyle/>
          <a:p>
            <a:fld id="{683F6BE6-5A50-4EF4-A452-E0FD56164C48}" type="slidenum">
              <a:rPr lang="en-US" smtClean="0"/>
              <a:pPr/>
              <a:t>39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a notional representation of how we think our learning center might be structured in the future. Starting on the right, you see potential groups of employees that have a need for records management knowledge, but each group probably needs something different than another group. We’ve offered some courses in the past that were targeted to different audiences (legal counsels) and we want to take that approach as we move forward.</a:t>
            </a:r>
          </a:p>
          <a:p>
            <a:endParaRPr lang="en-US" dirty="0" smtClean="0"/>
          </a:p>
          <a:p>
            <a:r>
              <a:rPr lang="en-US" dirty="0" smtClean="0"/>
              <a:t>The next column represents a notional menu of choices that someone would have when they enter the learning center. You’ll notice there are some new things in that column – such as performance support and a collaboration center. One of the main differences that we think will be important as we move forward is to make a distinction between learning about records management, more of the theory and policy vice learning how to do records management - tasks that are appropriate for your role in records management. The third column helps make that distinction. An analogy that might help you think about this is that the future RM certificate program might be similar to an academic learning experience while the learning that occurs in the training courses might be akin to vocational training. We think making the difference between learning about the profession of Federal records management and learning how to perform discrete RM tasks will help us improve the learning experience for everyone.</a:t>
            </a:r>
          </a:p>
          <a:p>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40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presents</a:t>
            </a:r>
            <a:r>
              <a:rPr lang="en-US" baseline="0" dirty="0" smtClean="0"/>
              <a:t> an example of how we are thinking about redesigning the learning experience. The left column represents the typical events that should occur in a lesson. As you move right, you’ll see that one important aspect as we move forward thinking about how we can design activities for both face-to-face and online learning environments. In this example, the activity cannot be exactly the same online, so we design an activity that requires students to have similar cognitive engagement with the content regardless of the environment that they chose to attend the cource.</a:t>
            </a:r>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41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 step in working through this modernization process is to spend some time updating what we know about what your folks do with regard to records management. One of the projects that we will be doing over the next year is to collect data from agencies about what different groups of people do, what they need to know about records management and what motivates them with regard to records management work. To get the information, we’ll be leading discussions with individuals and groups of folks that fall into the different categories. To start that off, we’re planning to have a discussion after the December BRIDG, as part of the meet and greet. Please plan to stick around for this discussion in December. Also let us know if you are interested in having us talk with records management folks in your agencies. We can do that in person or virtually.</a:t>
            </a:r>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42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contact Jill Snyder if you would</a:t>
            </a:r>
            <a:r>
              <a:rPr lang="en-US" baseline="0" dirty="0" smtClean="0"/>
              <a:t> like to participate or have more questions about this project.</a:t>
            </a:r>
            <a:endParaRPr lang="en-US" dirty="0"/>
          </a:p>
        </p:txBody>
      </p:sp>
      <p:sp>
        <p:nvSpPr>
          <p:cNvPr id="4" name="Slide Number Placeholder 3"/>
          <p:cNvSpPr>
            <a:spLocks noGrp="1"/>
          </p:cNvSpPr>
          <p:nvPr>
            <p:ph type="sldNum" sz="quarter" idx="10"/>
          </p:nvPr>
        </p:nvSpPr>
        <p:spPr/>
        <p:txBody>
          <a:bodyPr/>
          <a:lstStyle/>
          <a:p>
            <a:fld id="{683F6BE6-5A50-4EF4-A452-E0FD56164C48}" type="slidenum">
              <a:rPr lang="en-US" smtClean="0"/>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RO.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28600" y="6356350"/>
            <a:ext cx="914400" cy="365125"/>
          </a:xfrm>
        </p:spPr>
        <p:txBody>
          <a:bodyPr/>
          <a:lstStyle>
            <a:lvl1pPr>
              <a:defRPr>
                <a:latin typeface="Century" pitchFamily="18" charset="0"/>
              </a:defRPr>
            </a:lvl1pPr>
          </a:lstStyle>
          <a:p>
            <a:fld id="{02D894C0-1B2D-4969-A355-A388A255E985}" type="datetime1">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latin typeface="Century" pitchFamily="18" charset="0"/>
              </a:defRPr>
            </a:lvl1pPr>
          </a:lstStyle>
          <a:p>
            <a:fld id="{8A4234AC-9E69-D740-B630-7C07A0CA0C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98C90-2429-4223-A5E4-A828831DBE33}" type="datetime1">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RO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838200"/>
            <a:ext cx="8229600" cy="1143000"/>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4195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6400799"/>
            <a:ext cx="2133600" cy="457201"/>
          </a:xfrm>
        </p:spPr>
        <p:txBody>
          <a:bodyPr/>
          <a:lstStyle>
            <a:lvl1pPr>
              <a:defRPr>
                <a:solidFill>
                  <a:srgbClr val="CFCFCF"/>
                </a:solidFill>
                <a:latin typeface="Times New Roman" pitchFamily="18" charset="0"/>
                <a:cs typeface="Times New Roman" pitchFamily="18" charset="0"/>
              </a:defRPr>
            </a:lvl1pPr>
          </a:lstStyle>
          <a:p>
            <a:fld id="{8A4234AC-9E69-D740-B630-7C07A0CA0CA1}" type="slidenum">
              <a:rPr lang="en-US" smtClean="0"/>
              <a:pPr/>
              <a:t>‹#›</a:t>
            </a:fld>
            <a:endParaRPr lang="en-US" dirty="0"/>
          </a:p>
        </p:txBody>
      </p:sp>
      <p:cxnSp>
        <p:nvCxnSpPr>
          <p:cNvPr id="7" name="Straight Connector 6"/>
          <p:cNvCxnSpPr/>
          <p:nvPr userDrawn="1"/>
        </p:nvCxnSpPr>
        <p:spPr>
          <a:xfrm>
            <a:off x="0" y="838200"/>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BC15A9-BDEC-4D23-85D3-12187E9A7ADE}" type="datetime1">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62D080-46D7-453C-AC9E-187AD00F70F0}" type="datetime1">
              <a:rPr lang="en-US" smtClean="0"/>
              <a:pPr/>
              <a:t>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158F0-2F29-4F47-A55F-4D09B8B8F0CA}" type="datetime1">
              <a:rPr lang="en-US" smtClean="0"/>
              <a:pPr/>
              <a:t>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F29D7-8461-4602-8740-36838D4315E6}" type="datetime1">
              <a:rPr lang="en-US" smtClean="0"/>
              <a:pPr/>
              <a:t>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35845-00D5-47EF-85D1-2BF9B4E2B81E}" type="datetime1">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72D8E-6C4A-49B8-B9DB-1C5970CDD2C9}" type="datetime1">
              <a:rPr lang="en-US" smtClean="0"/>
              <a:pPr/>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33E765-12C9-4F0B-8AC5-C52FEE66E3FB}" type="datetime1">
              <a:rPr lang="en-US" smtClean="0"/>
              <a:pPr/>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234AC-9E69-D740-B630-7C07A0CA0C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RO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F28F5-3905-495F-B66A-8414F9DEC6EC}" type="datetime1">
              <a:rPr lang="en-US" smtClean="0"/>
              <a:pPr/>
              <a:t>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234AC-9E69-D740-B630-7C07A0CA0C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archives.gov/records-mgmt/prmd/automated-erm.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Addie.Compton@nar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RS_Team@nar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GRS_Team@nara.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argaret.Hawkins@nara.gov" TargetMode="External"/><Relationship Id="rId2" Type="http://schemas.openxmlformats.org/officeDocument/2006/relationships/hyperlink" Target="mailto:Laurence.Brewer@nara.gov" TargetMode="External"/><Relationship Id="rId1" Type="http://schemas.openxmlformats.org/officeDocument/2006/relationships/slideLayout" Target="../slideLayouts/slideLayout2.xml"/><Relationship Id="rId4" Type="http://schemas.openxmlformats.org/officeDocument/2006/relationships/hyperlink" Target="mailto:Gary.Rauchfuss@nara.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ill.Snyder@nar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Gary.Rauchfuss@nara.gov"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archives.gov/records-mgmt/meeting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PRMD@nar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rmselfassessment@nara.gov"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asey.Coleman@nara.gov" TargetMode="External"/><Relationship Id="rId2" Type="http://schemas.openxmlformats.org/officeDocument/2006/relationships/hyperlink" Target="mailto:rmselfassessment@nara.gov" TargetMode="External"/><Relationship Id="rId1" Type="http://schemas.openxmlformats.org/officeDocument/2006/relationships/slideLayout" Target="../slideLayouts/slideLayout2.xml"/><Relationship Id="rId4" Type="http://schemas.openxmlformats.org/officeDocument/2006/relationships/hyperlink" Target="mailto:Cindy.Smolovik@nara.go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b="1" dirty="0" smtClean="0"/>
              <a:t>NARA's Agency Services Bimonthly Records and Information Discussion Group (BRIDG) </a:t>
            </a:r>
            <a:r>
              <a:rPr lang="en-US" dirty="0" smtClean="0"/>
              <a:t/>
            </a:r>
            <a:br>
              <a:rPr lang="en-US" dirty="0" smtClean="0"/>
            </a:br>
            <a:endParaRPr lang="en-US" dirty="0"/>
          </a:p>
        </p:txBody>
      </p:sp>
      <p:sp>
        <p:nvSpPr>
          <p:cNvPr id="6" name="Subtitle 5"/>
          <p:cNvSpPr>
            <a:spLocks noGrp="1"/>
          </p:cNvSpPr>
          <p:nvPr>
            <p:ph type="subTitle" idx="1"/>
          </p:nvPr>
        </p:nvSpPr>
        <p:spPr>
          <a:xfrm>
            <a:off x="1371600" y="4191000"/>
            <a:ext cx="6400800" cy="1295400"/>
          </a:xfrm>
        </p:spPr>
        <p:txBody>
          <a:bodyPr>
            <a:normAutofit fontScale="85000" lnSpcReduction="10000"/>
          </a:bodyPr>
          <a:lstStyle/>
          <a:p>
            <a:r>
              <a:rPr lang="en-US" dirty="0" smtClean="0"/>
              <a:t/>
            </a:r>
            <a:br>
              <a:rPr lang="en-US" dirty="0" smtClean="0"/>
            </a:br>
            <a:r>
              <a:rPr lang="en-US" sz="4400" b="1" dirty="0" smtClean="0"/>
              <a:t>Wednesday, October 15, 2014</a:t>
            </a:r>
            <a:endParaRPr lang="en-US" sz="4400" b="1"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NARA Bulletin 2014-06</a:t>
            </a:r>
            <a:endParaRPr lang="en-US" b="1" dirty="0">
              <a:latin typeface="+mn-lt"/>
            </a:endParaRPr>
          </a:p>
        </p:txBody>
      </p:sp>
      <p:sp>
        <p:nvSpPr>
          <p:cNvPr id="3" name="Content Placeholder 2"/>
          <p:cNvSpPr>
            <a:spLocks noGrp="1"/>
          </p:cNvSpPr>
          <p:nvPr>
            <p:ph idx="1"/>
          </p:nvPr>
        </p:nvSpPr>
        <p:spPr>
          <a:xfrm>
            <a:off x="457200" y="1828800"/>
            <a:ext cx="8534400" cy="4419599"/>
          </a:xfrm>
        </p:spPr>
        <p:txBody>
          <a:bodyPr>
            <a:normAutofit lnSpcReduction="10000"/>
          </a:bodyPr>
          <a:lstStyle/>
          <a:p>
            <a:pPr>
              <a:buNone/>
            </a:pPr>
            <a:r>
              <a:rPr lang="en-US" sz="3100" dirty="0" smtClean="0"/>
              <a:t>Reviews:</a:t>
            </a:r>
            <a:endParaRPr lang="en-US" sz="3100" dirty="0" smtClean="0">
              <a:latin typeface="+mn-lt"/>
            </a:endParaRPr>
          </a:p>
          <a:p>
            <a:r>
              <a:rPr lang="en-US" sz="3100" dirty="0" smtClean="0">
                <a:latin typeface="+mn-lt"/>
              </a:rPr>
              <a:t>Agency responsibilities for email management</a:t>
            </a:r>
          </a:p>
          <a:p>
            <a:r>
              <a:rPr lang="en-US" sz="3100" dirty="0" smtClean="0"/>
              <a:t>R</a:t>
            </a:r>
            <a:r>
              <a:rPr lang="en-US" sz="3100" dirty="0" smtClean="0">
                <a:latin typeface="+mn-lt"/>
              </a:rPr>
              <a:t>ole of Federal employees in email management</a:t>
            </a:r>
          </a:p>
          <a:p>
            <a:r>
              <a:rPr lang="en-US" sz="3100" dirty="0" smtClean="0">
                <a:latin typeface="+mn-lt"/>
              </a:rPr>
              <a:t>Capstone approach</a:t>
            </a:r>
          </a:p>
          <a:p>
            <a:r>
              <a:rPr lang="en-US" sz="3100" dirty="0" smtClean="0">
                <a:latin typeface="+mn-lt"/>
              </a:rPr>
              <a:t>How agencies can mitigate against loss of email records </a:t>
            </a:r>
          </a:p>
          <a:p>
            <a:r>
              <a:rPr lang="en-US" sz="3100" dirty="0" smtClean="0">
                <a:latin typeface="+mn-lt"/>
              </a:rPr>
              <a:t>How to report email loss</a:t>
            </a:r>
          </a:p>
          <a:p>
            <a:r>
              <a:rPr lang="en-US" sz="3100" dirty="0" smtClean="0">
                <a:latin typeface="+mn-lt"/>
              </a:rPr>
              <a:t>Related guidance from NARA</a:t>
            </a:r>
            <a:endParaRPr lang="en-US" sz="3100" dirty="0">
              <a:latin typeface="+mn-lt"/>
            </a:endParaRPr>
          </a:p>
        </p:txBody>
      </p:sp>
      <p:sp>
        <p:nvSpPr>
          <p:cNvPr id="4" name="Slide Number Placeholder 3"/>
          <p:cNvSpPr>
            <a:spLocks noGrp="1"/>
          </p:cNvSpPr>
          <p:nvPr>
            <p:ph type="sldNum" sz="quarter" idx="12"/>
          </p:nvPr>
        </p:nvSpPr>
        <p:spPr>
          <a:xfrm>
            <a:off x="6858000" y="6400799"/>
            <a:ext cx="2133600" cy="457201"/>
          </a:xfrm>
        </p:spPr>
        <p:txBody>
          <a:bodyPr/>
          <a:lstStyle/>
          <a:p>
            <a:fld id="{8A4234AC-9E69-D740-B630-7C07A0CA0CA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2.jpg"/>
          <p:cNvPicPr>
            <a:picLocks noChangeAspect="1"/>
          </p:cNvPicPr>
          <p:nvPr/>
        </p:nvPicPr>
        <p:blipFill>
          <a:blip r:embed="rId2"/>
          <a:stretch>
            <a:fillRect/>
          </a:stretch>
        </p:blipFill>
        <p:spPr>
          <a:xfrm>
            <a:off x="0" y="0"/>
            <a:ext cx="9144000" cy="6858000"/>
          </a:xfrm>
          <a:prstGeom prst="rect">
            <a:avLst/>
          </a:prstGeom>
        </p:spPr>
      </p:pic>
      <p:cxnSp>
        <p:nvCxnSpPr>
          <p:cNvPr id="4" name="Straight Connector 3"/>
          <p:cNvCxnSpPr/>
          <p:nvPr/>
        </p:nvCxnSpPr>
        <p:spPr>
          <a:xfrm>
            <a:off x="0" y="838200"/>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a:xfrm>
            <a:off x="8382000" y="6400799"/>
            <a:ext cx="609600" cy="457201"/>
          </a:xfrm>
        </p:spPr>
        <p:txBody>
          <a:bodyPr/>
          <a:lstStyle/>
          <a:p>
            <a:fld id="{8A4234AC-9E69-D740-B630-7C07A0CA0CA1}" type="slidenum">
              <a:rPr lang="en-US" smtClean="0">
                <a:latin typeface="Century" pitchFamily="18" charset="0"/>
              </a:rPr>
              <a:pPr/>
              <a:t>11</a:t>
            </a:fld>
            <a:endParaRPr lang="en-US" dirty="0">
              <a:latin typeface="Century" pitchFamily="18" charset="0"/>
            </a:endParaRPr>
          </a:p>
        </p:txBody>
      </p:sp>
      <p:pic>
        <p:nvPicPr>
          <p:cNvPr id="1026" name="Picture 2"/>
          <p:cNvPicPr>
            <a:picLocks noGrp="1" noChangeAspect="1" noChangeArrowheads="1"/>
          </p:cNvPicPr>
          <p:nvPr>
            <p:ph idx="1"/>
          </p:nvPr>
        </p:nvPicPr>
        <p:blipFill>
          <a:blip r:embed="rId3"/>
          <a:srcRect l="30604" t="8621" r="31573" b="5172"/>
          <a:stretch>
            <a:fillRect/>
          </a:stretch>
        </p:blipFill>
        <p:spPr bwMode="auto">
          <a:xfrm>
            <a:off x="4953000" y="1752600"/>
            <a:ext cx="3657600" cy="4689231"/>
          </a:xfrm>
          <a:prstGeom prst="rect">
            <a:avLst/>
          </a:prstGeom>
          <a:noFill/>
          <a:ln w="9525">
            <a:noFill/>
            <a:miter lim="800000"/>
            <a:headEnd/>
            <a:tailEnd/>
          </a:ln>
        </p:spPr>
      </p:pic>
      <p:sp>
        <p:nvSpPr>
          <p:cNvPr id="6" name="Rectangle 5">
            <a:hlinkClick r:id="rId4"/>
          </p:cNvPr>
          <p:cNvSpPr/>
          <p:nvPr/>
        </p:nvSpPr>
        <p:spPr>
          <a:xfrm>
            <a:off x="609600" y="4590871"/>
            <a:ext cx="3581400" cy="1200329"/>
          </a:xfrm>
          <a:prstGeom prst="rect">
            <a:avLst/>
          </a:prstGeom>
        </p:spPr>
        <p:txBody>
          <a:bodyPr wrap="square">
            <a:spAutoFit/>
          </a:bodyPr>
          <a:lstStyle/>
          <a:p>
            <a:pPr algn="ctr"/>
            <a:r>
              <a:rPr lang="en-US" sz="2400" dirty="0" smtClean="0">
                <a:hlinkClick r:id="rId4"/>
              </a:rPr>
              <a:t>http://www.archives.gov/</a:t>
            </a:r>
          </a:p>
          <a:p>
            <a:pPr algn="ctr"/>
            <a:r>
              <a:rPr lang="en-US" sz="2400" dirty="0" smtClean="0">
                <a:hlinkClick r:id="rId4"/>
              </a:rPr>
              <a:t>records-mgmt/ prmd/automated-erm.html</a:t>
            </a:r>
            <a:endParaRPr lang="en-US" sz="2400" dirty="0"/>
          </a:p>
        </p:txBody>
      </p:sp>
      <p:sp>
        <p:nvSpPr>
          <p:cNvPr id="7" name="Title 1"/>
          <p:cNvSpPr>
            <a:spLocks noGrp="1"/>
          </p:cNvSpPr>
          <p:nvPr>
            <p:ph type="title"/>
          </p:nvPr>
        </p:nvSpPr>
        <p:spPr>
          <a:xfrm>
            <a:off x="457200" y="838200"/>
            <a:ext cx="8229600" cy="1143000"/>
          </a:xfrm>
        </p:spPr>
        <p:txBody>
          <a:bodyPr>
            <a:normAutofit/>
          </a:bodyPr>
          <a:lstStyle/>
          <a:p>
            <a:r>
              <a:rPr lang="en-US" b="1" dirty="0" smtClean="0">
                <a:latin typeface="+mn-lt"/>
              </a:rPr>
              <a:t>Directive Item A3.1</a:t>
            </a:r>
            <a:endParaRPr lang="en-US" b="1" dirty="0">
              <a:latin typeface="+mn-lt"/>
            </a:endParaRPr>
          </a:p>
        </p:txBody>
      </p:sp>
      <p:sp>
        <p:nvSpPr>
          <p:cNvPr id="8" name="Content Placeholder 2"/>
          <p:cNvSpPr txBox="1">
            <a:spLocks/>
          </p:cNvSpPr>
          <p:nvPr/>
        </p:nvSpPr>
        <p:spPr>
          <a:xfrm>
            <a:off x="762000" y="2819400"/>
            <a:ext cx="3276600" cy="22860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Released</a:t>
            </a:r>
            <a:r>
              <a:rPr kumimoji="0" lang="en-US" sz="2000" b="0" i="0" u="none" strike="noStrike" kern="1200" cap="none" spc="0" normalizeH="0" baseline="0" noProof="0" dirty="0" smtClean="0">
                <a:ln>
                  <a:noFill/>
                </a:ln>
                <a:solidFill>
                  <a:schemeClr val="tx1"/>
                </a:solidFill>
                <a:effectLst/>
                <a:uLnTx/>
                <a:uFillTx/>
                <a:latin typeface="+mj-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September 19</a:t>
            </a:r>
            <a:r>
              <a:rPr kumimoji="0" lang="en-US" sz="2400" b="0" i="0" u="none" strike="noStrike" kern="1200" cap="none" spc="0" normalizeH="0" baseline="30000" noProof="0" dirty="0" smtClean="0">
                <a:ln>
                  <a:noFill/>
                </a:ln>
                <a:solidFill>
                  <a:schemeClr val="tx1"/>
                </a:solidFill>
                <a:effectLst/>
                <a:uLnTx/>
                <a:uFillTx/>
                <a:latin typeface="+mj-lt"/>
                <a:ea typeface="+mn-ea"/>
                <a:cs typeface="+mn-cs"/>
              </a:rPr>
              <a:t>th</a:t>
            </a:r>
            <a:endParaRPr kumimoji="0" lang="en-US" sz="2000" b="0" i="0" u="none" strike="noStrike" kern="1200" cap="none" spc="0" normalizeH="0" baseline="30000" noProof="0" dirty="0" smtClean="0">
              <a:ln>
                <a:noFill/>
              </a:ln>
              <a:solidFill>
                <a:schemeClr val="tx1"/>
              </a:solidFill>
              <a:effectLst/>
              <a:uLnTx/>
              <a:uFillTx/>
              <a:latin typeface="+mj-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The Report</a:t>
            </a:r>
            <a:endParaRPr lang="en-US" dirty="0"/>
          </a:p>
        </p:txBody>
      </p:sp>
      <p:sp>
        <p:nvSpPr>
          <p:cNvPr id="3" name="Content Placeholder 2"/>
          <p:cNvSpPr>
            <a:spLocks noGrp="1"/>
          </p:cNvSpPr>
          <p:nvPr>
            <p:ph idx="1"/>
          </p:nvPr>
        </p:nvSpPr>
        <p:spPr>
          <a:xfrm>
            <a:off x="457200" y="1981201"/>
            <a:ext cx="8229600" cy="3505200"/>
          </a:xfrm>
        </p:spPr>
        <p:txBody>
          <a:bodyPr>
            <a:normAutofit/>
          </a:bodyPr>
          <a:lstStyle/>
          <a:p>
            <a:pPr>
              <a:buNone/>
            </a:pPr>
            <a:r>
              <a:rPr lang="en-US" sz="2400" dirty="0" smtClean="0"/>
              <a:t>Report themes</a:t>
            </a:r>
          </a:p>
          <a:p>
            <a:pPr lvl="1">
              <a:buClr>
                <a:schemeClr val="tx2"/>
              </a:buClr>
              <a:buFont typeface="Arial" pitchFamily="34" charset="0"/>
              <a:buChar char="•"/>
            </a:pPr>
            <a:r>
              <a:rPr lang="en-US" sz="2400" dirty="0" smtClean="0"/>
              <a:t>RIM, not just RM</a:t>
            </a:r>
          </a:p>
          <a:p>
            <a:pPr lvl="1">
              <a:buClr>
                <a:schemeClr val="tx2"/>
              </a:buClr>
              <a:buFont typeface="Arial" pitchFamily="34" charset="0"/>
              <a:buChar char="•"/>
            </a:pPr>
            <a:r>
              <a:rPr lang="en-US" sz="2400" dirty="0" smtClean="0"/>
              <a:t>Solid programs and policies needed first</a:t>
            </a:r>
          </a:p>
          <a:p>
            <a:pPr lvl="1">
              <a:buClr>
                <a:schemeClr val="tx2"/>
              </a:buClr>
              <a:buFont typeface="Arial" pitchFamily="34" charset="0"/>
              <a:buChar char="•"/>
            </a:pPr>
            <a:r>
              <a:rPr lang="en-US" sz="2400" dirty="0" smtClean="0"/>
              <a:t>DOD 5015.2 and RMAs are an approach, not the only approach</a:t>
            </a:r>
          </a:p>
          <a:p>
            <a:pPr lvl="1">
              <a:buClr>
                <a:schemeClr val="tx2"/>
              </a:buClr>
              <a:buFont typeface="Arial" pitchFamily="34" charset="0"/>
              <a:buChar char="•"/>
            </a:pPr>
            <a:r>
              <a:rPr lang="en-US" sz="2400" dirty="0" smtClean="0"/>
              <a:t>Many factors to determining approach</a:t>
            </a:r>
          </a:p>
          <a:p>
            <a:pPr lvl="1">
              <a:buClr>
                <a:schemeClr val="tx2"/>
              </a:buClr>
              <a:buFont typeface="Arial" pitchFamily="34" charset="0"/>
              <a:buChar char="•"/>
            </a:pPr>
            <a:r>
              <a:rPr lang="en-US" sz="2400" dirty="0" smtClean="0"/>
              <a:t>Discusses 5 approaches to automation – risks and outcomes</a:t>
            </a:r>
          </a:p>
          <a:p>
            <a:pPr lvl="1">
              <a:buClr>
                <a:schemeClr val="tx2"/>
              </a:buClr>
              <a:buNone/>
            </a:pPr>
            <a:endParaRPr lang="en-US" sz="2400" dirty="0" smtClean="0"/>
          </a:p>
        </p:txBody>
      </p:sp>
      <p:sp>
        <p:nvSpPr>
          <p:cNvPr id="4" name="Slide Number Placeholder 3"/>
          <p:cNvSpPr>
            <a:spLocks noGrp="1"/>
          </p:cNvSpPr>
          <p:nvPr>
            <p:ph type="sldNum" sz="quarter" idx="12"/>
          </p:nvPr>
        </p:nvSpPr>
        <p:spPr/>
        <p:txBody>
          <a:bodyPr/>
          <a:lstStyle/>
          <a:p>
            <a:fld id="{8A4234AC-9E69-D740-B630-7C07A0CA0CA1}" type="slidenum">
              <a:rPr lang="en-US" smtClean="0"/>
              <a:pPr/>
              <a:t>12</a:t>
            </a:fld>
            <a:endParaRPr lang="en-US" dirty="0"/>
          </a:p>
        </p:txBody>
      </p:sp>
      <p:sp>
        <p:nvSpPr>
          <p:cNvPr id="5" name="TextBox 4"/>
          <p:cNvSpPr txBox="1"/>
          <p:nvPr/>
        </p:nvSpPr>
        <p:spPr>
          <a:xfrm>
            <a:off x="0" y="5562600"/>
            <a:ext cx="9144000" cy="707886"/>
          </a:xfrm>
          <a:prstGeom prst="rect">
            <a:avLst/>
          </a:prstGeom>
          <a:noFill/>
        </p:spPr>
        <p:txBody>
          <a:bodyPr wrap="square" rtlCol="0">
            <a:spAutoFit/>
          </a:bodyPr>
          <a:lstStyle/>
          <a:p>
            <a:pPr marL="342900" indent="-342900" algn="ctr">
              <a:buAutoNum type="arabicPeriod"/>
            </a:pPr>
            <a:r>
              <a:rPr lang="en-US" sz="2000" dirty="0" smtClean="0"/>
              <a:t>none/manual   2. rules/roles based  3. business process/workflow </a:t>
            </a:r>
          </a:p>
          <a:p>
            <a:pPr marL="342900" indent="-342900" algn="ctr"/>
            <a:r>
              <a:rPr lang="en-US" sz="2000" dirty="0" smtClean="0"/>
              <a:t>4. modular reusable rm tools   5. autocategorization</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The Plan</a:t>
            </a:r>
            <a:endParaRPr lang="en-US" dirty="0"/>
          </a:p>
        </p:txBody>
      </p:sp>
      <p:sp>
        <p:nvSpPr>
          <p:cNvPr id="3" name="Content Placeholder 2"/>
          <p:cNvSpPr>
            <a:spLocks noGrp="1"/>
          </p:cNvSpPr>
          <p:nvPr>
            <p:ph idx="1"/>
          </p:nvPr>
        </p:nvSpPr>
        <p:spPr/>
        <p:txBody>
          <a:bodyPr>
            <a:normAutofit/>
          </a:bodyPr>
          <a:lstStyle/>
          <a:p>
            <a:r>
              <a:rPr lang="en-US" sz="2400" dirty="0" smtClean="0"/>
              <a:t>Concrete ideas, initiatives, actions</a:t>
            </a:r>
          </a:p>
          <a:p>
            <a:r>
              <a:rPr lang="en-US" sz="2400" dirty="0" smtClean="0"/>
              <a:t>Living Document – Website</a:t>
            </a:r>
          </a:p>
          <a:p>
            <a:r>
              <a:rPr lang="en-US" sz="2400" dirty="0" smtClean="0"/>
              <a:t>Framework Concept</a:t>
            </a:r>
          </a:p>
          <a:p>
            <a:endParaRPr lang="en-US" sz="2400"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13</a:t>
            </a:fld>
            <a:endParaRPr lang="en-US" dirty="0"/>
          </a:p>
        </p:txBody>
      </p:sp>
      <p:graphicFrame>
        <p:nvGraphicFramePr>
          <p:cNvPr id="5" name="Diagram 4"/>
          <p:cNvGraphicFramePr/>
          <p:nvPr/>
        </p:nvGraphicFramePr>
        <p:xfrm>
          <a:off x="3429000" y="2895600"/>
          <a:ext cx="4648200" cy="335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GRS Update</a:t>
            </a:r>
            <a:endParaRPr lang="en-US" dirty="0"/>
          </a:p>
        </p:txBody>
      </p:sp>
      <p:sp>
        <p:nvSpPr>
          <p:cNvPr id="3" name="Subtitle 2"/>
          <p:cNvSpPr>
            <a:spLocks noGrp="1"/>
          </p:cNvSpPr>
          <p:nvPr>
            <p:ph type="subTitle" idx="1"/>
          </p:nvPr>
        </p:nvSpPr>
        <p:spPr/>
        <p:txBody>
          <a:bodyPr/>
          <a:lstStyle/>
          <a:p>
            <a:r>
              <a:rPr lang="en-US" dirty="0" smtClean="0"/>
              <a:t>Galen Wilson</a:t>
            </a:r>
          </a:p>
          <a:p>
            <a:r>
              <a:rPr lang="en-US" dirty="0" smtClean="0"/>
              <a:t>GRS Team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Transmittal 23</a:t>
            </a:r>
            <a:endParaRPr lang="en-US" dirty="0"/>
          </a:p>
        </p:txBody>
      </p:sp>
      <p:sp>
        <p:nvSpPr>
          <p:cNvPr id="3" name="Content Placeholder 2"/>
          <p:cNvSpPr>
            <a:spLocks noGrp="1"/>
          </p:cNvSpPr>
          <p:nvPr>
            <p:ph idx="1"/>
          </p:nvPr>
        </p:nvSpPr>
        <p:spPr/>
        <p:txBody>
          <a:bodyPr>
            <a:normAutofit lnSpcReduction="10000"/>
          </a:bodyPr>
          <a:lstStyle/>
          <a:p>
            <a:r>
              <a:rPr lang="en-US" dirty="0" smtClean="0"/>
              <a:t>Issued September 16, 2014</a:t>
            </a:r>
          </a:p>
          <a:p>
            <a:r>
              <a:rPr lang="en-US" dirty="0" smtClean="0"/>
              <a:t>Agencies have until December 16, 2014 to notify NARA if they are using their own authorities</a:t>
            </a:r>
          </a:p>
          <a:p>
            <a:pPr lvl="1"/>
            <a:r>
              <a:rPr lang="en-US" dirty="0" smtClean="0"/>
              <a:t>Notification needs to include agency disposition authority and superseded GRS disposition authority</a:t>
            </a:r>
          </a:p>
          <a:p>
            <a:r>
              <a:rPr lang="en-US" dirty="0" smtClean="0"/>
              <a:t>Agencies have until mid-March to distribute the new GRS within their organization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Transmittal 23 and the FRCs</a:t>
            </a:r>
            <a:endParaRPr lang="en-US" dirty="0"/>
          </a:p>
        </p:txBody>
      </p:sp>
      <p:sp>
        <p:nvSpPr>
          <p:cNvPr id="3" name="Content Placeholder 2"/>
          <p:cNvSpPr>
            <a:spLocks noGrp="1"/>
          </p:cNvSpPr>
          <p:nvPr>
            <p:ph idx="1"/>
          </p:nvPr>
        </p:nvSpPr>
        <p:spPr/>
        <p:txBody>
          <a:bodyPr/>
          <a:lstStyle/>
          <a:p>
            <a:r>
              <a:rPr lang="en-US" dirty="0" smtClean="0"/>
              <a:t>The FRCs have completed mass data changes in ARCIS if GRS items were cited as the disposition authority</a:t>
            </a:r>
          </a:p>
          <a:p>
            <a:r>
              <a:rPr lang="en-US" dirty="0" smtClean="0"/>
              <a:t>Agencies that provided manual citations only will have to inform the FRCs of any changes related to the new GRS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Transmittal 24</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Expected Spring/early Summer 2015</a:t>
            </a:r>
          </a:p>
          <a:p>
            <a:r>
              <a:rPr lang="en-US" dirty="0" smtClean="0"/>
              <a:t>New GRS:</a:t>
            </a:r>
          </a:p>
          <a:p>
            <a:pPr lvl="1"/>
            <a:r>
              <a:rPr lang="en-US" dirty="0" smtClean="0"/>
              <a:t>2.1 Employee Acquisition Records</a:t>
            </a:r>
          </a:p>
          <a:p>
            <a:pPr lvl="1"/>
            <a:r>
              <a:rPr lang="en-US" dirty="0" smtClean="0"/>
              <a:t>2.4 Employee Separation Records</a:t>
            </a:r>
          </a:p>
          <a:p>
            <a:pPr lvl="1"/>
            <a:r>
              <a:rPr lang="en-US" dirty="0" smtClean="0"/>
              <a:t>2.8 Employee Ethics Records</a:t>
            </a:r>
          </a:p>
          <a:p>
            <a:pPr lvl="1"/>
            <a:r>
              <a:rPr lang="en-US" dirty="0" smtClean="0"/>
              <a:t>4.1 Records Management Records</a:t>
            </a:r>
          </a:p>
          <a:p>
            <a:pPr lvl="1"/>
            <a:r>
              <a:rPr lang="en-US" dirty="0" smtClean="0"/>
              <a:t>4.2 Information Access &amp; Protection Records</a:t>
            </a:r>
          </a:p>
          <a:p>
            <a:pPr lvl="1"/>
            <a:r>
              <a:rPr lang="en-US" dirty="0" smtClean="0"/>
              <a:t>6.1 Email Managed Under a Capstone Approach</a:t>
            </a:r>
          </a:p>
          <a:p>
            <a:pPr lvl="1"/>
            <a:r>
              <a:rPr lang="en-US" dirty="0" smtClean="0"/>
              <a:t>6.2 Federal Advisory Committee Records (possibly)</a:t>
            </a:r>
          </a:p>
          <a:p>
            <a:r>
              <a:rPr lang="en-US" dirty="0" smtClean="0"/>
              <a:t>Most of these schedules are somewhere in the Federal Register process or nearing that point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Transmittal 25</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Expected Spring 2016</a:t>
            </a:r>
          </a:p>
          <a:p>
            <a:r>
              <a:rPr lang="en-US" dirty="0" smtClean="0"/>
              <a:t>All schedules currently in development – expect drafts for agency review in March 2015</a:t>
            </a:r>
          </a:p>
          <a:p>
            <a:r>
              <a:rPr lang="en-US" dirty="0" smtClean="0"/>
              <a:t>Two more team members means more new GRS:</a:t>
            </a:r>
          </a:p>
          <a:p>
            <a:pPr lvl="1"/>
            <a:r>
              <a:rPr lang="en-US" dirty="0" smtClean="0"/>
              <a:t>1.3 Budgeting Records</a:t>
            </a:r>
          </a:p>
          <a:p>
            <a:pPr lvl="1"/>
            <a:r>
              <a:rPr lang="en-US" dirty="0" smtClean="0"/>
              <a:t>2.2 Employee Management Records</a:t>
            </a:r>
          </a:p>
          <a:p>
            <a:pPr lvl="1"/>
            <a:r>
              <a:rPr lang="en-US" dirty="0" smtClean="0"/>
              <a:t>2.3 Employ Relations Records</a:t>
            </a:r>
          </a:p>
          <a:p>
            <a:pPr lvl="1"/>
            <a:r>
              <a:rPr lang="en-US" dirty="0" smtClean="0"/>
              <a:t>2.4 Employee Compensation &amp; Benefits Records</a:t>
            </a:r>
          </a:p>
          <a:p>
            <a:pPr lvl="1"/>
            <a:r>
              <a:rPr lang="en-US" dirty="0" smtClean="0"/>
              <a:t>2.6 Employee Training Records</a:t>
            </a:r>
          </a:p>
          <a:p>
            <a:pPr lvl="1"/>
            <a:r>
              <a:rPr lang="en-US" dirty="0" smtClean="0"/>
              <a:t>2.7 Employee Health &amp; Safety Records</a:t>
            </a:r>
          </a:p>
          <a:p>
            <a:pPr lvl="1"/>
            <a:r>
              <a:rPr lang="en-US" dirty="0" smtClean="0"/>
              <a:t>4.4 Library &amp; Special Collections Records</a:t>
            </a:r>
          </a:p>
          <a:p>
            <a:pPr lvl="1"/>
            <a:r>
              <a:rPr lang="en-US" dirty="0" smtClean="0"/>
              <a:t>5.4 Facilities, Fleet &amp; Equipment Records</a:t>
            </a:r>
          </a:p>
          <a:p>
            <a:pPr lvl="1"/>
            <a:r>
              <a:rPr lang="en-US" dirty="0" smtClean="0"/>
              <a:t>5.5 Mail &amp; Telecommunications Services Records</a:t>
            </a:r>
          </a:p>
          <a:p>
            <a:pPr lvl="1"/>
            <a:r>
              <a:rPr lang="en-US" dirty="0" smtClean="0"/>
              <a:t>6.3 Legal Records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Projects for FY15</a:t>
            </a:r>
            <a:endParaRPr lang="en-US" dirty="0"/>
          </a:p>
        </p:txBody>
      </p:sp>
      <p:sp>
        <p:nvSpPr>
          <p:cNvPr id="3" name="Content Placeholder 2"/>
          <p:cNvSpPr>
            <a:spLocks noGrp="1"/>
          </p:cNvSpPr>
          <p:nvPr>
            <p:ph idx="1"/>
          </p:nvPr>
        </p:nvSpPr>
        <p:spPr/>
        <p:txBody>
          <a:bodyPr/>
          <a:lstStyle/>
          <a:p>
            <a:r>
              <a:rPr lang="en-US" dirty="0" smtClean="0"/>
              <a:t>GRS “Deep Dive”</a:t>
            </a:r>
          </a:p>
          <a:p>
            <a:r>
              <a:rPr lang="en-US" dirty="0" smtClean="0"/>
              <a:t>“Model Schedules” (aka scheduling guidance)</a:t>
            </a:r>
          </a:p>
          <a:p>
            <a:r>
              <a:rPr lang="en-US" dirty="0" smtClean="0"/>
              <a:t>GRS Education &amp; Outreach Projects</a:t>
            </a:r>
          </a:p>
          <a:p>
            <a:r>
              <a:rPr lang="en-US" dirty="0" smtClean="0"/>
              <a:t>GRS Customer Satisfaction Survey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Meeting Agenda:</a:t>
            </a:r>
            <a:endParaRPr lang="en-US" dirty="0"/>
          </a:p>
        </p:txBody>
      </p:sp>
      <p:sp>
        <p:nvSpPr>
          <p:cNvPr id="3" name="Content Placeholder 2"/>
          <p:cNvSpPr>
            <a:spLocks noGrp="1"/>
          </p:cNvSpPr>
          <p:nvPr>
            <p:ph idx="1"/>
          </p:nvPr>
        </p:nvSpPr>
        <p:spPr/>
        <p:txBody>
          <a:bodyPr>
            <a:normAutofit/>
          </a:bodyPr>
          <a:lstStyle/>
          <a:p>
            <a:r>
              <a:rPr lang="en-US" sz="2800" dirty="0" smtClean="0"/>
              <a:t>Records Management Reporting and Policy Updates ~ </a:t>
            </a:r>
            <a:r>
              <a:rPr lang="en-US" sz="2800" b="1" dirty="0" smtClean="0"/>
              <a:t>Don Rosen </a:t>
            </a:r>
            <a:r>
              <a:rPr lang="en-US" sz="2800" dirty="0" smtClean="0"/>
              <a:t>and </a:t>
            </a:r>
            <a:r>
              <a:rPr lang="en-US" sz="2800" b="1" dirty="0" smtClean="0"/>
              <a:t>Lisa Haralampus</a:t>
            </a:r>
          </a:p>
          <a:p>
            <a:r>
              <a:rPr lang="en-US" sz="2800" dirty="0" smtClean="0"/>
              <a:t>General Records Schedules Update ~ </a:t>
            </a:r>
            <a:r>
              <a:rPr lang="en-US" sz="2800" b="1" dirty="0" smtClean="0"/>
              <a:t>Galen Wilson</a:t>
            </a:r>
          </a:p>
          <a:p>
            <a:r>
              <a:rPr lang="en-US" sz="2800" dirty="0" smtClean="0"/>
              <a:t>Update on 2015 Inter-agency Agreements ~ </a:t>
            </a:r>
            <a:r>
              <a:rPr lang="en-US" sz="2800" b="1" dirty="0" smtClean="0"/>
              <a:t>Gordon Everett</a:t>
            </a:r>
          </a:p>
          <a:p>
            <a:r>
              <a:rPr lang="en-US" sz="2800" dirty="0" smtClean="0"/>
              <a:t>2014 Records Management Services Customer Satisfaction Survey Results ~ </a:t>
            </a:r>
            <a:r>
              <a:rPr lang="en-US" sz="2800" b="1" dirty="0" smtClean="0"/>
              <a:t>Laurence Brewer</a:t>
            </a:r>
          </a:p>
          <a:p>
            <a:r>
              <a:rPr lang="en-US" sz="2800" dirty="0" smtClean="0"/>
              <a:t>Future Direction of the Training Program ~ </a:t>
            </a:r>
            <a:r>
              <a:rPr lang="en-US" sz="2800" b="1" dirty="0" smtClean="0"/>
              <a:t>Andy Potter</a:t>
            </a:r>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“Deep Dive” Project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Project Lead: Addie Compton</a:t>
            </a:r>
          </a:p>
          <a:p>
            <a:r>
              <a:rPr lang="en-US" dirty="0" smtClean="0"/>
              <a:t>Applies business process analysis techniques to identifying records</a:t>
            </a:r>
          </a:p>
          <a:p>
            <a:r>
              <a:rPr lang="en-US" dirty="0" smtClean="0"/>
              <a:t>Testing to see if this is a viable option for GRS development</a:t>
            </a:r>
          </a:p>
          <a:p>
            <a:r>
              <a:rPr lang="en-US" dirty="0" smtClean="0"/>
              <a:t>Method is being used to develop GRS 6.3, Legal Records</a:t>
            </a:r>
          </a:p>
          <a:p>
            <a:r>
              <a:rPr lang="en-US" dirty="0" smtClean="0"/>
              <a:t>We are looking for agencies to interview. Please contact </a:t>
            </a:r>
            <a:r>
              <a:rPr lang="en-US" dirty="0" smtClean="0">
                <a:hlinkClick r:id="rId2"/>
              </a:rPr>
              <a:t>Addie.Compton@nara.gov</a:t>
            </a:r>
            <a:r>
              <a:rPr lang="en-US" dirty="0" smtClean="0"/>
              <a:t> if you are interested in participating.</a:t>
            </a:r>
          </a:p>
          <a:p>
            <a:pPr lvl="1">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Schedules”</a:t>
            </a:r>
            <a:endParaRPr lang="en-US" dirty="0"/>
          </a:p>
        </p:txBody>
      </p:sp>
      <p:sp>
        <p:nvSpPr>
          <p:cNvPr id="3" name="Content Placeholder 2"/>
          <p:cNvSpPr>
            <a:spLocks noGrp="1"/>
          </p:cNvSpPr>
          <p:nvPr>
            <p:ph idx="1"/>
          </p:nvPr>
        </p:nvSpPr>
        <p:spPr/>
        <p:txBody>
          <a:bodyPr/>
          <a:lstStyle/>
          <a:p>
            <a:r>
              <a:rPr lang="en-US" dirty="0" smtClean="0"/>
              <a:t>Project Team: Andrea Riley &amp; Galen Wilson</a:t>
            </a:r>
          </a:p>
          <a:p>
            <a:r>
              <a:rPr lang="en-US" dirty="0" smtClean="0"/>
              <a:t>Developing guidance on how to schedule records with focus on determining value</a:t>
            </a:r>
          </a:p>
          <a:p>
            <a:r>
              <a:rPr lang="en-US" dirty="0" smtClean="0"/>
              <a:t>Guidance will apply to big bucket as well as traditional schedules</a:t>
            </a:r>
          </a:p>
          <a:p>
            <a:r>
              <a:rPr lang="en-US" dirty="0" smtClean="0"/>
              <a:t>Agency focus group planned for February 2015</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Education &amp; Outreach Projects</a:t>
            </a:r>
            <a:endParaRPr lang="en-US" dirty="0"/>
          </a:p>
        </p:txBody>
      </p:sp>
      <p:sp>
        <p:nvSpPr>
          <p:cNvPr id="3" name="Content Placeholder 2"/>
          <p:cNvSpPr>
            <a:spLocks noGrp="1"/>
          </p:cNvSpPr>
          <p:nvPr>
            <p:ph idx="1"/>
          </p:nvPr>
        </p:nvSpPr>
        <p:spPr/>
        <p:txBody>
          <a:bodyPr>
            <a:normAutofit/>
          </a:bodyPr>
          <a:lstStyle/>
          <a:p>
            <a:r>
              <a:rPr lang="en-US" dirty="0" smtClean="0"/>
              <a:t>Project Coordinator: Andrea Riley</a:t>
            </a:r>
          </a:p>
          <a:p>
            <a:r>
              <a:rPr lang="en-US" dirty="0" smtClean="0"/>
              <a:t>Looking for suggestions on what guidance/tools/training agencies would like to see for the GRS: contact </a:t>
            </a:r>
            <a:r>
              <a:rPr lang="en-US" dirty="0" smtClean="0">
                <a:hlinkClick r:id="rId2"/>
              </a:rPr>
              <a:t>GRS_Team@nara.gov</a:t>
            </a:r>
            <a:r>
              <a:rPr lang="en-US" dirty="0" smtClean="0"/>
              <a:t> with suggestions</a:t>
            </a:r>
          </a:p>
          <a:p>
            <a:r>
              <a:rPr lang="en-US" dirty="0" smtClean="0"/>
              <a:t>Will be creating FAQ on how to apply the GRS to government-wide systems</a:t>
            </a:r>
          </a:p>
          <a:p>
            <a:pPr>
              <a:buNone/>
            </a:pP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GRS Customer Satisfaction Survey</a:t>
            </a:r>
            <a:endParaRPr lang="en-US" dirty="0"/>
          </a:p>
        </p:txBody>
      </p:sp>
      <p:sp>
        <p:nvSpPr>
          <p:cNvPr id="3" name="Content Placeholder 2"/>
          <p:cNvSpPr>
            <a:spLocks noGrp="1"/>
          </p:cNvSpPr>
          <p:nvPr>
            <p:ph idx="1"/>
          </p:nvPr>
        </p:nvSpPr>
        <p:spPr/>
        <p:txBody>
          <a:bodyPr/>
          <a:lstStyle/>
          <a:p>
            <a:r>
              <a:rPr lang="en-US" dirty="0" smtClean="0"/>
              <a:t>Project Lead: Laura McHale</a:t>
            </a:r>
          </a:p>
          <a:p>
            <a:r>
              <a:rPr lang="en-US" dirty="0" smtClean="0"/>
              <a:t>Expect to issue survey in May 2015</a:t>
            </a:r>
          </a:p>
          <a:p>
            <a:r>
              <a:rPr lang="en-US" dirty="0" smtClean="0"/>
              <a:t>Looking for feedback on the new GRS and how it is working for agencies</a:t>
            </a:r>
          </a:p>
          <a:p>
            <a:r>
              <a:rPr lang="en-US" dirty="0" smtClean="0"/>
              <a:t>Plan to report back to agencies at BRIDG in October 2015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endParaRPr lang="en-US" dirty="0" smtClean="0"/>
          </a:p>
          <a:p>
            <a:pPr algn="ctr">
              <a:buNone/>
            </a:pPr>
            <a:r>
              <a:rPr lang="en-US" dirty="0" smtClean="0"/>
              <a:t>Please contact the GRS Team at</a:t>
            </a:r>
          </a:p>
          <a:p>
            <a:pPr algn="ctr">
              <a:buNone/>
            </a:pPr>
            <a:endParaRPr lang="en-US" dirty="0" smtClean="0"/>
          </a:p>
          <a:p>
            <a:pPr algn="ctr">
              <a:buNone/>
            </a:pPr>
            <a:r>
              <a:rPr lang="en-US" dirty="0" smtClean="0">
                <a:hlinkClick r:id="rId2"/>
              </a:rPr>
              <a:t>GRS_Team@nara.gov</a:t>
            </a:r>
            <a:endParaRPr lang="en-US" dirty="0" smtClean="0"/>
          </a:p>
          <a:p>
            <a:pPr algn="ctr">
              <a:buNone/>
            </a:pPr>
            <a:endParaRPr lang="en-US" dirty="0" smtClean="0"/>
          </a:p>
          <a:p>
            <a:pPr algn="ctr">
              <a:buNone/>
            </a:pPr>
            <a:r>
              <a:rPr lang="en-US" dirty="0" smtClean="0"/>
              <a:t>Thanks!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Update on 2015 Inter-agency Agreements</a:t>
            </a:r>
            <a:endParaRPr lang="en-US" b="1" dirty="0"/>
          </a:p>
        </p:txBody>
      </p:sp>
      <p:sp>
        <p:nvSpPr>
          <p:cNvPr id="6" name="Subtitle 5"/>
          <p:cNvSpPr>
            <a:spLocks noGrp="1"/>
          </p:cNvSpPr>
          <p:nvPr>
            <p:ph type="subTitle" idx="1"/>
          </p:nvPr>
        </p:nvSpPr>
        <p:spPr/>
        <p:txBody>
          <a:bodyPr/>
          <a:lstStyle/>
          <a:p>
            <a:r>
              <a:rPr lang="en-US" dirty="0" smtClean="0"/>
              <a:t>Gordon Everett </a:t>
            </a:r>
            <a:br>
              <a:rPr lang="en-US" dirty="0" smtClean="0"/>
            </a:br>
            <a:r>
              <a:rPr lang="en-US" dirty="0" smtClean="0"/>
              <a:t>Director, Customer Relationship Management</a:t>
            </a:r>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jpg"/>
          <p:cNvPicPr>
            <a:picLocks noChangeAspect="1"/>
          </p:cNvPicPr>
          <p:nvPr/>
        </p:nvPicPr>
        <p:blipFill>
          <a:blip r:embed="rId3"/>
          <a:stretch>
            <a:fillRect/>
          </a:stretch>
        </p:blipFill>
        <p:spPr>
          <a:xfrm>
            <a:off x="0" y="0"/>
            <a:ext cx="9144000" cy="6858000"/>
          </a:xfrm>
          <a:prstGeom prst="rect">
            <a:avLst/>
          </a:prstGeom>
        </p:spPr>
      </p:pic>
      <p:sp>
        <p:nvSpPr>
          <p:cNvPr id="10" name="Title 9"/>
          <p:cNvSpPr>
            <a:spLocks noGrp="1"/>
          </p:cNvSpPr>
          <p:nvPr>
            <p:ph type="ctrTitle"/>
          </p:nvPr>
        </p:nvSpPr>
        <p:spPr/>
        <p:txBody>
          <a:bodyPr>
            <a:normAutofit/>
          </a:bodyPr>
          <a:lstStyle/>
          <a:p>
            <a:r>
              <a:rPr lang="en-US" sz="4000" b="1" dirty="0" smtClean="0"/>
              <a:t>Customer Satisfaction Survey</a:t>
            </a:r>
            <a:br>
              <a:rPr lang="en-US" sz="4000" b="1" dirty="0" smtClean="0"/>
            </a:br>
            <a:r>
              <a:rPr lang="en-US" sz="4000" b="1" dirty="0" smtClean="0"/>
              <a:t>Records Management Services</a:t>
            </a:r>
            <a:endParaRPr lang="en-US" sz="4000" b="1" dirty="0"/>
          </a:p>
        </p:txBody>
      </p:sp>
      <p:sp>
        <p:nvSpPr>
          <p:cNvPr id="11" name="Subtitle 10"/>
          <p:cNvSpPr>
            <a:spLocks noGrp="1"/>
          </p:cNvSpPr>
          <p:nvPr>
            <p:ph type="subTitle" idx="1"/>
          </p:nvPr>
        </p:nvSpPr>
        <p:spPr/>
        <p:txBody>
          <a:bodyPr/>
          <a:lstStyle/>
          <a:p>
            <a:r>
              <a:rPr lang="en-US" dirty="0" smtClean="0"/>
              <a:t>Laurence Brewer</a:t>
            </a:r>
          </a:p>
          <a:p>
            <a:r>
              <a:rPr lang="en-US" dirty="0" smtClean="0"/>
              <a:t>Agency Services BRIDG</a:t>
            </a:r>
          </a:p>
          <a:p>
            <a:r>
              <a:rPr lang="en-US" dirty="0" smtClean="0"/>
              <a:t>October 15, 2014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2.jpg"/>
          <p:cNvPicPr>
            <a:picLocks noChangeAspect="1"/>
          </p:cNvPicPr>
          <p:nvPr/>
        </p:nvPicPr>
        <p:blipFill>
          <a:blip r:embed="rId2"/>
          <a:stretch>
            <a:fillRect/>
          </a:stretch>
        </p:blipFill>
        <p:spPr>
          <a:xfrm>
            <a:off x="0" y="0"/>
            <a:ext cx="9144000" cy="6858000"/>
          </a:xfrm>
          <a:prstGeom prst="rect">
            <a:avLst/>
          </a:prstGeom>
        </p:spPr>
      </p:pic>
      <p:cxnSp>
        <p:nvCxnSpPr>
          <p:cNvPr id="4" name="Straight Connector 3"/>
          <p:cNvCxnSpPr/>
          <p:nvPr/>
        </p:nvCxnSpPr>
        <p:spPr>
          <a:xfrm>
            <a:off x="0" y="838200"/>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US" dirty="0" smtClean="0"/>
              <a:t>Background</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Survey conducted every two years, dating back to FY 2004</a:t>
            </a:r>
          </a:p>
          <a:p>
            <a:r>
              <a:rPr lang="en-US" dirty="0" smtClean="0"/>
              <a:t>Focus is agency satisfaction with records management services</a:t>
            </a:r>
          </a:p>
          <a:p>
            <a:r>
              <a:rPr lang="en-US" dirty="0" smtClean="0"/>
              <a:t>Includes core and variable questions</a:t>
            </a:r>
          </a:p>
          <a:p>
            <a:r>
              <a:rPr lang="en-US" dirty="0" smtClean="0"/>
              <a:t>2014 survey included questions on:</a:t>
            </a:r>
          </a:p>
          <a:p>
            <a:pPr lvl="1"/>
            <a:r>
              <a:rPr lang="en-US" dirty="0" smtClean="0"/>
              <a:t>Records scheduling and appraisal</a:t>
            </a:r>
          </a:p>
          <a:p>
            <a:pPr lvl="1"/>
            <a:r>
              <a:rPr lang="en-US" dirty="0" smtClean="0"/>
              <a:t>Records management training</a:t>
            </a:r>
          </a:p>
          <a:p>
            <a:pPr lvl="1"/>
            <a:r>
              <a:rPr lang="en-US" dirty="0" smtClean="0"/>
              <a:t>Communications </a:t>
            </a:r>
            <a:endParaRPr lang="en-US" dirty="0"/>
          </a:p>
        </p:txBody>
      </p:sp>
      <p:sp>
        <p:nvSpPr>
          <p:cNvPr id="10" name="Slide Number Placeholder 9"/>
          <p:cNvSpPr>
            <a:spLocks noGrp="1"/>
          </p:cNvSpPr>
          <p:nvPr>
            <p:ph type="sldNum" sz="quarter" idx="12"/>
          </p:nvPr>
        </p:nvSpPr>
        <p:spPr>
          <a:xfrm>
            <a:off x="8382000" y="6400799"/>
            <a:ext cx="609600" cy="457201"/>
          </a:xfrm>
        </p:spPr>
        <p:txBody>
          <a:bodyPr/>
          <a:lstStyle/>
          <a:p>
            <a:fld id="{8A4234AC-9E69-D740-B630-7C07A0CA0CA1}" type="slidenum">
              <a:rPr lang="en-US" smtClean="0">
                <a:latin typeface="Century" pitchFamily="18" charset="0"/>
              </a:rPr>
              <a:pPr/>
              <a:t>27</a:t>
            </a:fld>
            <a:endParaRPr lang="en-US" dirty="0">
              <a:latin typeface="Century"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Survey was sent to all records officers on May 19 via AC memo 24.2014</a:t>
            </a:r>
          </a:p>
          <a:p>
            <a:r>
              <a:rPr lang="en-US" dirty="0" smtClean="0"/>
              <a:t>Survey tool (Question Pro) was open for 30 days</a:t>
            </a:r>
          </a:p>
          <a:p>
            <a:r>
              <a:rPr lang="en-US" dirty="0" smtClean="0"/>
              <a:t>Included maximum 20 questions and opportunity to provide detailed comments </a:t>
            </a:r>
          </a:p>
          <a:p>
            <a:r>
              <a:rPr lang="en-US" dirty="0" smtClean="0"/>
              <a:t>Final report posted to Records Express</a:t>
            </a:r>
          </a:p>
          <a:p>
            <a:pPr lvl="1"/>
            <a:r>
              <a:rPr lang="en-US" sz="2200" dirty="0" smtClean="0"/>
              <a:t>http://blogs.archives.gov/records-express/2014/10/07/customer-satisfaction-survey/</a:t>
            </a:r>
            <a:endParaRPr lang="en-US" sz="2200"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Questions</a:t>
            </a:r>
            <a:endParaRPr lang="en-US" dirty="0"/>
          </a:p>
        </p:txBody>
      </p:sp>
      <p:sp>
        <p:nvSpPr>
          <p:cNvPr id="3" name="Content Placeholder 2"/>
          <p:cNvSpPr>
            <a:spLocks noGrp="1"/>
          </p:cNvSpPr>
          <p:nvPr>
            <p:ph idx="1"/>
          </p:nvPr>
        </p:nvSpPr>
        <p:spPr/>
        <p:txBody>
          <a:bodyPr>
            <a:normAutofit/>
          </a:bodyPr>
          <a:lstStyle/>
          <a:p>
            <a:r>
              <a:rPr lang="en-US" dirty="0" smtClean="0"/>
              <a:t>Demographics (position title, tenure, responsibilities)</a:t>
            </a:r>
          </a:p>
          <a:p>
            <a:r>
              <a:rPr lang="en-US" dirty="0" smtClean="0"/>
              <a:t>Records scheduling (activity, use of ERA, timeliness)</a:t>
            </a:r>
          </a:p>
          <a:p>
            <a:r>
              <a:rPr lang="en-US" dirty="0" smtClean="0"/>
              <a:t>Records appraisal (relationship with NARA, communications, monthly report)</a:t>
            </a:r>
          </a:p>
          <a:p>
            <a:r>
              <a:rPr lang="en-US" dirty="0" smtClean="0"/>
              <a:t>RM Training (courses and materials)</a:t>
            </a:r>
          </a:p>
        </p:txBody>
      </p:sp>
      <p:sp>
        <p:nvSpPr>
          <p:cNvPr id="4" name="Slide Number Placeholder 3"/>
          <p:cNvSpPr>
            <a:spLocks noGrp="1"/>
          </p:cNvSpPr>
          <p:nvPr>
            <p:ph type="sldNum" sz="quarter" idx="12"/>
          </p:nvPr>
        </p:nvSpPr>
        <p:spPr/>
        <p:txBody>
          <a:bodyPr/>
          <a:lstStyle/>
          <a:p>
            <a:fld id="{8A4234AC-9E69-D740-B630-7C07A0CA0CA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jpg"/>
          <p:cNvPicPr>
            <a:picLocks noChangeAspect="1"/>
          </p:cNvPicPr>
          <p:nvPr/>
        </p:nvPicPr>
        <p:blipFill>
          <a:blip r:embed="rId2"/>
          <a:stretch>
            <a:fillRect/>
          </a:stretch>
        </p:blipFill>
        <p:spPr>
          <a:xfrm>
            <a:off x="0" y="0"/>
            <a:ext cx="9144000" cy="6858000"/>
          </a:xfrm>
          <a:prstGeom prst="rect">
            <a:avLst/>
          </a:prstGeom>
        </p:spPr>
      </p:pic>
      <p:sp>
        <p:nvSpPr>
          <p:cNvPr id="10" name="Title 9"/>
          <p:cNvSpPr>
            <a:spLocks noGrp="1"/>
          </p:cNvSpPr>
          <p:nvPr>
            <p:ph type="ctrTitle"/>
          </p:nvPr>
        </p:nvSpPr>
        <p:spPr>
          <a:xfrm>
            <a:off x="685800" y="2130425"/>
            <a:ext cx="7772400" cy="2136775"/>
          </a:xfrm>
        </p:spPr>
        <p:txBody>
          <a:bodyPr>
            <a:normAutofit/>
          </a:bodyPr>
          <a:lstStyle/>
          <a:p>
            <a:r>
              <a:rPr lang="en-US" dirty="0" smtClean="0"/>
              <a:t>Records Management Reporting</a:t>
            </a:r>
            <a:br>
              <a:rPr lang="en-US" dirty="0" smtClean="0"/>
            </a:br>
            <a:r>
              <a:rPr lang="en-US" dirty="0" smtClean="0"/>
              <a:t>and </a:t>
            </a:r>
            <a:br>
              <a:rPr lang="en-US" dirty="0" smtClean="0"/>
            </a:br>
            <a:r>
              <a:rPr lang="en-US" dirty="0" smtClean="0"/>
              <a:t>Policy Updates</a:t>
            </a:r>
            <a:endParaRPr lang="en-US" dirty="0"/>
          </a:p>
        </p:txBody>
      </p:sp>
      <p:sp>
        <p:nvSpPr>
          <p:cNvPr id="11" name="Subtitle 10"/>
          <p:cNvSpPr>
            <a:spLocks noGrp="1"/>
          </p:cNvSpPr>
          <p:nvPr>
            <p:ph type="subTitle" idx="1"/>
          </p:nvPr>
        </p:nvSpPr>
        <p:spPr>
          <a:xfrm>
            <a:off x="1371600" y="4267200"/>
            <a:ext cx="6400800" cy="1752600"/>
          </a:xfrm>
        </p:spPr>
        <p:txBody>
          <a:bodyPr/>
          <a:lstStyle/>
          <a:p>
            <a:r>
              <a:rPr lang="en-US" dirty="0" smtClean="0"/>
              <a:t>Don Rosen</a:t>
            </a:r>
          </a:p>
          <a:p>
            <a:r>
              <a:rPr lang="en-US" dirty="0" smtClean="0"/>
              <a:t>Lisa Haralampus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Results</a:t>
            </a:r>
            <a:endParaRPr lang="en-US" dirty="0"/>
          </a:p>
        </p:txBody>
      </p:sp>
      <p:sp>
        <p:nvSpPr>
          <p:cNvPr id="3" name="Content Placeholder 2"/>
          <p:cNvSpPr>
            <a:spLocks noGrp="1"/>
          </p:cNvSpPr>
          <p:nvPr>
            <p:ph idx="1"/>
          </p:nvPr>
        </p:nvSpPr>
        <p:spPr/>
        <p:txBody>
          <a:bodyPr>
            <a:normAutofit/>
          </a:bodyPr>
          <a:lstStyle/>
          <a:p>
            <a:pPr lvl="0"/>
            <a:r>
              <a:rPr lang="en-US" dirty="0" smtClean="0"/>
              <a:t>Received 67 responses from 254 recipients of the survey for response rate of </a:t>
            </a:r>
            <a:r>
              <a:rPr lang="en-US" b="1" dirty="0" smtClean="0"/>
              <a:t>26 percent </a:t>
            </a:r>
          </a:p>
          <a:p>
            <a:pPr lvl="0"/>
            <a:r>
              <a:rPr lang="en-US" dirty="0" smtClean="0"/>
              <a:t>Overall satisfaction with scheduling and appraisal at </a:t>
            </a:r>
            <a:r>
              <a:rPr lang="en-US" b="1" dirty="0" smtClean="0"/>
              <a:t>89 percent</a:t>
            </a:r>
          </a:p>
          <a:p>
            <a:r>
              <a:rPr lang="en-US" dirty="0" smtClean="0"/>
              <a:t>Satisfaction with NARA staff at </a:t>
            </a:r>
            <a:r>
              <a:rPr lang="en-US" b="1" dirty="0" smtClean="0"/>
              <a:t>88 percent</a:t>
            </a:r>
          </a:p>
          <a:p>
            <a:r>
              <a:rPr lang="en-US" dirty="0" smtClean="0"/>
              <a:t>RM training customers were </a:t>
            </a:r>
            <a:r>
              <a:rPr lang="en-US" b="1" dirty="0" smtClean="0"/>
              <a:t>100 percent </a:t>
            </a:r>
            <a:r>
              <a:rPr lang="en-US" dirty="0" smtClean="0"/>
              <a:t>satisfied</a:t>
            </a:r>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Results</a:t>
            </a:r>
            <a:br>
              <a:rPr lang="en-US" dirty="0" smtClean="0"/>
            </a:br>
            <a:r>
              <a:rPr lang="en-US" sz="3600" dirty="0" smtClean="0"/>
              <a:t>Overall Satisfaction</a:t>
            </a:r>
            <a:endParaRPr lang="en-US" sz="3600"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31</a:t>
            </a:fld>
            <a:endParaRPr lang="en-US" dirty="0"/>
          </a:p>
        </p:txBody>
      </p:sp>
      <p:pic>
        <p:nvPicPr>
          <p:cNvPr id="7" name="Content Placeholder 6"/>
          <p:cNvPicPr>
            <a:picLocks noGrp="1"/>
          </p:cNvPicPr>
          <p:nvPr>
            <p:ph idx="1"/>
          </p:nvPr>
        </p:nvPicPr>
        <p:blipFill>
          <a:blip r:embed="rId2" cstate="print"/>
          <a:srcRect/>
          <a:stretch>
            <a:fillRect/>
          </a:stretch>
        </p:blipFill>
        <p:spPr bwMode="auto">
          <a:xfrm>
            <a:off x="1066800" y="2362200"/>
            <a:ext cx="7210857" cy="363874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Results</a:t>
            </a:r>
            <a:br>
              <a:rPr lang="en-US" dirty="0" smtClean="0"/>
            </a:br>
            <a:r>
              <a:rPr lang="en-US" sz="3600" dirty="0" smtClean="0"/>
              <a:t>Historical Satisfaction</a:t>
            </a:r>
            <a:endParaRPr lang="en-US" sz="3600"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32</a:t>
            </a:fld>
            <a:endParaRPr lang="en-US" dirty="0"/>
          </a:p>
        </p:txBody>
      </p:sp>
      <p:pic>
        <p:nvPicPr>
          <p:cNvPr id="5" name="Content Placeholder 4"/>
          <p:cNvPicPr>
            <a:picLocks noGrp="1"/>
          </p:cNvPicPr>
          <p:nvPr>
            <p:ph idx="1"/>
          </p:nvPr>
        </p:nvPicPr>
        <p:blipFill>
          <a:blip r:embed="rId3" cstate="print"/>
          <a:srcRect/>
          <a:stretch>
            <a:fillRect/>
          </a:stretch>
        </p:blipFill>
        <p:spPr bwMode="auto">
          <a:xfrm>
            <a:off x="1423968" y="2373000"/>
            <a:ext cx="6296063" cy="3636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Results</a:t>
            </a:r>
            <a:br>
              <a:rPr lang="en-US" dirty="0" smtClean="0"/>
            </a:br>
            <a:r>
              <a:rPr lang="en-US" sz="3600" dirty="0" smtClean="0"/>
              <a:t>Comments</a:t>
            </a:r>
            <a:endParaRPr lang="en-US" sz="3600" dirty="0"/>
          </a:p>
        </p:txBody>
      </p:sp>
      <p:sp>
        <p:nvSpPr>
          <p:cNvPr id="3" name="Content Placeholder 2"/>
          <p:cNvSpPr>
            <a:spLocks noGrp="1"/>
          </p:cNvSpPr>
          <p:nvPr>
            <p:ph idx="1"/>
          </p:nvPr>
        </p:nvSpPr>
        <p:spPr/>
        <p:txBody>
          <a:bodyPr>
            <a:normAutofit/>
          </a:bodyPr>
          <a:lstStyle/>
          <a:p>
            <a:r>
              <a:rPr lang="en-US" dirty="0" smtClean="0"/>
              <a:t>Comments related to scheduling noted the lengthy processing times, and challenges navigating and using ERA.</a:t>
            </a:r>
          </a:p>
          <a:p>
            <a:r>
              <a:rPr lang="en-US" dirty="0" smtClean="0"/>
              <a:t>Respondents were generally positive regarding NARA staff interaction, but noted that staff are busy and workload is sometimes an issue.</a:t>
            </a:r>
          </a:p>
        </p:txBody>
      </p:sp>
      <p:sp>
        <p:nvSpPr>
          <p:cNvPr id="4" name="Slide Number Placeholder 3"/>
          <p:cNvSpPr>
            <a:spLocks noGrp="1"/>
          </p:cNvSpPr>
          <p:nvPr>
            <p:ph type="sldNum" sz="quarter" idx="12"/>
          </p:nvPr>
        </p:nvSpPr>
        <p:spPr/>
        <p:txBody>
          <a:bodyPr/>
          <a:lstStyle/>
          <a:p>
            <a:fld id="{8A4234AC-9E69-D740-B630-7C07A0CA0CA1}"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Results</a:t>
            </a:r>
            <a:br>
              <a:rPr lang="en-US" dirty="0" smtClean="0"/>
            </a:br>
            <a:r>
              <a:rPr lang="en-US" sz="3600" dirty="0" smtClean="0"/>
              <a:t>Comments</a:t>
            </a:r>
            <a:endParaRPr lang="en-US" dirty="0"/>
          </a:p>
        </p:txBody>
      </p:sp>
      <p:sp>
        <p:nvSpPr>
          <p:cNvPr id="3" name="Content Placeholder 2"/>
          <p:cNvSpPr>
            <a:spLocks noGrp="1"/>
          </p:cNvSpPr>
          <p:nvPr>
            <p:ph idx="1"/>
          </p:nvPr>
        </p:nvSpPr>
        <p:spPr/>
        <p:txBody>
          <a:bodyPr/>
          <a:lstStyle/>
          <a:p>
            <a:r>
              <a:rPr lang="en-US" dirty="0" smtClean="0"/>
              <a:t>Communication can be improved for locating information on the web site.  Also, monthly reports are not always sent out, or are sent late.</a:t>
            </a:r>
          </a:p>
          <a:p>
            <a:r>
              <a:rPr lang="en-US" dirty="0" smtClean="0"/>
              <a:t>RM communications are often unclear, too dense, too NARA-centric, and contain jargon</a:t>
            </a:r>
          </a:p>
        </p:txBody>
      </p:sp>
      <p:sp>
        <p:nvSpPr>
          <p:cNvPr id="4" name="Slide Number Placeholder 3"/>
          <p:cNvSpPr>
            <a:spLocks noGrp="1"/>
          </p:cNvSpPr>
          <p:nvPr>
            <p:ph type="sldNum" sz="quarter" idx="12"/>
          </p:nvPr>
        </p:nvSpPr>
        <p:spPr/>
        <p:txBody>
          <a:bodyPr/>
          <a:lstStyle/>
          <a:p>
            <a:fld id="{8A4234AC-9E69-D740-B630-7C07A0CA0CA1}"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Detailed Results</a:t>
            </a:r>
            <a:br>
              <a:rPr lang="en-US" dirty="0" smtClean="0"/>
            </a:br>
            <a:r>
              <a:rPr lang="en-US" sz="3600" dirty="0" smtClean="0"/>
              <a:t>Comments</a:t>
            </a:r>
            <a:endParaRPr lang="en-US" dirty="0"/>
          </a:p>
        </p:txBody>
      </p:sp>
      <p:sp>
        <p:nvSpPr>
          <p:cNvPr id="3" name="Content Placeholder 2"/>
          <p:cNvSpPr>
            <a:spLocks noGrp="1"/>
          </p:cNvSpPr>
          <p:nvPr>
            <p:ph idx="1"/>
          </p:nvPr>
        </p:nvSpPr>
        <p:spPr/>
        <p:txBody>
          <a:bodyPr>
            <a:normAutofit/>
          </a:bodyPr>
          <a:lstStyle/>
          <a:p>
            <a:r>
              <a:rPr lang="en-US" dirty="0" smtClean="0"/>
              <a:t>Comments on RM training covered a number of areas:</a:t>
            </a:r>
          </a:p>
          <a:p>
            <a:pPr lvl="1"/>
            <a:r>
              <a:rPr lang="en-US" dirty="0" smtClean="0"/>
              <a:t>Materials are too generic and hard to relate to work</a:t>
            </a:r>
          </a:p>
          <a:p>
            <a:pPr lvl="1"/>
            <a:r>
              <a:rPr lang="en-US" dirty="0" smtClean="0"/>
              <a:t>Need more virtual or online training</a:t>
            </a:r>
          </a:p>
          <a:p>
            <a:pPr lvl="1"/>
            <a:r>
              <a:rPr lang="en-US" dirty="0" smtClean="0"/>
              <a:t>Need refresher training, particularly for Certificate holders</a:t>
            </a:r>
          </a:p>
          <a:p>
            <a:pPr lvl="1"/>
            <a:r>
              <a:rPr lang="en-US" dirty="0" smtClean="0"/>
              <a:t>Training often presented as ‘one size fits all’</a:t>
            </a:r>
          </a:p>
        </p:txBody>
      </p:sp>
      <p:sp>
        <p:nvSpPr>
          <p:cNvPr id="4" name="Slide Number Placeholder 3"/>
          <p:cNvSpPr>
            <a:spLocks noGrp="1"/>
          </p:cNvSpPr>
          <p:nvPr>
            <p:ph type="sldNum" sz="quarter" idx="12"/>
          </p:nvPr>
        </p:nvSpPr>
        <p:spPr/>
        <p:txBody>
          <a:bodyPr/>
          <a:lstStyle/>
          <a:p>
            <a:fld id="{8A4234AC-9E69-D740-B630-7C07A0CA0CA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the next survey in FY 2016, there are a number of things to work on:</a:t>
            </a:r>
          </a:p>
          <a:p>
            <a:pPr lvl="1"/>
            <a:r>
              <a:rPr lang="en-US" dirty="0" smtClean="0"/>
              <a:t>Improve response rate</a:t>
            </a:r>
          </a:p>
          <a:p>
            <a:pPr lvl="1"/>
            <a:r>
              <a:rPr lang="en-US" dirty="0" smtClean="0"/>
              <a:t>Explore process improvements for scheduling and appraisal process (see Directive Action C1)</a:t>
            </a:r>
          </a:p>
          <a:p>
            <a:pPr lvl="1"/>
            <a:r>
              <a:rPr lang="en-US" dirty="0" smtClean="0"/>
              <a:t>Ensure monthly reports and other communications with agencies are timely and consistently issued</a:t>
            </a:r>
          </a:p>
          <a:p>
            <a:pPr lvl="1"/>
            <a:r>
              <a:rPr lang="en-US" dirty="0" smtClean="0"/>
              <a:t>Improve clarity of communications</a:t>
            </a:r>
          </a:p>
          <a:p>
            <a:pPr lvl="1"/>
            <a:r>
              <a:rPr lang="en-US" dirty="0" smtClean="0"/>
              <a:t>Continue to work on RM training transition and audience analysis </a:t>
            </a:r>
          </a:p>
          <a:p>
            <a:pPr lvl="1"/>
            <a:endParaRPr lang="en-US" dirty="0" smtClean="0"/>
          </a:p>
        </p:txBody>
      </p:sp>
      <p:sp>
        <p:nvSpPr>
          <p:cNvPr id="4" name="Slide Number Placeholder 3"/>
          <p:cNvSpPr>
            <a:spLocks noGrp="1"/>
          </p:cNvSpPr>
          <p:nvPr>
            <p:ph type="sldNum" sz="quarter" idx="12"/>
          </p:nvPr>
        </p:nvSpPr>
        <p:spPr/>
        <p:txBody>
          <a:bodyPr/>
          <a:lstStyle/>
          <a:p>
            <a:fld id="{8A4234AC-9E69-D740-B630-7C07A0CA0CA1}"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Questions</a:t>
            </a:r>
            <a:endParaRPr lang="en-US" dirty="0"/>
          </a:p>
        </p:txBody>
      </p:sp>
      <p:sp>
        <p:nvSpPr>
          <p:cNvPr id="3" name="Content Placeholder 2"/>
          <p:cNvSpPr>
            <a:spLocks noGrp="1"/>
          </p:cNvSpPr>
          <p:nvPr>
            <p:ph idx="1"/>
          </p:nvPr>
        </p:nvSpPr>
        <p:spPr/>
        <p:txBody>
          <a:bodyPr/>
          <a:lstStyle/>
          <a:p>
            <a:r>
              <a:rPr lang="en-US" dirty="0" smtClean="0"/>
              <a:t>Second chance to be heard!</a:t>
            </a:r>
          </a:p>
          <a:p>
            <a:pPr lvl="1"/>
            <a:r>
              <a:rPr lang="en-US" dirty="0" smtClean="0"/>
              <a:t>Records scheduling process</a:t>
            </a:r>
          </a:p>
          <a:p>
            <a:pPr lvl="1"/>
            <a:r>
              <a:rPr lang="en-US" dirty="0" smtClean="0"/>
              <a:t>Interaction with NARA staff</a:t>
            </a:r>
          </a:p>
          <a:p>
            <a:pPr lvl="1"/>
            <a:r>
              <a:rPr lang="en-US" dirty="0" smtClean="0"/>
              <a:t>Communication and reports</a:t>
            </a:r>
          </a:p>
          <a:p>
            <a:pPr lvl="1"/>
            <a:r>
              <a:rPr lang="en-US" dirty="0" smtClean="0"/>
              <a:t>RM training courses, materials, and delivery</a:t>
            </a:r>
          </a:p>
          <a:p>
            <a:pPr lvl="1">
              <a:buNone/>
            </a:pPr>
            <a:endParaRPr lang="en-US" dirty="0" smtClean="0"/>
          </a:p>
          <a:p>
            <a:pPr algn="ctr">
              <a:buNone/>
            </a:pPr>
            <a:r>
              <a:rPr lang="en-US" dirty="0" smtClean="0"/>
              <a:t>???Questions???</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8A4234AC-9E69-D740-B630-7C07A0CA0CA1}"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Laurence Brewer</a:t>
            </a:r>
          </a:p>
          <a:p>
            <a:pPr>
              <a:buNone/>
            </a:pPr>
            <a:r>
              <a:rPr lang="en-US" dirty="0" smtClean="0"/>
              <a:t>Director, National Records Management Program</a:t>
            </a:r>
          </a:p>
          <a:p>
            <a:pPr>
              <a:buNone/>
            </a:pPr>
            <a:r>
              <a:rPr lang="en-US" dirty="0" smtClean="0">
                <a:hlinkClick r:id="rId2"/>
              </a:rPr>
              <a:t>Laurence.Brewer@nara.gov</a:t>
            </a:r>
            <a:endParaRPr lang="en-US" dirty="0" smtClean="0"/>
          </a:p>
          <a:p>
            <a:pPr>
              <a:buNone/>
            </a:pPr>
            <a:endParaRPr lang="en-US" dirty="0" smtClean="0"/>
          </a:p>
          <a:p>
            <a:pPr>
              <a:buNone/>
            </a:pPr>
            <a:r>
              <a:rPr lang="en-US" dirty="0" smtClean="0"/>
              <a:t>Margaret Hawkins</a:t>
            </a:r>
          </a:p>
          <a:p>
            <a:pPr>
              <a:buNone/>
            </a:pPr>
            <a:r>
              <a:rPr lang="en-US" dirty="0" smtClean="0"/>
              <a:t>Director, Records Management Services</a:t>
            </a:r>
          </a:p>
          <a:p>
            <a:pPr>
              <a:buNone/>
            </a:pPr>
            <a:r>
              <a:rPr lang="en-US" dirty="0" smtClean="0">
                <a:hlinkClick r:id="rId3"/>
              </a:rPr>
              <a:t>Margaret.Hawkins@nara.gov</a:t>
            </a:r>
            <a:endParaRPr lang="en-US" dirty="0" smtClean="0"/>
          </a:p>
          <a:p>
            <a:pPr>
              <a:buNone/>
            </a:pPr>
            <a:endParaRPr lang="en-US" dirty="0" smtClean="0"/>
          </a:p>
          <a:p>
            <a:pPr>
              <a:buNone/>
            </a:pPr>
            <a:r>
              <a:rPr lang="en-US" dirty="0" smtClean="0"/>
              <a:t>Gary Rauchfuss</a:t>
            </a:r>
          </a:p>
          <a:p>
            <a:pPr>
              <a:buNone/>
            </a:pPr>
            <a:r>
              <a:rPr lang="en-US" dirty="0" smtClean="0"/>
              <a:t>Director, Records Management Training</a:t>
            </a:r>
          </a:p>
          <a:p>
            <a:pPr>
              <a:buNone/>
            </a:pPr>
            <a:r>
              <a:rPr lang="en-US" dirty="0" smtClean="0">
                <a:hlinkClick r:id="rId4"/>
              </a:rPr>
              <a:t>Gary.Rauchfuss@nara.gov</a:t>
            </a: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8A4234AC-9E69-D740-B630-7C07A0CA0CA1}"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jpg"/>
          <p:cNvPicPr>
            <a:picLocks noChangeAspect="1"/>
          </p:cNvPicPr>
          <p:nvPr/>
        </p:nvPicPr>
        <p:blipFill>
          <a:blip r:embed="rId3"/>
          <a:stretch>
            <a:fillRect/>
          </a:stretch>
        </p:blipFill>
        <p:spPr>
          <a:xfrm>
            <a:off x="0" y="0"/>
            <a:ext cx="9144000" cy="6858000"/>
          </a:xfrm>
          <a:prstGeom prst="rect">
            <a:avLst/>
          </a:prstGeom>
        </p:spPr>
      </p:pic>
      <p:sp>
        <p:nvSpPr>
          <p:cNvPr id="9" name="TextBox 8"/>
          <p:cNvSpPr txBox="1"/>
          <p:nvPr/>
        </p:nvSpPr>
        <p:spPr>
          <a:xfrm>
            <a:off x="261258" y="2351304"/>
            <a:ext cx="8610600" cy="3785652"/>
          </a:xfrm>
          <a:prstGeom prst="rect">
            <a:avLst/>
          </a:prstGeom>
          <a:noFill/>
        </p:spPr>
        <p:txBody>
          <a:bodyPr wrap="square" rtlCol="0">
            <a:spAutoFit/>
          </a:bodyPr>
          <a:lstStyle/>
          <a:p>
            <a:pPr algn="ctr"/>
            <a:r>
              <a:rPr lang="en-US" sz="4000" dirty="0" smtClean="0">
                <a:latin typeface="Century" pitchFamily="18" charset="0"/>
              </a:rPr>
              <a:t>National Records Management Training Program</a:t>
            </a:r>
          </a:p>
          <a:p>
            <a:pPr algn="ctr"/>
            <a:endParaRPr lang="en-US" sz="4000" dirty="0" smtClean="0">
              <a:latin typeface="Century" pitchFamily="18" charset="0"/>
            </a:endParaRPr>
          </a:p>
          <a:p>
            <a:pPr algn="ctr"/>
            <a:r>
              <a:rPr lang="en-US" sz="4000" dirty="0" smtClean="0">
                <a:latin typeface="Century" pitchFamily="18" charset="0"/>
              </a:rPr>
              <a:t>Training Program Plans</a:t>
            </a:r>
          </a:p>
          <a:p>
            <a:pPr algn="ctr"/>
            <a:endParaRPr lang="en-US" sz="4000" dirty="0" smtClean="0">
              <a:latin typeface="Century" pitchFamily="18" charset="0"/>
            </a:endParaRPr>
          </a:p>
          <a:p>
            <a:pPr algn="ctr"/>
            <a:r>
              <a:rPr lang="en-US" sz="4000" dirty="0" smtClean="0">
                <a:latin typeface="Century" pitchFamily="18" charset="0"/>
              </a:rPr>
              <a:t>Andy Potter</a:t>
            </a:r>
            <a:endParaRPr lang="en-US" sz="4000" dirty="0">
              <a:latin typeface="Century"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Reporting Period</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lgn="ctr">
              <a:buNone/>
            </a:pPr>
            <a:r>
              <a:rPr lang="en-US" dirty="0" smtClean="0"/>
              <a:t>Open October 15 – December 15, 2014</a:t>
            </a:r>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4</a:t>
            </a:fld>
            <a:endParaRPr lang="en-US" dirty="0"/>
          </a:p>
        </p:txBody>
      </p:sp>
      <p:graphicFrame>
        <p:nvGraphicFramePr>
          <p:cNvPr id="5" name="Diagram 4"/>
          <p:cNvGraphicFramePr/>
          <p:nvPr/>
        </p:nvGraphicFramePr>
        <p:xfrm>
          <a:off x="1143000" y="1854200"/>
          <a:ext cx="6781800" cy="294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381000"/>
          </a:xfrm>
        </p:spPr>
        <p:txBody>
          <a:bodyPr>
            <a:noAutofit/>
          </a:bodyPr>
          <a:lstStyle/>
          <a:p>
            <a:r>
              <a:rPr lang="en-US" sz="2400" b="1" dirty="0" smtClean="0"/>
              <a:t>Future Records Management Learning Center</a:t>
            </a:r>
            <a:endParaRPr lang="en-US" sz="2400" b="1" dirty="0"/>
          </a:p>
        </p:txBody>
      </p:sp>
      <p:sp>
        <p:nvSpPr>
          <p:cNvPr id="32" name="Slide Number Placeholder 31"/>
          <p:cNvSpPr>
            <a:spLocks noGrp="1"/>
          </p:cNvSpPr>
          <p:nvPr>
            <p:ph type="sldNum" sz="quarter" idx="12"/>
          </p:nvPr>
        </p:nvSpPr>
        <p:spPr/>
        <p:txBody>
          <a:bodyPr/>
          <a:lstStyle/>
          <a:p>
            <a:fld id="{8A4234AC-9E69-D740-B630-7C07A0CA0CA1}" type="slidenum">
              <a:rPr lang="en-US" smtClean="0"/>
              <a:pPr/>
              <a:t>40</a:t>
            </a:fld>
            <a:endParaRPr lang="en-US" dirty="0"/>
          </a:p>
        </p:txBody>
      </p:sp>
      <p:grpSp>
        <p:nvGrpSpPr>
          <p:cNvPr id="2" name="Group 40"/>
          <p:cNvGrpSpPr/>
          <p:nvPr/>
        </p:nvGrpSpPr>
        <p:grpSpPr>
          <a:xfrm>
            <a:off x="160276" y="1250731"/>
            <a:ext cx="8831324" cy="5120640"/>
            <a:chOff x="302170" y="1250731"/>
            <a:chExt cx="8831324" cy="5120640"/>
          </a:xfrm>
        </p:grpSpPr>
        <p:sp>
          <p:nvSpPr>
            <p:cNvPr id="86" name="Rectangle 85"/>
            <p:cNvSpPr/>
            <p:nvPr/>
          </p:nvSpPr>
          <p:spPr>
            <a:xfrm>
              <a:off x="302170" y="1250731"/>
              <a:ext cx="8831324" cy="5120640"/>
            </a:xfrm>
            <a:prstGeom prst="rect">
              <a:avLst/>
            </a:prstGeom>
            <a:solidFill>
              <a:schemeClr val="bg1">
                <a:lumMod val="95000"/>
                <a:alpha val="85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smtClean="0">
                  <a:solidFill>
                    <a:schemeClr val="tx1"/>
                  </a:solidFill>
                  <a:latin typeface="Century" pitchFamily="18" charset="0"/>
                </a:rPr>
                <a:t>Course catalog</a:t>
              </a:r>
            </a:p>
            <a:p>
              <a:pPr algn="ctr"/>
              <a:r>
                <a:rPr lang="en-US" b="1" dirty="0" smtClean="0">
                  <a:solidFill>
                    <a:schemeClr val="tx1"/>
                  </a:solidFill>
                  <a:latin typeface="Century" pitchFamily="18" charset="0"/>
                </a:rPr>
                <a:t>Test item/Test repository</a:t>
              </a:r>
            </a:p>
            <a:p>
              <a:pPr algn="ctr"/>
              <a:r>
                <a:rPr lang="en-US" b="1" dirty="0" smtClean="0">
                  <a:solidFill>
                    <a:schemeClr val="tx1"/>
                  </a:solidFill>
                  <a:latin typeface="Century" pitchFamily="18" charset="0"/>
                </a:rPr>
                <a:t>Performance Support catalog</a:t>
              </a:r>
            </a:p>
            <a:p>
              <a:pPr algn="ctr"/>
              <a:r>
                <a:rPr lang="en-US" b="1" dirty="0" smtClean="0">
                  <a:solidFill>
                    <a:schemeClr val="tx1"/>
                  </a:solidFill>
                  <a:latin typeface="Century" pitchFamily="18" charset="0"/>
                </a:rPr>
                <a:t>Task catalog</a:t>
              </a:r>
            </a:p>
            <a:p>
              <a:pPr algn="ctr"/>
              <a:r>
                <a:rPr lang="en-US" b="1" dirty="0" smtClean="0">
                  <a:solidFill>
                    <a:schemeClr val="tx1"/>
                  </a:solidFill>
                  <a:latin typeface="Century" pitchFamily="18" charset="0"/>
                </a:rPr>
                <a:t>Collaboration/Knowledge Management Center</a:t>
              </a:r>
              <a:endParaRPr lang="en-US" b="1" dirty="0">
                <a:solidFill>
                  <a:schemeClr val="tx1"/>
                </a:solidFill>
                <a:latin typeface="Century" pitchFamily="18" charset="0"/>
              </a:endParaRPr>
            </a:p>
          </p:txBody>
        </p:sp>
        <p:grpSp>
          <p:nvGrpSpPr>
            <p:cNvPr id="3" name="Group 47"/>
            <p:cNvGrpSpPr/>
            <p:nvPr/>
          </p:nvGrpSpPr>
          <p:grpSpPr>
            <a:xfrm>
              <a:off x="457200" y="1600199"/>
              <a:ext cx="1524000" cy="4267200"/>
              <a:chOff x="457200" y="1447800"/>
              <a:chExt cx="1524000" cy="4267200"/>
            </a:xfrm>
          </p:grpSpPr>
          <p:sp>
            <p:nvSpPr>
              <p:cNvPr id="33" name="Rectangle 32"/>
              <p:cNvSpPr/>
              <p:nvPr/>
            </p:nvSpPr>
            <p:spPr>
              <a:xfrm>
                <a:off x="457200" y="14478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SAO</a:t>
                </a:r>
                <a:endParaRPr lang="en-US" dirty="0">
                  <a:solidFill>
                    <a:schemeClr val="tx1"/>
                  </a:solidFill>
                  <a:latin typeface="Arial" pitchFamily="34" charset="0"/>
                  <a:cs typeface="Arial" pitchFamily="34" charset="0"/>
                </a:endParaRPr>
              </a:p>
            </p:txBody>
          </p:sp>
          <p:sp>
            <p:nvSpPr>
              <p:cNvPr id="35" name="Rectangle 34"/>
              <p:cNvSpPr/>
              <p:nvPr/>
            </p:nvSpPr>
            <p:spPr>
              <a:xfrm>
                <a:off x="457200" y="41148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PMs</a:t>
                </a:r>
                <a:endParaRPr lang="en-US" dirty="0">
                  <a:solidFill>
                    <a:schemeClr val="tx1"/>
                  </a:solidFill>
                  <a:latin typeface="Arial" pitchFamily="34" charset="0"/>
                  <a:cs typeface="Arial" pitchFamily="34" charset="0"/>
                </a:endParaRPr>
              </a:p>
            </p:txBody>
          </p:sp>
          <p:sp>
            <p:nvSpPr>
              <p:cNvPr id="38" name="Rectangle 37"/>
              <p:cNvSpPr/>
              <p:nvPr/>
            </p:nvSpPr>
            <p:spPr>
              <a:xfrm>
                <a:off x="457200" y="35814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CIO/IT Staff</a:t>
                </a:r>
                <a:endParaRPr lang="en-US" dirty="0">
                  <a:solidFill>
                    <a:schemeClr val="tx1"/>
                  </a:solidFill>
                  <a:latin typeface="Arial" pitchFamily="34" charset="0"/>
                  <a:cs typeface="Arial" pitchFamily="34" charset="0"/>
                </a:endParaRPr>
              </a:p>
            </p:txBody>
          </p:sp>
          <p:sp>
            <p:nvSpPr>
              <p:cNvPr id="39" name="Rectangle 38"/>
              <p:cNvSpPr/>
              <p:nvPr/>
            </p:nvSpPr>
            <p:spPr>
              <a:xfrm>
                <a:off x="457200" y="2514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RL/RC</a:t>
                </a:r>
                <a:endParaRPr lang="en-US" dirty="0">
                  <a:solidFill>
                    <a:schemeClr val="tx1"/>
                  </a:solidFill>
                  <a:latin typeface="Arial" pitchFamily="34" charset="0"/>
                  <a:cs typeface="Arial" pitchFamily="34" charset="0"/>
                </a:endParaRPr>
              </a:p>
            </p:txBody>
          </p:sp>
          <p:sp>
            <p:nvSpPr>
              <p:cNvPr id="40" name="Rectangle 39"/>
              <p:cNvSpPr/>
              <p:nvPr/>
            </p:nvSpPr>
            <p:spPr>
              <a:xfrm>
                <a:off x="457200" y="19812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ARO</a:t>
                </a:r>
                <a:endParaRPr lang="en-US" dirty="0">
                  <a:solidFill>
                    <a:schemeClr val="tx1"/>
                  </a:solidFill>
                  <a:latin typeface="Arial" pitchFamily="34" charset="0"/>
                  <a:cs typeface="Arial" pitchFamily="34" charset="0"/>
                </a:endParaRPr>
              </a:p>
            </p:txBody>
          </p:sp>
          <p:sp>
            <p:nvSpPr>
              <p:cNvPr id="43" name="Rectangle 42"/>
              <p:cNvSpPr/>
              <p:nvPr/>
            </p:nvSpPr>
            <p:spPr>
              <a:xfrm>
                <a:off x="457200" y="30480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Everyone</a:t>
                </a:r>
                <a:endParaRPr lang="en-US" dirty="0">
                  <a:solidFill>
                    <a:schemeClr val="tx1"/>
                  </a:solidFill>
                  <a:latin typeface="Arial" pitchFamily="34" charset="0"/>
                  <a:cs typeface="Arial" pitchFamily="34" charset="0"/>
                </a:endParaRPr>
              </a:p>
            </p:txBody>
          </p:sp>
          <p:sp>
            <p:nvSpPr>
              <p:cNvPr id="46" name="Rectangle 45"/>
              <p:cNvSpPr/>
              <p:nvPr/>
            </p:nvSpPr>
            <p:spPr>
              <a:xfrm>
                <a:off x="457200" y="518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IGs</a:t>
                </a:r>
                <a:endParaRPr lang="en-US" dirty="0">
                  <a:solidFill>
                    <a:schemeClr val="tx1"/>
                  </a:solidFill>
                  <a:latin typeface="Arial" pitchFamily="34" charset="0"/>
                  <a:cs typeface="Arial" pitchFamily="34" charset="0"/>
                </a:endParaRPr>
              </a:p>
            </p:txBody>
          </p:sp>
          <p:sp>
            <p:nvSpPr>
              <p:cNvPr id="47" name="Rectangle 46"/>
              <p:cNvSpPr/>
              <p:nvPr/>
            </p:nvSpPr>
            <p:spPr>
              <a:xfrm>
                <a:off x="457200" y="46482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Legal Staff</a:t>
                </a:r>
                <a:endParaRPr lang="en-US" dirty="0">
                  <a:solidFill>
                    <a:schemeClr val="tx1"/>
                  </a:solidFill>
                  <a:latin typeface="Arial" pitchFamily="34" charset="0"/>
                  <a:cs typeface="Arial" pitchFamily="34" charset="0"/>
                </a:endParaRPr>
              </a:p>
            </p:txBody>
          </p:sp>
        </p:grpSp>
        <p:sp>
          <p:nvSpPr>
            <p:cNvPr id="51" name="Rectangle 50"/>
            <p:cNvSpPr/>
            <p:nvPr/>
          </p:nvSpPr>
          <p:spPr>
            <a:xfrm>
              <a:off x="2819400" y="3733799"/>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Tasks</a:t>
              </a:r>
              <a:endParaRPr lang="en-US" sz="1600" dirty="0">
                <a:solidFill>
                  <a:schemeClr val="tx1"/>
                </a:solidFill>
                <a:latin typeface="Arial" pitchFamily="34" charset="0"/>
                <a:cs typeface="Arial" pitchFamily="34" charset="0"/>
              </a:endParaRPr>
            </a:p>
          </p:txBody>
        </p:sp>
        <p:cxnSp>
          <p:nvCxnSpPr>
            <p:cNvPr id="54" name="Straight Connector 53"/>
            <p:cNvCxnSpPr/>
            <p:nvPr/>
          </p:nvCxnSpPr>
          <p:spPr>
            <a:xfrm>
              <a:off x="1981200" y="2666999"/>
              <a:ext cx="838200" cy="21336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1981200" y="1600199"/>
              <a:ext cx="838200" cy="5334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 name="Group 61"/>
            <p:cNvGrpSpPr/>
            <p:nvPr/>
          </p:nvGrpSpPr>
          <p:grpSpPr>
            <a:xfrm>
              <a:off x="5334000" y="2933699"/>
              <a:ext cx="1524000" cy="1600200"/>
              <a:chOff x="2667000" y="1752600"/>
              <a:chExt cx="1524000" cy="1600200"/>
            </a:xfrm>
          </p:grpSpPr>
          <p:sp>
            <p:nvSpPr>
              <p:cNvPr id="63" name="Rectangle 62"/>
              <p:cNvSpPr/>
              <p:nvPr/>
            </p:nvSpPr>
            <p:spPr>
              <a:xfrm>
                <a:off x="2667000" y="22860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Conduct RM Inspection</a:t>
                </a:r>
                <a:endParaRPr lang="en-US" dirty="0">
                  <a:solidFill>
                    <a:schemeClr val="tx1"/>
                  </a:solidFill>
                  <a:latin typeface="Arial" pitchFamily="34" charset="0"/>
                  <a:cs typeface="Arial" pitchFamily="34" charset="0"/>
                </a:endParaRPr>
              </a:p>
            </p:txBody>
          </p:sp>
          <p:sp>
            <p:nvSpPr>
              <p:cNvPr id="64" name="Rectangle 63"/>
              <p:cNvSpPr/>
              <p:nvPr/>
            </p:nvSpPr>
            <p:spPr>
              <a:xfrm>
                <a:off x="2667000" y="1752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Use ERA</a:t>
                </a:r>
                <a:endParaRPr lang="en-US" sz="1600" dirty="0">
                  <a:solidFill>
                    <a:schemeClr val="tx1"/>
                  </a:solidFill>
                  <a:latin typeface="Arial" pitchFamily="34" charset="0"/>
                  <a:cs typeface="Arial" pitchFamily="34" charset="0"/>
                </a:endParaRPr>
              </a:p>
            </p:txBody>
          </p:sp>
          <p:sp>
            <p:nvSpPr>
              <p:cNvPr id="65" name="Rectangle 64"/>
              <p:cNvSpPr/>
              <p:nvPr/>
            </p:nvSpPr>
            <p:spPr>
              <a:xfrm>
                <a:off x="2667000" y="28194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Complete RMSA</a:t>
                </a:r>
                <a:endParaRPr lang="en-US" sz="1600" dirty="0">
                  <a:solidFill>
                    <a:schemeClr val="tx1"/>
                  </a:solidFill>
                  <a:latin typeface="Arial" pitchFamily="34" charset="0"/>
                  <a:cs typeface="Arial" pitchFamily="34" charset="0"/>
                </a:endParaRPr>
              </a:p>
            </p:txBody>
          </p:sp>
        </p:grpSp>
        <p:grpSp>
          <p:nvGrpSpPr>
            <p:cNvPr id="6" name="Group 67"/>
            <p:cNvGrpSpPr/>
            <p:nvPr/>
          </p:nvGrpSpPr>
          <p:grpSpPr>
            <a:xfrm>
              <a:off x="5334000" y="1600199"/>
              <a:ext cx="1524000" cy="1066800"/>
              <a:chOff x="2667000" y="1752600"/>
              <a:chExt cx="1524000" cy="1066800"/>
            </a:xfrm>
          </p:grpSpPr>
          <p:sp>
            <p:nvSpPr>
              <p:cNvPr id="69" name="Rectangle 68"/>
              <p:cNvSpPr/>
              <p:nvPr/>
            </p:nvSpPr>
            <p:spPr>
              <a:xfrm>
                <a:off x="2667000" y="22860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Certificate</a:t>
                </a:r>
                <a:endParaRPr lang="en-US" sz="1600" dirty="0">
                  <a:solidFill>
                    <a:schemeClr val="tx1"/>
                  </a:solidFill>
                  <a:latin typeface="Arial" pitchFamily="34" charset="0"/>
                  <a:cs typeface="Arial" pitchFamily="34" charset="0"/>
                </a:endParaRPr>
              </a:p>
            </p:txBody>
          </p:sp>
          <p:sp>
            <p:nvSpPr>
              <p:cNvPr id="70" name="Rectangle 69"/>
              <p:cNvSpPr/>
              <p:nvPr/>
            </p:nvSpPr>
            <p:spPr>
              <a:xfrm>
                <a:off x="2667000" y="1752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KA Courses</a:t>
                </a:r>
                <a:endParaRPr lang="en-US" dirty="0">
                  <a:solidFill>
                    <a:schemeClr val="tx1"/>
                  </a:solidFill>
                  <a:latin typeface="Arial" pitchFamily="34" charset="0"/>
                  <a:cs typeface="Arial" pitchFamily="34" charset="0"/>
                </a:endParaRPr>
              </a:p>
            </p:txBody>
          </p:sp>
        </p:grpSp>
        <p:cxnSp>
          <p:nvCxnSpPr>
            <p:cNvPr id="74" name="Straight Connector 73"/>
            <p:cNvCxnSpPr/>
            <p:nvPr/>
          </p:nvCxnSpPr>
          <p:spPr>
            <a:xfrm>
              <a:off x="4343400" y="1600199"/>
              <a:ext cx="990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343400" y="2133599"/>
              <a:ext cx="990600" cy="5334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343400" y="2133599"/>
              <a:ext cx="990600" cy="8001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343400" y="2666999"/>
              <a:ext cx="990600" cy="18669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nvGrpSpPr>
            <p:cNvPr id="7" name="Group 88"/>
            <p:cNvGrpSpPr/>
            <p:nvPr/>
          </p:nvGrpSpPr>
          <p:grpSpPr>
            <a:xfrm>
              <a:off x="2819400" y="1600199"/>
              <a:ext cx="1524000" cy="3200400"/>
              <a:chOff x="2819400" y="1752600"/>
              <a:chExt cx="1524000" cy="3200400"/>
            </a:xfrm>
          </p:grpSpPr>
          <p:sp>
            <p:nvSpPr>
              <p:cNvPr id="34" name="Rectangle 33"/>
              <p:cNvSpPr/>
              <p:nvPr/>
            </p:nvSpPr>
            <p:spPr>
              <a:xfrm>
                <a:off x="2819400" y="22860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Training Courses</a:t>
                </a:r>
                <a:endParaRPr lang="en-US" dirty="0">
                  <a:solidFill>
                    <a:schemeClr val="tx1"/>
                  </a:solidFill>
                  <a:latin typeface="Arial" pitchFamily="34" charset="0"/>
                  <a:cs typeface="Arial" pitchFamily="34" charset="0"/>
                </a:endParaRPr>
              </a:p>
            </p:txBody>
          </p:sp>
          <p:sp>
            <p:nvSpPr>
              <p:cNvPr id="45" name="Rectangle 44"/>
              <p:cNvSpPr/>
              <p:nvPr/>
            </p:nvSpPr>
            <p:spPr>
              <a:xfrm>
                <a:off x="2819400" y="1752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RM Certificate</a:t>
                </a:r>
                <a:endParaRPr lang="en-US" dirty="0">
                  <a:solidFill>
                    <a:schemeClr val="tx1"/>
                  </a:solidFill>
                  <a:latin typeface="Arial" pitchFamily="34" charset="0"/>
                  <a:cs typeface="Arial" pitchFamily="34" charset="0"/>
                </a:endParaRPr>
              </a:p>
            </p:txBody>
          </p:sp>
          <p:sp>
            <p:nvSpPr>
              <p:cNvPr id="49" name="Rectangle 48"/>
              <p:cNvSpPr/>
              <p:nvPr/>
            </p:nvSpPr>
            <p:spPr>
              <a:xfrm>
                <a:off x="2819400" y="28194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Performance Support Tools</a:t>
                </a:r>
                <a:endParaRPr lang="en-US" sz="1600" dirty="0">
                  <a:solidFill>
                    <a:schemeClr val="tx1"/>
                  </a:solidFill>
                  <a:latin typeface="Arial" pitchFamily="34" charset="0"/>
                  <a:cs typeface="Arial" pitchFamily="34" charset="0"/>
                </a:endParaRPr>
              </a:p>
            </p:txBody>
          </p:sp>
          <p:sp>
            <p:nvSpPr>
              <p:cNvPr id="50" name="Rectangle 49"/>
              <p:cNvSpPr/>
              <p:nvPr/>
            </p:nvSpPr>
            <p:spPr>
              <a:xfrm>
                <a:off x="2819400" y="33528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Other Training Resources</a:t>
                </a:r>
                <a:endParaRPr lang="en-US" sz="1600" dirty="0">
                  <a:solidFill>
                    <a:schemeClr val="tx1"/>
                  </a:solidFill>
                  <a:latin typeface="Arial" pitchFamily="34" charset="0"/>
                  <a:cs typeface="Arial" pitchFamily="34" charset="0"/>
                </a:endParaRPr>
              </a:p>
            </p:txBody>
          </p:sp>
          <p:sp>
            <p:nvSpPr>
              <p:cNvPr id="87" name="Rectangle 86"/>
              <p:cNvSpPr/>
              <p:nvPr/>
            </p:nvSpPr>
            <p:spPr>
              <a:xfrm>
                <a:off x="2819400" y="4419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Collaboration Center</a:t>
                </a:r>
                <a:endParaRPr lang="en-US" sz="1600" dirty="0">
                  <a:solidFill>
                    <a:schemeClr val="tx1"/>
                  </a:solidFill>
                  <a:latin typeface="Arial" pitchFamily="34" charset="0"/>
                  <a:cs typeface="Arial" pitchFamily="34" charset="0"/>
                </a:endParaRPr>
              </a:p>
            </p:txBody>
          </p:sp>
        </p:grpSp>
        <p:sp>
          <p:nvSpPr>
            <p:cNvPr id="36" name="Rectangular Callout 35"/>
            <p:cNvSpPr/>
            <p:nvPr/>
          </p:nvSpPr>
          <p:spPr>
            <a:xfrm>
              <a:off x="7543800" y="1333499"/>
              <a:ext cx="1447800" cy="800100"/>
            </a:xfrm>
            <a:prstGeom prst="wedgeRectCallout">
              <a:avLst>
                <a:gd name="adj1" fmla="val -96563"/>
                <a:gd name="adj2" fmla="val -163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Education – information about RM</a:t>
              </a:r>
              <a:endParaRPr lang="en-US" dirty="0"/>
            </a:p>
          </p:txBody>
        </p:sp>
        <p:sp>
          <p:nvSpPr>
            <p:cNvPr id="37" name="Rectangular Callout 36"/>
            <p:cNvSpPr/>
            <p:nvPr/>
          </p:nvSpPr>
          <p:spPr>
            <a:xfrm>
              <a:off x="7543800" y="2628900"/>
              <a:ext cx="1447800" cy="800100"/>
            </a:xfrm>
            <a:prstGeom prst="wedgeRectCallout">
              <a:avLst>
                <a:gd name="adj1" fmla="val -96622"/>
                <a:gd name="adj2" fmla="val -115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Training – how to do RM tasks</a:t>
              </a:r>
              <a:endParaRPr lang="en-US"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381000"/>
          </a:xfrm>
        </p:spPr>
        <p:txBody>
          <a:bodyPr>
            <a:noAutofit/>
          </a:bodyPr>
          <a:lstStyle/>
          <a:p>
            <a:r>
              <a:rPr lang="en-US" sz="2400" b="1" dirty="0" smtClean="0"/>
              <a:t>Universal Design</a:t>
            </a:r>
            <a:endParaRPr lang="en-US" sz="2400" b="1" dirty="0"/>
          </a:p>
        </p:txBody>
      </p:sp>
      <p:sp>
        <p:nvSpPr>
          <p:cNvPr id="32" name="Slide Number Placeholder 31"/>
          <p:cNvSpPr>
            <a:spLocks noGrp="1"/>
          </p:cNvSpPr>
          <p:nvPr>
            <p:ph type="sldNum" sz="quarter" idx="12"/>
          </p:nvPr>
        </p:nvSpPr>
        <p:spPr/>
        <p:txBody>
          <a:bodyPr/>
          <a:lstStyle/>
          <a:p>
            <a:fld id="{8A4234AC-9E69-D740-B630-7C07A0CA0CA1}" type="slidenum">
              <a:rPr lang="en-US" smtClean="0"/>
              <a:pPr/>
              <a:t>41</a:t>
            </a:fld>
            <a:endParaRPr lang="en-US" dirty="0"/>
          </a:p>
        </p:txBody>
      </p:sp>
      <p:grpSp>
        <p:nvGrpSpPr>
          <p:cNvPr id="2" name="Group 19"/>
          <p:cNvGrpSpPr/>
          <p:nvPr/>
        </p:nvGrpSpPr>
        <p:grpSpPr>
          <a:xfrm>
            <a:off x="457200" y="1371600"/>
            <a:ext cx="8229600" cy="5029198"/>
            <a:chOff x="457200" y="1371600"/>
            <a:chExt cx="8229600" cy="5029198"/>
          </a:xfrm>
        </p:grpSpPr>
        <p:grpSp>
          <p:nvGrpSpPr>
            <p:cNvPr id="3" name="Group 47"/>
            <p:cNvGrpSpPr/>
            <p:nvPr/>
          </p:nvGrpSpPr>
          <p:grpSpPr>
            <a:xfrm>
              <a:off x="457200" y="1371600"/>
              <a:ext cx="1524000" cy="4267200"/>
              <a:chOff x="457200" y="1447800"/>
              <a:chExt cx="1524000" cy="4267200"/>
            </a:xfrm>
          </p:grpSpPr>
          <p:sp>
            <p:nvSpPr>
              <p:cNvPr id="33" name="Rectangle 32"/>
              <p:cNvSpPr/>
              <p:nvPr/>
            </p:nvSpPr>
            <p:spPr>
              <a:xfrm>
                <a:off x="457200" y="14478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Overview</a:t>
                </a:r>
                <a:endParaRPr lang="en-US" dirty="0">
                  <a:solidFill>
                    <a:schemeClr val="tx1"/>
                  </a:solidFill>
                  <a:latin typeface="Arial" pitchFamily="34" charset="0"/>
                  <a:cs typeface="Arial" pitchFamily="34" charset="0"/>
                </a:endParaRPr>
              </a:p>
            </p:txBody>
          </p:sp>
          <p:sp>
            <p:nvSpPr>
              <p:cNvPr id="35" name="Rectangle 34"/>
              <p:cNvSpPr/>
              <p:nvPr/>
            </p:nvSpPr>
            <p:spPr>
              <a:xfrm>
                <a:off x="457200" y="41148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Whole Practice</a:t>
                </a:r>
                <a:endParaRPr lang="en-US" dirty="0">
                  <a:solidFill>
                    <a:schemeClr val="tx1"/>
                  </a:solidFill>
                  <a:latin typeface="Arial" pitchFamily="34" charset="0"/>
                  <a:cs typeface="Arial" pitchFamily="34" charset="0"/>
                </a:endParaRPr>
              </a:p>
            </p:txBody>
          </p:sp>
          <p:sp>
            <p:nvSpPr>
              <p:cNvPr id="38" name="Rectangle 37"/>
              <p:cNvSpPr/>
              <p:nvPr/>
            </p:nvSpPr>
            <p:spPr>
              <a:xfrm>
                <a:off x="457200" y="35814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Practice</a:t>
                </a:r>
                <a:endParaRPr lang="en-US" dirty="0">
                  <a:solidFill>
                    <a:schemeClr val="tx1"/>
                  </a:solidFill>
                  <a:latin typeface="Arial" pitchFamily="34" charset="0"/>
                  <a:cs typeface="Arial" pitchFamily="34" charset="0"/>
                </a:endParaRPr>
              </a:p>
            </p:txBody>
          </p:sp>
          <p:sp>
            <p:nvSpPr>
              <p:cNvPr id="39" name="Rectangle 38"/>
              <p:cNvSpPr/>
              <p:nvPr/>
            </p:nvSpPr>
            <p:spPr>
              <a:xfrm>
                <a:off x="457200" y="2514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Activate Prior Knowledge</a:t>
                </a:r>
                <a:endParaRPr lang="en-US" sz="1600" dirty="0">
                  <a:solidFill>
                    <a:schemeClr val="tx1"/>
                  </a:solidFill>
                  <a:latin typeface="Arial" pitchFamily="34" charset="0"/>
                  <a:cs typeface="Arial" pitchFamily="34" charset="0"/>
                </a:endParaRPr>
              </a:p>
            </p:txBody>
          </p:sp>
          <p:sp>
            <p:nvSpPr>
              <p:cNvPr id="40" name="Rectangle 39"/>
              <p:cNvSpPr/>
              <p:nvPr/>
            </p:nvSpPr>
            <p:spPr>
              <a:xfrm>
                <a:off x="457200" y="19812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Motivator</a:t>
                </a:r>
                <a:endParaRPr lang="en-US" dirty="0">
                  <a:solidFill>
                    <a:schemeClr val="tx1"/>
                  </a:solidFill>
                  <a:latin typeface="Arial" pitchFamily="34" charset="0"/>
                  <a:cs typeface="Arial" pitchFamily="34" charset="0"/>
                </a:endParaRPr>
              </a:p>
            </p:txBody>
          </p:sp>
          <p:sp>
            <p:nvSpPr>
              <p:cNvPr id="43" name="Rectangle 42"/>
              <p:cNvSpPr/>
              <p:nvPr/>
            </p:nvSpPr>
            <p:spPr>
              <a:xfrm>
                <a:off x="457200" y="30480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Demonstrate</a:t>
                </a:r>
                <a:endParaRPr lang="en-US" dirty="0">
                  <a:solidFill>
                    <a:schemeClr val="tx1"/>
                  </a:solidFill>
                  <a:latin typeface="Arial" pitchFamily="34" charset="0"/>
                  <a:cs typeface="Arial" pitchFamily="34" charset="0"/>
                </a:endParaRPr>
              </a:p>
            </p:txBody>
          </p:sp>
          <p:sp>
            <p:nvSpPr>
              <p:cNvPr id="46" name="Rectangle 45"/>
              <p:cNvSpPr/>
              <p:nvPr/>
            </p:nvSpPr>
            <p:spPr>
              <a:xfrm>
                <a:off x="457200" y="51816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Integration</a:t>
                </a:r>
                <a:endParaRPr lang="en-US" dirty="0">
                  <a:solidFill>
                    <a:schemeClr val="tx1"/>
                  </a:solidFill>
                  <a:latin typeface="Arial" pitchFamily="34" charset="0"/>
                  <a:cs typeface="Arial" pitchFamily="34" charset="0"/>
                </a:endParaRPr>
              </a:p>
            </p:txBody>
          </p:sp>
          <p:sp>
            <p:nvSpPr>
              <p:cNvPr id="47" name="Rectangle 46"/>
              <p:cNvSpPr/>
              <p:nvPr/>
            </p:nvSpPr>
            <p:spPr>
              <a:xfrm>
                <a:off x="457200" y="4648200"/>
                <a:ext cx="1524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Review</a:t>
                </a:r>
                <a:endParaRPr lang="en-US" dirty="0">
                  <a:solidFill>
                    <a:schemeClr val="tx1"/>
                  </a:solidFill>
                  <a:latin typeface="Arial" pitchFamily="34" charset="0"/>
                  <a:cs typeface="Arial" pitchFamily="34" charset="0"/>
                </a:endParaRPr>
              </a:p>
            </p:txBody>
          </p:sp>
        </p:grpSp>
        <p:sp>
          <p:nvSpPr>
            <p:cNvPr id="36" name="TextBox 35"/>
            <p:cNvSpPr txBox="1"/>
            <p:nvPr/>
          </p:nvSpPr>
          <p:spPr>
            <a:xfrm>
              <a:off x="2664742" y="1371600"/>
              <a:ext cx="5945858" cy="830997"/>
            </a:xfrm>
            <a:prstGeom prst="rect">
              <a:avLst/>
            </a:prstGeom>
            <a:noFill/>
            <a:ln w="25400">
              <a:solidFill>
                <a:schemeClr val="accent1">
                  <a:lumMod val="75000"/>
                </a:schemeClr>
              </a:solidFill>
            </a:ln>
          </p:spPr>
          <p:txBody>
            <a:bodyPr wrap="square" rtlCol="0">
              <a:spAutoFit/>
            </a:bodyPr>
            <a:lstStyle/>
            <a:p>
              <a:r>
                <a:rPr lang="en-US" sz="1600" b="1" dirty="0" smtClean="0">
                  <a:latin typeface="Arial" pitchFamily="34" charset="0"/>
                  <a:cs typeface="Arial" pitchFamily="34" charset="0"/>
                </a:rPr>
                <a:t>Practice Activity</a:t>
              </a:r>
              <a:r>
                <a:rPr lang="en-US" sz="1600" dirty="0" smtClean="0">
                  <a:latin typeface="Arial" pitchFamily="34" charset="0"/>
                  <a:cs typeface="Arial" pitchFamily="34" charset="0"/>
                </a:rPr>
                <a:t>:  Students need to classify examples and non-examples of the following concepts:  Record, nonrecord materials, working files, personal papers.</a:t>
              </a:r>
              <a:endParaRPr lang="en-US" sz="1600" dirty="0">
                <a:latin typeface="Arial" pitchFamily="34" charset="0"/>
                <a:cs typeface="Arial" pitchFamily="34" charset="0"/>
              </a:endParaRPr>
            </a:p>
          </p:txBody>
        </p:sp>
        <p:sp>
          <p:nvSpPr>
            <p:cNvPr id="41" name="TextBox 40"/>
            <p:cNvSpPr txBox="1"/>
            <p:nvPr/>
          </p:nvSpPr>
          <p:spPr>
            <a:xfrm>
              <a:off x="5715000" y="2535612"/>
              <a:ext cx="2971800" cy="3293209"/>
            </a:xfrm>
            <a:prstGeom prst="rect">
              <a:avLst/>
            </a:prstGeom>
            <a:noFill/>
            <a:ln w="25400">
              <a:solidFill>
                <a:schemeClr val="accent1">
                  <a:lumMod val="75000"/>
                </a:schemeClr>
              </a:solidFill>
            </a:ln>
          </p:spPr>
          <p:txBody>
            <a:bodyPr wrap="square" rtlCol="0">
              <a:spAutoFit/>
            </a:bodyPr>
            <a:lstStyle/>
            <a:p>
              <a:r>
                <a:rPr lang="en-US" sz="1600" b="1" dirty="0" smtClean="0">
                  <a:latin typeface="Arial" pitchFamily="34" charset="0"/>
                  <a:cs typeface="Arial" pitchFamily="34" charset="0"/>
                </a:rPr>
                <a:t>Online Activity</a:t>
              </a:r>
              <a:r>
                <a:rPr lang="en-US" sz="1600" dirty="0" smtClean="0">
                  <a:latin typeface="Arial" pitchFamily="34" charset="0"/>
                  <a:cs typeface="Arial" pitchFamily="34" charset="0"/>
                </a:rPr>
                <a:t>:  Students complete an interactive exercise to classify examples.  The exercise could be multiple choice questions, matching or a series of screens that show a document (or materials) on the screen and the student classifies what is shown.  Automated feedback needs focus on the. critical attributes that make something fit a particular category.</a:t>
              </a:r>
              <a:endParaRPr lang="en-US" sz="1600" dirty="0">
                <a:latin typeface="Arial" pitchFamily="34" charset="0"/>
                <a:cs typeface="Arial" pitchFamily="34" charset="0"/>
              </a:endParaRPr>
            </a:p>
          </p:txBody>
        </p:sp>
        <p:sp>
          <p:nvSpPr>
            <p:cNvPr id="42" name="TextBox 41"/>
            <p:cNvSpPr txBox="1"/>
            <p:nvPr/>
          </p:nvSpPr>
          <p:spPr>
            <a:xfrm>
              <a:off x="2514600" y="2535612"/>
              <a:ext cx="2971800" cy="3293209"/>
            </a:xfrm>
            <a:prstGeom prst="rect">
              <a:avLst/>
            </a:prstGeom>
            <a:noFill/>
            <a:ln w="25400">
              <a:solidFill>
                <a:schemeClr val="accent1">
                  <a:lumMod val="75000"/>
                </a:schemeClr>
              </a:solidFill>
            </a:ln>
          </p:spPr>
          <p:txBody>
            <a:bodyPr wrap="square" rtlCol="0">
              <a:spAutoFit/>
            </a:bodyPr>
            <a:lstStyle/>
            <a:p>
              <a:r>
                <a:rPr lang="en-US" sz="1600" b="1" dirty="0" smtClean="0">
                  <a:latin typeface="Arial" pitchFamily="34" charset="0"/>
                  <a:cs typeface="Arial" pitchFamily="34" charset="0"/>
                </a:rPr>
                <a:t>F2F Activity</a:t>
              </a:r>
              <a:r>
                <a:rPr lang="en-US" sz="1600" dirty="0" smtClean="0">
                  <a:latin typeface="Arial" pitchFamily="34" charset="0"/>
                  <a:cs typeface="Arial" pitchFamily="34" charset="0"/>
                </a:rPr>
                <a:t>:  Students complete a worksheet to classify ten items into the categories. Instructors lead a review of the exercise and point out the critical attributes that make something fit into a particular a category OR use a student response system, display questions on the projector and review results based on student performance.</a:t>
              </a:r>
              <a:endParaRPr lang="en-US" sz="1600" dirty="0">
                <a:latin typeface="Arial" pitchFamily="34" charset="0"/>
                <a:cs typeface="Arial" pitchFamily="34" charset="0"/>
              </a:endParaRPr>
            </a:p>
          </p:txBody>
        </p:sp>
        <p:cxnSp>
          <p:nvCxnSpPr>
            <p:cNvPr id="52" name="Elbow Connector 51"/>
            <p:cNvCxnSpPr>
              <a:stCxn id="38" idx="3"/>
              <a:endCxn id="36" idx="1"/>
            </p:cNvCxnSpPr>
            <p:nvPr/>
          </p:nvCxnSpPr>
          <p:spPr>
            <a:xfrm flipV="1">
              <a:off x="1981200" y="1787099"/>
              <a:ext cx="683542" cy="1984801"/>
            </a:xfrm>
            <a:prstGeom prst="bentConnector3">
              <a:avLst>
                <a:gd name="adj1" fmla="val 50000"/>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3" name="Right Brace 52"/>
            <p:cNvSpPr/>
            <p:nvPr/>
          </p:nvSpPr>
          <p:spPr>
            <a:xfrm rot="16200000">
              <a:off x="5410200" y="307430"/>
              <a:ext cx="304800" cy="4114800"/>
            </a:xfrm>
            <a:prstGeom prst="rightBrac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55" name="Right Brace 54"/>
            <p:cNvSpPr/>
            <p:nvPr/>
          </p:nvSpPr>
          <p:spPr>
            <a:xfrm rot="16200000" flipH="1">
              <a:off x="5429010" y="3927824"/>
              <a:ext cx="267179" cy="4114800"/>
            </a:xfrm>
            <a:prstGeom prst="rightBrac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57" name="Rectangle 56"/>
            <p:cNvSpPr/>
            <p:nvPr/>
          </p:nvSpPr>
          <p:spPr>
            <a:xfrm>
              <a:off x="4033340" y="6118813"/>
              <a:ext cx="3048000" cy="2819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Media Development</a:t>
              </a:r>
              <a:endParaRPr lang="en-US" dirty="0">
                <a:solidFill>
                  <a:schemeClr val="tx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r>
              <a:rPr lang="en-US" sz="3200" b="1" dirty="0" smtClean="0"/>
              <a:t>Target Audience Analysis</a:t>
            </a:r>
            <a:endParaRPr lang="en-US" sz="3200" b="1" dirty="0"/>
          </a:p>
        </p:txBody>
      </p:sp>
      <p:sp>
        <p:nvSpPr>
          <p:cNvPr id="7" name="Rectangle 6"/>
          <p:cNvSpPr/>
          <p:nvPr/>
        </p:nvSpPr>
        <p:spPr>
          <a:xfrm>
            <a:off x="304800" y="1828800"/>
            <a:ext cx="4038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smtClean="0">
                <a:solidFill>
                  <a:schemeClr val="tx1"/>
                </a:solidFill>
                <a:latin typeface="Arial" pitchFamily="34" charset="0"/>
                <a:cs typeface="Arial" pitchFamily="34" charset="0"/>
              </a:rPr>
              <a:t>Audience Groups</a:t>
            </a:r>
          </a:p>
          <a:p>
            <a:pPr>
              <a:buFont typeface="Arial" pitchFamily="34" charset="0"/>
              <a:buChar char="•"/>
            </a:pPr>
            <a:r>
              <a:rPr lang="en-US" dirty="0" smtClean="0">
                <a:solidFill>
                  <a:schemeClr val="tx1"/>
                </a:solidFill>
                <a:latin typeface="Arial" pitchFamily="34" charset="0"/>
                <a:cs typeface="Arial" pitchFamily="34" charset="0"/>
              </a:rPr>
              <a:t> Senior Agency Officials</a:t>
            </a:r>
          </a:p>
          <a:p>
            <a:pPr>
              <a:buFont typeface="Arial" pitchFamily="34" charset="0"/>
              <a:buChar char="•"/>
            </a:pPr>
            <a:r>
              <a:rPr lang="en-US" dirty="0" smtClean="0">
                <a:solidFill>
                  <a:schemeClr val="tx1"/>
                </a:solidFill>
                <a:latin typeface="Arial" pitchFamily="34" charset="0"/>
                <a:cs typeface="Arial" pitchFamily="34" charset="0"/>
              </a:rPr>
              <a:t> Agency Records Officers</a:t>
            </a:r>
          </a:p>
          <a:p>
            <a:pPr>
              <a:buFont typeface="Arial" pitchFamily="34" charset="0"/>
              <a:buChar char="•"/>
            </a:pPr>
            <a:r>
              <a:rPr lang="en-US" dirty="0" smtClean="0">
                <a:solidFill>
                  <a:schemeClr val="tx1"/>
                </a:solidFill>
                <a:latin typeface="Arial" pitchFamily="34" charset="0"/>
                <a:cs typeface="Arial" pitchFamily="34" charset="0"/>
              </a:rPr>
              <a:t> Records liaisons, custodians</a:t>
            </a:r>
          </a:p>
          <a:p>
            <a:pPr>
              <a:buFont typeface="Arial" pitchFamily="34" charset="0"/>
              <a:buChar char="•"/>
            </a:pPr>
            <a:r>
              <a:rPr lang="en-US" dirty="0" smtClean="0">
                <a:solidFill>
                  <a:schemeClr val="tx1"/>
                </a:solidFill>
                <a:latin typeface="Arial" pitchFamily="34" charset="0"/>
                <a:cs typeface="Arial" pitchFamily="34" charset="0"/>
              </a:rPr>
              <a:t> Everyone</a:t>
            </a:r>
          </a:p>
          <a:p>
            <a:pPr>
              <a:buFont typeface="Arial" pitchFamily="34" charset="0"/>
              <a:buChar char="•"/>
            </a:pPr>
            <a:r>
              <a:rPr lang="en-US" dirty="0" smtClean="0">
                <a:solidFill>
                  <a:schemeClr val="tx1"/>
                </a:solidFill>
                <a:latin typeface="Arial" pitchFamily="34" charset="0"/>
                <a:cs typeface="Arial" pitchFamily="34" charset="0"/>
              </a:rPr>
              <a:t> CIO/IT staff</a:t>
            </a:r>
          </a:p>
          <a:p>
            <a:pPr>
              <a:buFont typeface="Arial" pitchFamily="34" charset="0"/>
              <a:buChar char="•"/>
            </a:pPr>
            <a:r>
              <a:rPr lang="en-US" dirty="0" smtClean="0">
                <a:solidFill>
                  <a:schemeClr val="tx1"/>
                </a:solidFill>
                <a:latin typeface="Arial" pitchFamily="34" charset="0"/>
                <a:cs typeface="Arial" pitchFamily="34" charset="0"/>
              </a:rPr>
              <a:t> Program managers</a:t>
            </a:r>
          </a:p>
          <a:p>
            <a:pPr>
              <a:buFont typeface="Arial" pitchFamily="34" charset="0"/>
              <a:buChar char="•"/>
            </a:pPr>
            <a:r>
              <a:rPr lang="en-US" dirty="0" smtClean="0">
                <a:solidFill>
                  <a:schemeClr val="tx1"/>
                </a:solidFill>
                <a:latin typeface="Arial" pitchFamily="34" charset="0"/>
                <a:cs typeface="Arial" pitchFamily="34" charset="0"/>
              </a:rPr>
              <a:t> Legal</a:t>
            </a:r>
          </a:p>
          <a:p>
            <a:pPr>
              <a:buFont typeface="Arial" pitchFamily="34" charset="0"/>
              <a:buChar char="•"/>
            </a:pPr>
            <a:r>
              <a:rPr lang="en-US" dirty="0" smtClean="0">
                <a:solidFill>
                  <a:schemeClr val="tx1"/>
                </a:solidFill>
                <a:latin typeface="Arial" pitchFamily="34" charset="0"/>
                <a:cs typeface="Arial" pitchFamily="34" charset="0"/>
              </a:rPr>
              <a:t> IGs</a:t>
            </a:r>
          </a:p>
        </p:txBody>
      </p:sp>
      <p:sp>
        <p:nvSpPr>
          <p:cNvPr id="12" name="Rectangle 11"/>
          <p:cNvSpPr/>
          <p:nvPr/>
        </p:nvSpPr>
        <p:spPr>
          <a:xfrm>
            <a:off x="4838700" y="3505200"/>
            <a:ext cx="4038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smtClean="0">
                <a:solidFill>
                  <a:schemeClr val="tx1"/>
                </a:solidFill>
                <a:latin typeface="Arial" pitchFamily="34" charset="0"/>
                <a:cs typeface="Arial" pitchFamily="34" charset="0"/>
              </a:rPr>
              <a:t>Audience Description</a:t>
            </a:r>
          </a:p>
          <a:p>
            <a:pPr lvl="0">
              <a:buFont typeface="Arial" pitchFamily="34" charset="0"/>
              <a:buChar char="•"/>
            </a:pPr>
            <a:r>
              <a:rPr lang="en-US" dirty="0" smtClean="0">
                <a:solidFill>
                  <a:schemeClr val="tx1"/>
                </a:solidFill>
                <a:latin typeface="Arial" pitchFamily="34" charset="0"/>
                <a:cs typeface="Arial" pitchFamily="34" charset="0"/>
              </a:rPr>
              <a:t> </a:t>
            </a:r>
            <a:r>
              <a:rPr lang="en-US" dirty="0" smtClean="0">
                <a:solidFill>
                  <a:prstClr val="black"/>
                </a:solidFill>
                <a:latin typeface="Arial" pitchFamily="34" charset="0"/>
                <a:cs typeface="Arial" pitchFamily="34" charset="0"/>
              </a:rPr>
              <a:t>Characteristics</a:t>
            </a:r>
          </a:p>
          <a:p>
            <a:pPr lvl="0">
              <a:buFont typeface="Arial" pitchFamily="34" charset="0"/>
              <a:buChar char="•"/>
            </a:pPr>
            <a:r>
              <a:rPr lang="en-US" dirty="0" smtClean="0">
                <a:solidFill>
                  <a:prstClr val="black"/>
                </a:solidFill>
                <a:latin typeface="Arial" pitchFamily="34" charset="0"/>
                <a:cs typeface="Arial" pitchFamily="34" charset="0"/>
              </a:rPr>
              <a:t> Background knowledge</a:t>
            </a:r>
          </a:p>
          <a:p>
            <a:pPr lvl="0">
              <a:buFont typeface="Arial" pitchFamily="34" charset="0"/>
              <a:buChar char="•"/>
            </a:pPr>
            <a:r>
              <a:rPr lang="en-US" dirty="0" smtClean="0">
                <a:solidFill>
                  <a:prstClr val="black"/>
                </a:solidFill>
                <a:latin typeface="Arial" pitchFamily="34" charset="0"/>
                <a:cs typeface="Arial" pitchFamily="34" charset="0"/>
              </a:rPr>
              <a:t> Motivation</a:t>
            </a:r>
          </a:p>
          <a:p>
            <a:pPr lvl="0">
              <a:buFont typeface="Arial" pitchFamily="34" charset="0"/>
              <a:buChar char="•"/>
            </a:pPr>
            <a:r>
              <a:rPr lang="en-US" dirty="0" smtClean="0">
                <a:solidFill>
                  <a:prstClr val="black"/>
                </a:solidFill>
                <a:latin typeface="Arial" pitchFamily="34" charset="0"/>
                <a:cs typeface="Arial" pitchFamily="34" charset="0"/>
              </a:rPr>
              <a:t> RM responsibilities</a:t>
            </a:r>
          </a:p>
          <a:p>
            <a:pPr lvl="0">
              <a:buFont typeface="Arial" pitchFamily="34" charset="0"/>
              <a:buChar char="•"/>
            </a:pPr>
            <a:r>
              <a:rPr lang="en-US" dirty="0" smtClean="0">
                <a:solidFill>
                  <a:prstClr val="black"/>
                </a:solidFill>
                <a:latin typeface="Arial" pitchFamily="34" charset="0"/>
                <a:cs typeface="Arial" pitchFamily="34" charset="0"/>
              </a:rPr>
              <a:t> </a:t>
            </a:r>
            <a:r>
              <a:rPr lang="en-US" b="1" dirty="0" smtClean="0">
                <a:solidFill>
                  <a:prstClr val="black"/>
                </a:solidFill>
                <a:latin typeface="Arial" pitchFamily="34" charset="0"/>
                <a:cs typeface="Arial" pitchFamily="34" charset="0"/>
              </a:rPr>
              <a:t>RM performance goals</a:t>
            </a:r>
            <a:endParaRPr lang="en-US" b="1" dirty="0" smtClean="0">
              <a:solidFill>
                <a:schemeClr val="tx1"/>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A4234AC-9E69-D740-B630-7C07A0CA0CA1}" type="slidenum">
              <a:rPr lang="en-US" smtClean="0"/>
              <a:pPr/>
              <a:t>42</a:t>
            </a:fld>
            <a:endParaRPr lang="en-US" dirty="0"/>
          </a:p>
        </p:txBody>
      </p:sp>
      <p:cxnSp>
        <p:nvCxnSpPr>
          <p:cNvPr id="9" name="Straight Connector 8"/>
          <p:cNvCxnSpPr/>
          <p:nvPr/>
        </p:nvCxnSpPr>
        <p:spPr>
          <a:xfrm>
            <a:off x="4343400" y="1828800"/>
            <a:ext cx="495300" cy="16764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04800" y="4895671"/>
            <a:ext cx="3886200" cy="1200329"/>
          </a:xfrm>
          <a:prstGeom prst="rect">
            <a:avLst/>
          </a:prstGeom>
          <a:solidFill>
            <a:schemeClr val="bg1">
              <a:lumMod val="85000"/>
            </a:schemeClr>
          </a:solidFill>
          <a:ln w="19050" cmpd="sng">
            <a:solidFill>
              <a:schemeClr val="accent1">
                <a:lumMod val="75000"/>
              </a:schemeClr>
            </a:solidFill>
            <a:prstDash val="solid"/>
          </a:ln>
          <a:effectLst/>
        </p:spPr>
        <p:txBody>
          <a:bodyPr wrap="square" rtlCol="0">
            <a:spAutoFit/>
          </a:bodyPr>
          <a:lstStyle/>
          <a:p>
            <a:r>
              <a:rPr lang="en-US" i="1" dirty="0" smtClean="0"/>
              <a:t>Planning to host a discussion with AROs immediately after  December BRIDG  meeting. Please plan to participate in the discussion.</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Target Audience Analysis </a:t>
            </a:r>
            <a:br>
              <a:rPr lang="en-US" sz="3200" b="1" dirty="0" smtClean="0"/>
            </a:br>
            <a:r>
              <a:rPr lang="en-US" sz="3200" b="1" dirty="0" smtClean="0"/>
              <a:t>Contact Information</a:t>
            </a:r>
            <a:endParaRPr lang="en-US" sz="3200" b="1" dirty="0"/>
          </a:p>
        </p:txBody>
      </p:sp>
      <p:sp>
        <p:nvSpPr>
          <p:cNvPr id="8" name="Content Placeholder 7"/>
          <p:cNvSpPr>
            <a:spLocks noGrp="1"/>
          </p:cNvSpPr>
          <p:nvPr>
            <p:ph idx="1"/>
          </p:nvPr>
        </p:nvSpPr>
        <p:spPr/>
        <p:txBody>
          <a:bodyPr>
            <a:normAutofit/>
          </a:bodyPr>
          <a:lstStyle/>
          <a:p>
            <a:endParaRPr lang="en-US" sz="2800" dirty="0" smtClean="0"/>
          </a:p>
          <a:p>
            <a:r>
              <a:rPr lang="en-US" sz="2800" dirty="0" smtClean="0"/>
              <a:t>Jill Snyder, Project Manager</a:t>
            </a:r>
          </a:p>
          <a:p>
            <a:pPr>
              <a:buNone/>
            </a:pPr>
            <a:r>
              <a:rPr lang="en-US" sz="2800" dirty="0" smtClean="0">
                <a:hlinkClick r:id="rId3"/>
              </a:rPr>
              <a:t>Jill.Snyder@nara.gov</a:t>
            </a:r>
            <a:endParaRPr lang="en-US" sz="2800" dirty="0" smtClean="0"/>
          </a:p>
          <a:p>
            <a:pPr>
              <a:buNone/>
            </a:pPr>
            <a:endParaRPr lang="en-US" sz="2800" dirty="0" smtClean="0"/>
          </a:p>
          <a:p>
            <a:pPr>
              <a:buFont typeface="Arial" pitchFamily="34" charset="0"/>
              <a:buChar char="•"/>
            </a:pPr>
            <a:r>
              <a:rPr lang="en-US" sz="2800" dirty="0" smtClean="0"/>
              <a:t>Gary Rauchfuss, Director</a:t>
            </a:r>
          </a:p>
          <a:p>
            <a:pPr>
              <a:buNone/>
            </a:pPr>
            <a:r>
              <a:rPr lang="en-US" sz="2800" dirty="0" smtClean="0">
                <a:hlinkClick r:id="rId4"/>
              </a:rPr>
              <a:t>Gary.Rauchfuss@nara.gov</a:t>
            </a:r>
            <a:endParaRPr lang="en-US" sz="2800" dirty="0" smtClean="0"/>
          </a:p>
          <a:p>
            <a:pPr>
              <a:buNone/>
            </a:pPr>
            <a:endParaRPr lang="en-US" sz="2800" dirty="0" smtClean="0"/>
          </a:p>
        </p:txBody>
      </p:sp>
      <p:sp>
        <p:nvSpPr>
          <p:cNvPr id="6" name="Slide Number Placeholder 5"/>
          <p:cNvSpPr>
            <a:spLocks noGrp="1"/>
          </p:cNvSpPr>
          <p:nvPr>
            <p:ph type="sldNum" sz="quarter" idx="12"/>
          </p:nvPr>
        </p:nvSpPr>
        <p:spPr/>
        <p:txBody>
          <a:bodyPr/>
          <a:lstStyle/>
          <a:p>
            <a:fld id="{8A4234AC-9E69-D740-B630-7C07A0CA0CA1}"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jpg"/>
          <p:cNvPicPr>
            <a:picLocks noChangeAspect="1"/>
          </p:cNvPicPr>
          <p:nvPr/>
        </p:nvPicPr>
        <p:blipFill>
          <a:blip r:embed="rId2"/>
          <a:stretch>
            <a:fillRect/>
          </a:stretch>
        </p:blipFill>
        <p:spPr>
          <a:xfrm>
            <a:off x="0" y="0"/>
            <a:ext cx="9144000" cy="6858000"/>
          </a:xfrm>
          <a:prstGeom prst="rect">
            <a:avLst/>
          </a:prstGeom>
        </p:spPr>
      </p:pic>
      <p:sp>
        <p:nvSpPr>
          <p:cNvPr id="9" name="TextBox 8"/>
          <p:cNvSpPr txBox="1"/>
          <p:nvPr/>
        </p:nvSpPr>
        <p:spPr>
          <a:xfrm>
            <a:off x="261258" y="3429000"/>
            <a:ext cx="8610600" cy="707886"/>
          </a:xfrm>
          <a:prstGeom prst="rect">
            <a:avLst/>
          </a:prstGeom>
          <a:noFill/>
        </p:spPr>
        <p:txBody>
          <a:bodyPr wrap="square" rtlCol="0">
            <a:spAutoFit/>
          </a:bodyPr>
          <a:lstStyle/>
          <a:p>
            <a:pPr algn="ctr"/>
            <a:r>
              <a:rPr lang="en-US" sz="4000" dirty="0" smtClean="0">
                <a:latin typeface="Century" pitchFamily="18" charset="0"/>
              </a:rPr>
              <a:t>Questions?</a:t>
            </a:r>
            <a:endParaRPr lang="en-US" sz="4000" dirty="0">
              <a:latin typeface="Century"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Meeting Reminder:</a:t>
            </a:r>
            <a:endParaRPr lang="en-US" b="1" dirty="0"/>
          </a:p>
        </p:txBody>
      </p:sp>
      <p:sp>
        <p:nvSpPr>
          <p:cNvPr id="3" name="Content Placeholder 2"/>
          <p:cNvSpPr>
            <a:spLocks noGrp="1"/>
          </p:cNvSpPr>
          <p:nvPr>
            <p:ph idx="1"/>
          </p:nvPr>
        </p:nvSpPr>
        <p:spPr/>
        <p:txBody>
          <a:bodyPr/>
          <a:lstStyle/>
          <a:p>
            <a:pPr>
              <a:buNone/>
            </a:pPr>
            <a:endParaRPr lang="en-US" dirty="0" smtClean="0"/>
          </a:p>
          <a:p>
            <a:pPr algn="ctr">
              <a:buNone/>
            </a:pPr>
            <a:r>
              <a:rPr lang="en-US" dirty="0" smtClean="0"/>
              <a:t>The </a:t>
            </a:r>
            <a:r>
              <a:rPr lang="en-US" b="1" dirty="0" smtClean="0"/>
              <a:t>Post-BRIDG Meet-and-Greet </a:t>
            </a:r>
            <a:r>
              <a:rPr lang="en-US" dirty="0" smtClean="0"/>
              <a:t>takes place today from </a:t>
            </a:r>
            <a:r>
              <a:rPr lang="en-US" b="1" dirty="0" smtClean="0"/>
              <a:t>1 pm </a:t>
            </a:r>
            <a:r>
              <a:rPr lang="en-US" dirty="0" smtClean="0"/>
              <a:t>to </a:t>
            </a:r>
            <a:r>
              <a:rPr lang="en-US" b="1" dirty="0" smtClean="0"/>
              <a:t>3 pm</a:t>
            </a:r>
            <a:r>
              <a:rPr lang="en-US" dirty="0" smtClean="0"/>
              <a:t/>
            </a:r>
            <a:br>
              <a:rPr lang="en-US" dirty="0" smtClean="0"/>
            </a:br>
            <a:r>
              <a:rPr lang="en-US" dirty="0" smtClean="0"/>
              <a:t/>
            </a:r>
            <a:br>
              <a:rPr lang="en-US" dirty="0" smtClean="0"/>
            </a:br>
            <a:r>
              <a:rPr lang="en-US" dirty="0" smtClean="0"/>
              <a:t>Location: </a:t>
            </a:r>
            <a:r>
              <a:rPr lang="en-US" b="1" dirty="0" smtClean="0"/>
              <a:t>Jefferson Conference Room </a:t>
            </a:r>
            <a:r>
              <a:rPr lang="en-US" dirty="0" smtClean="0"/>
              <a:t>(mezzanine level)</a:t>
            </a:r>
            <a:br>
              <a:rPr lang="en-US" dirty="0" smtClean="0"/>
            </a:br>
            <a:r>
              <a:rPr lang="en-US" dirty="0" smtClean="0"/>
              <a:t/>
            </a:r>
            <a:br>
              <a:rPr lang="en-US" dirty="0" smtClean="0"/>
            </a:br>
            <a:r>
              <a:rPr lang="en-US" dirty="0" smtClean="0"/>
              <a:t>Appraisal Team Hosts: </a:t>
            </a:r>
            <a:r>
              <a:rPr lang="en-US" b="1" dirty="0" smtClean="0"/>
              <a:t>Teams 2</a:t>
            </a:r>
            <a:r>
              <a:rPr lang="en-US" dirty="0" smtClean="0"/>
              <a:t> and </a:t>
            </a:r>
            <a:r>
              <a:rPr lang="en-US" b="1" dirty="0" smtClean="0"/>
              <a:t>4</a:t>
            </a:r>
            <a:endParaRPr lang="en-US" b="1"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Next BRIDG Meeting?</a:t>
            </a:r>
            <a:endParaRPr lang="en-US" sz="4000" dirty="0"/>
          </a:p>
        </p:txBody>
      </p:sp>
      <p:sp>
        <p:nvSpPr>
          <p:cNvPr id="3" name="Content Placeholder 2"/>
          <p:cNvSpPr>
            <a:spLocks noGrp="1"/>
          </p:cNvSpPr>
          <p:nvPr>
            <p:ph idx="1"/>
          </p:nvPr>
        </p:nvSpPr>
        <p:spPr/>
        <p:txBody>
          <a:bodyPr>
            <a:normAutofit/>
          </a:bodyPr>
          <a:lstStyle/>
          <a:p>
            <a:pPr algn="ctr">
              <a:buNone/>
            </a:pPr>
            <a:r>
              <a:rPr lang="en-US" b="1" dirty="0" smtClean="0"/>
              <a:t>Wednesday, December 10, 2014</a:t>
            </a:r>
          </a:p>
          <a:p>
            <a:r>
              <a:rPr lang="en-US" dirty="0" smtClean="0"/>
              <a:t>Includes the Pre-BRIDG Coffee Hour/Networking Session and Post-BRIDG Meet and Greet with Appraisal Team 1</a:t>
            </a:r>
          </a:p>
          <a:p>
            <a:r>
              <a:rPr lang="en-US" dirty="0" smtClean="0"/>
              <a:t>To view the BRIDG 2014-2015 meeting schedule, </a:t>
            </a:r>
            <a:br>
              <a:rPr lang="en-US" dirty="0" smtClean="0"/>
            </a:br>
            <a:r>
              <a:rPr lang="en-US" dirty="0" smtClean="0"/>
              <a:t>Go to: </a:t>
            </a:r>
            <a:r>
              <a:rPr lang="en-US" dirty="0" smtClean="0">
                <a:hlinkClick r:id="rId2"/>
              </a:rPr>
              <a:t>http://www.archives.gov/records-mgmt/meetings</a:t>
            </a:r>
            <a:endParaRPr lang="en-US" dirty="0" smtClean="0"/>
          </a:p>
          <a:p>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46</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SAO Reporting Template</a:t>
            </a:r>
            <a:endParaRPr lang="en-US" dirty="0"/>
          </a:p>
        </p:txBody>
      </p:sp>
      <p:sp>
        <p:nvSpPr>
          <p:cNvPr id="3" name="Content Placeholder 2"/>
          <p:cNvSpPr>
            <a:spLocks noGrp="1"/>
          </p:cNvSpPr>
          <p:nvPr>
            <p:ph idx="1"/>
          </p:nvPr>
        </p:nvSpPr>
        <p:spPr/>
        <p:txBody>
          <a:bodyPr/>
          <a:lstStyle/>
          <a:p>
            <a:r>
              <a:rPr lang="en-US" dirty="0" smtClean="0"/>
              <a:t>Opportunity to provide information on agency progress towards specific goals and requirements in the Directive</a:t>
            </a:r>
          </a:p>
          <a:p>
            <a:r>
              <a:rPr lang="en-US" dirty="0" smtClean="0"/>
              <a:t>Agencies determine how they will submit reports to NARA</a:t>
            </a:r>
          </a:p>
          <a:p>
            <a:r>
              <a:rPr lang="en-US" dirty="0" smtClean="0"/>
              <a:t>Sent to Senior Agency Officials individually </a:t>
            </a:r>
          </a:p>
          <a:p>
            <a:r>
              <a:rPr lang="en-US" dirty="0" smtClean="0"/>
              <a:t>Email: </a:t>
            </a:r>
            <a:r>
              <a:rPr lang="en-US" dirty="0" smtClean="0">
                <a:hlinkClick r:id="rId2"/>
              </a:rPr>
              <a:t>PRMD@nara.gov</a:t>
            </a:r>
            <a:r>
              <a:rPr lang="en-US" dirty="0" smtClean="0"/>
              <a:t> </a:t>
            </a:r>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2.jpg"/>
          <p:cNvPicPr>
            <a:picLocks noChangeAspect="1"/>
          </p:cNvPicPr>
          <p:nvPr/>
        </p:nvPicPr>
        <p:blipFill>
          <a:blip r:embed="rId2"/>
          <a:stretch>
            <a:fillRect/>
          </a:stretch>
        </p:blipFill>
        <p:spPr>
          <a:xfrm>
            <a:off x="0" y="0"/>
            <a:ext cx="9144000" cy="6858000"/>
          </a:xfrm>
          <a:prstGeom prst="rect">
            <a:avLst/>
          </a:prstGeom>
        </p:spPr>
      </p:pic>
      <p:cxnSp>
        <p:nvCxnSpPr>
          <p:cNvPr id="4" name="Straight Connector 3"/>
          <p:cNvCxnSpPr/>
          <p:nvPr/>
        </p:nvCxnSpPr>
        <p:spPr>
          <a:xfrm>
            <a:off x="0" y="838200"/>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US" dirty="0" smtClean="0"/>
              <a:t>RMSA - Important!</a:t>
            </a:r>
            <a:endParaRPr lang="en-US" dirty="0"/>
          </a:p>
        </p:txBody>
      </p:sp>
      <p:sp>
        <p:nvSpPr>
          <p:cNvPr id="7" name="Content Placeholder 6"/>
          <p:cNvSpPr>
            <a:spLocks noGrp="1"/>
          </p:cNvSpPr>
          <p:nvPr>
            <p:ph idx="1"/>
          </p:nvPr>
        </p:nvSpPr>
        <p:spPr/>
        <p:txBody>
          <a:bodyPr>
            <a:normAutofit/>
          </a:bodyPr>
          <a:lstStyle/>
          <a:p>
            <a:r>
              <a:rPr lang="en-US" dirty="0" smtClean="0"/>
              <a:t>October 15, 2014 – email link goes out</a:t>
            </a:r>
          </a:p>
          <a:p>
            <a:pPr lvl="1"/>
            <a:r>
              <a:rPr lang="en-US" sz="2400" dirty="0" smtClean="0"/>
              <a:t>Please do NOT forward this link, if you want someone else to participate please email us!</a:t>
            </a:r>
          </a:p>
          <a:p>
            <a:pPr lvl="1"/>
            <a:r>
              <a:rPr lang="en-US" sz="2400" dirty="0" smtClean="0"/>
              <a:t>If you do not receive one, and think you should have</a:t>
            </a:r>
          </a:p>
          <a:p>
            <a:pPr lvl="2"/>
            <a:r>
              <a:rPr lang="en-US" dirty="0" smtClean="0"/>
              <a:t>Check your SPAM filter!</a:t>
            </a:r>
          </a:p>
          <a:p>
            <a:r>
              <a:rPr lang="en-US" dirty="0" smtClean="0"/>
              <a:t>December 15, 2014 – survey tool closes</a:t>
            </a:r>
          </a:p>
          <a:p>
            <a:pPr marL="342900" lvl="2" indent="-342900"/>
            <a:r>
              <a:rPr lang="en-US" sz="3200" dirty="0" smtClean="0"/>
              <a:t>Email: </a:t>
            </a:r>
            <a:r>
              <a:rPr lang="en-US" sz="3200" dirty="0" smtClean="0">
                <a:hlinkClick r:id="rId3"/>
              </a:rPr>
              <a:t>rmselfassessment@nara.gov</a:t>
            </a:r>
            <a:endParaRPr lang="en-US" sz="3200" dirty="0" smtClean="0"/>
          </a:p>
          <a:p>
            <a:endParaRPr lang="en-US" dirty="0"/>
          </a:p>
        </p:txBody>
      </p:sp>
      <p:sp>
        <p:nvSpPr>
          <p:cNvPr id="10" name="Slide Number Placeholder 9"/>
          <p:cNvSpPr>
            <a:spLocks noGrp="1"/>
          </p:cNvSpPr>
          <p:nvPr>
            <p:ph type="sldNum" sz="quarter" idx="12"/>
          </p:nvPr>
        </p:nvSpPr>
        <p:spPr>
          <a:xfrm>
            <a:off x="8382000" y="6400799"/>
            <a:ext cx="609600" cy="457201"/>
          </a:xfrm>
        </p:spPr>
        <p:txBody>
          <a:bodyPr/>
          <a:lstStyle/>
          <a:p>
            <a:fld id="{8A4234AC-9E69-D740-B630-7C07A0CA0CA1}" type="slidenum">
              <a:rPr lang="en-US" smtClean="0">
                <a:latin typeface="Century" pitchFamily="18" charset="0"/>
              </a:rPr>
              <a:pPr/>
              <a:t>6</a:t>
            </a:fld>
            <a:endParaRPr lang="en-US" dirty="0">
              <a:latin typeface="Century"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normAutofit fontScale="90000"/>
          </a:bodyPr>
          <a:lstStyle/>
          <a:p>
            <a:r>
              <a:rPr lang="en-US" dirty="0" smtClean="0"/>
              <a:t>Things you should know:</a:t>
            </a:r>
            <a:endParaRPr lang="en-US" dirty="0"/>
          </a:p>
        </p:txBody>
      </p:sp>
      <p:sp>
        <p:nvSpPr>
          <p:cNvPr id="3" name="Content Placeholder 2"/>
          <p:cNvSpPr>
            <a:spLocks noGrp="1"/>
          </p:cNvSpPr>
          <p:nvPr>
            <p:ph idx="1"/>
          </p:nvPr>
        </p:nvSpPr>
        <p:spPr>
          <a:xfrm>
            <a:off x="304800" y="1752600"/>
            <a:ext cx="8229600" cy="4267199"/>
          </a:xfrm>
        </p:spPr>
        <p:txBody>
          <a:bodyPr>
            <a:normAutofit lnSpcReduction="10000"/>
          </a:bodyPr>
          <a:lstStyle/>
          <a:p>
            <a:r>
              <a:rPr lang="en-US" dirty="0" smtClean="0"/>
              <a:t>New survey tool this year (Qualtrics)</a:t>
            </a:r>
          </a:p>
          <a:p>
            <a:r>
              <a:rPr lang="en-US" dirty="0" smtClean="0"/>
              <a:t>You will be able to review and print your responses!</a:t>
            </a:r>
          </a:p>
          <a:p>
            <a:r>
              <a:rPr lang="en-US" dirty="0" smtClean="0"/>
              <a:t>You will receive your score immediately after you submit your response!</a:t>
            </a:r>
          </a:p>
          <a:p>
            <a:r>
              <a:rPr lang="en-US" dirty="0" smtClean="0"/>
              <a:t>Your agency may be randomly selected for interviews to provide more in depth information</a:t>
            </a:r>
          </a:p>
        </p:txBody>
      </p:sp>
      <p:sp>
        <p:nvSpPr>
          <p:cNvPr id="4" name="Slide Number Placeholder 3"/>
          <p:cNvSpPr>
            <a:spLocks noGrp="1"/>
          </p:cNvSpPr>
          <p:nvPr>
            <p:ph type="sldNum" sz="quarter" idx="12"/>
          </p:nvPr>
        </p:nvSpPr>
        <p:spPr/>
        <p:txBody>
          <a:bodyPr/>
          <a:lstStyle/>
          <a:p>
            <a:fld id="{8A4234AC-9E69-D740-B630-7C07A0CA0CA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more information</a:t>
            </a:r>
            <a:endParaRPr lang="en-US" dirty="0"/>
          </a:p>
        </p:txBody>
      </p:sp>
      <p:sp>
        <p:nvSpPr>
          <p:cNvPr id="3" name="Content Placeholder 2"/>
          <p:cNvSpPr>
            <a:spLocks noGrp="1"/>
          </p:cNvSpPr>
          <p:nvPr>
            <p:ph idx="1"/>
          </p:nvPr>
        </p:nvSpPr>
        <p:spPr/>
        <p:txBody>
          <a:bodyPr/>
          <a:lstStyle/>
          <a:p>
            <a:r>
              <a:rPr lang="en-US" dirty="0" smtClean="0"/>
              <a:t>RM Express blog</a:t>
            </a:r>
          </a:p>
          <a:p>
            <a:r>
              <a:rPr lang="en-US" dirty="0" smtClean="0"/>
              <a:t>Email: </a:t>
            </a:r>
            <a:r>
              <a:rPr lang="en-US" dirty="0" smtClean="0">
                <a:hlinkClick r:id="rId2"/>
              </a:rPr>
              <a:t>rmselfassessment@nara.gov</a:t>
            </a:r>
            <a:endParaRPr lang="en-US" dirty="0" smtClean="0"/>
          </a:p>
          <a:p>
            <a:r>
              <a:rPr lang="en-US" dirty="0" smtClean="0"/>
              <a:t>Contact</a:t>
            </a:r>
          </a:p>
          <a:p>
            <a:pPr lvl="1"/>
            <a:r>
              <a:rPr lang="en-US" dirty="0" smtClean="0">
                <a:hlinkClick r:id="rId3"/>
              </a:rPr>
              <a:t>Casey.Coleman@nara.gov</a:t>
            </a:r>
            <a:r>
              <a:rPr lang="en-US" dirty="0" smtClean="0"/>
              <a:t> (RMSA team leader)</a:t>
            </a:r>
          </a:p>
          <a:p>
            <a:pPr lvl="1"/>
            <a:r>
              <a:rPr lang="en-US" dirty="0" smtClean="0">
                <a:hlinkClick r:id="rId4"/>
              </a:rPr>
              <a:t>Cindy.Smolovik@nara.gov</a:t>
            </a:r>
            <a:r>
              <a:rPr lang="en-US" dirty="0" smtClean="0"/>
              <a:t> (Supervisor, Records Management Oversight team</a:t>
            </a:r>
            <a:endParaRPr lang="en-US" dirty="0"/>
          </a:p>
        </p:txBody>
      </p:sp>
      <p:sp>
        <p:nvSpPr>
          <p:cNvPr id="4" name="Slide Number Placeholder 3"/>
          <p:cNvSpPr>
            <a:spLocks noGrp="1"/>
          </p:cNvSpPr>
          <p:nvPr>
            <p:ph type="sldNum" sz="quarter" idx="12"/>
          </p:nvPr>
        </p:nvSpPr>
        <p:spPr/>
        <p:txBody>
          <a:bodyPr/>
          <a:lstStyle/>
          <a:p>
            <a:fld id="{8A4234AC-9E69-D740-B630-7C07A0CA0CA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latin typeface="+mj-lt"/>
              </a:rPr>
              <a:t>OMB/NARA Memo</a:t>
            </a:r>
            <a:endParaRPr lang="en-US" b="1" dirty="0">
              <a:latin typeface="+mj-lt"/>
            </a:endParaRPr>
          </a:p>
        </p:txBody>
      </p:sp>
      <p:sp>
        <p:nvSpPr>
          <p:cNvPr id="3" name="Content Placeholder 2"/>
          <p:cNvSpPr>
            <a:spLocks noGrp="1"/>
          </p:cNvSpPr>
          <p:nvPr>
            <p:ph idx="1"/>
          </p:nvPr>
        </p:nvSpPr>
        <p:spPr>
          <a:xfrm>
            <a:off x="152400" y="2667000"/>
            <a:ext cx="3276600" cy="2286000"/>
          </a:xfrm>
        </p:spPr>
        <p:txBody>
          <a:bodyPr/>
          <a:lstStyle/>
          <a:p>
            <a:pPr marL="0" indent="0">
              <a:buNone/>
            </a:pPr>
            <a:r>
              <a:rPr lang="en-US" dirty="0" smtClean="0">
                <a:latin typeface="+mj-lt"/>
              </a:rPr>
              <a:t>Released September 15</a:t>
            </a:r>
            <a:r>
              <a:rPr lang="en-US" baseline="30000" dirty="0" smtClean="0">
                <a:latin typeface="+mj-lt"/>
              </a:rPr>
              <a:t>th</a:t>
            </a:r>
          </a:p>
          <a:p>
            <a:pPr marL="0" indent="0">
              <a:buNone/>
            </a:pPr>
            <a:r>
              <a:rPr lang="en-US" dirty="0" smtClean="0">
                <a:latin typeface="+mj-lt"/>
              </a:rPr>
              <a:t>with NARA Bulletin 2014-06</a:t>
            </a:r>
            <a:endParaRPr lang="en-US" dirty="0">
              <a:latin typeface="+mj-lt"/>
            </a:endParaRPr>
          </a:p>
        </p:txBody>
      </p:sp>
      <p:sp>
        <p:nvSpPr>
          <p:cNvPr id="4" name="Slide Number Placeholder 3"/>
          <p:cNvSpPr>
            <a:spLocks noGrp="1"/>
          </p:cNvSpPr>
          <p:nvPr>
            <p:ph type="sldNum" sz="quarter" idx="12"/>
          </p:nvPr>
        </p:nvSpPr>
        <p:spPr/>
        <p:txBody>
          <a:bodyPr/>
          <a:lstStyle/>
          <a:p>
            <a:fld id="{8A4234AC-9E69-D740-B630-7C07A0CA0CA1}" type="slidenum">
              <a:rPr lang="en-US" smtClean="0"/>
              <a:pPr/>
              <a:t>9</a:t>
            </a:fld>
            <a:endParaRPr lang="en-US" dirty="0"/>
          </a:p>
        </p:txBody>
      </p:sp>
      <p:pic>
        <p:nvPicPr>
          <p:cNvPr id="5" name="Picture 4" descr="Pages from A9R9C8D.jpg"/>
          <p:cNvPicPr>
            <a:picLocks noChangeAspect="1"/>
          </p:cNvPicPr>
          <p:nvPr/>
        </p:nvPicPr>
        <p:blipFill>
          <a:blip r:embed="rId2"/>
          <a:srcRect l="4689" t="5468" r="4689" b="39926"/>
          <a:stretch>
            <a:fillRect/>
          </a:stretch>
        </p:blipFill>
        <p:spPr>
          <a:xfrm>
            <a:off x="3017027" y="1752601"/>
            <a:ext cx="5898373" cy="4571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2.9.A AC PowerPoint Template 8-4-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12.9.A AC PowerPoint Template 8-4-2014</Template>
  <TotalTime>87</TotalTime>
  <Words>2293</Words>
  <Application>Microsoft Office PowerPoint</Application>
  <PresentationFormat>On-screen Show (4:3)</PresentationFormat>
  <Paragraphs>337</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12.9.A AC PowerPoint Template 8-4-2014</vt:lpstr>
      <vt:lpstr>  NARA's Agency Services Bimonthly Records and Information Discussion Group (BRIDG)  </vt:lpstr>
      <vt:lpstr>Today’s Meeting Agenda:</vt:lpstr>
      <vt:lpstr>Records Management Reporting and  Policy Updates</vt:lpstr>
      <vt:lpstr>2014 Reporting Period</vt:lpstr>
      <vt:lpstr>SAO Reporting Template</vt:lpstr>
      <vt:lpstr>RMSA - Important!</vt:lpstr>
      <vt:lpstr>Things you should know:</vt:lpstr>
      <vt:lpstr>Where to get more information</vt:lpstr>
      <vt:lpstr>OMB/NARA Memo</vt:lpstr>
      <vt:lpstr>NARA Bulletin 2014-06</vt:lpstr>
      <vt:lpstr>Directive Item A3.1</vt:lpstr>
      <vt:lpstr>Section 1.  The Report</vt:lpstr>
      <vt:lpstr>Section 2 – The Plan</vt:lpstr>
      <vt:lpstr>GRS Update</vt:lpstr>
      <vt:lpstr>GRS Transmittal 23</vt:lpstr>
      <vt:lpstr>GRS Transmittal 23 and the FRCs</vt:lpstr>
      <vt:lpstr>GRS Transmittal 24</vt:lpstr>
      <vt:lpstr>GRS Transmittal 25</vt:lpstr>
      <vt:lpstr>Other Projects for FY15</vt:lpstr>
      <vt:lpstr>GRS “Deep Dive” Project</vt:lpstr>
      <vt:lpstr>“Model Schedules”</vt:lpstr>
      <vt:lpstr>GRS Education &amp; Outreach Projects</vt:lpstr>
      <vt:lpstr>GRS Customer Satisfaction Survey</vt:lpstr>
      <vt:lpstr>Questions?</vt:lpstr>
      <vt:lpstr>Update on 2015 Inter-agency Agreements</vt:lpstr>
      <vt:lpstr>Customer Satisfaction Survey Records Management Services</vt:lpstr>
      <vt:lpstr>Background</vt:lpstr>
      <vt:lpstr>Process</vt:lpstr>
      <vt:lpstr>Categories of Questions</vt:lpstr>
      <vt:lpstr>Summary Results</vt:lpstr>
      <vt:lpstr>Detailed Results Overall Satisfaction</vt:lpstr>
      <vt:lpstr>Detailed Results Historical Satisfaction</vt:lpstr>
      <vt:lpstr>Detailed Results Comments</vt:lpstr>
      <vt:lpstr>Detailed Results Comments</vt:lpstr>
      <vt:lpstr>Detailed Results Comments</vt:lpstr>
      <vt:lpstr>Next Steps</vt:lpstr>
      <vt:lpstr>Discussion and Questions</vt:lpstr>
      <vt:lpstr>Contact information</vt:lpstr>
      <vt:lpstr>Slide 39</vt:lpstr>
      <vt:lpstr>Future Records Management Learning Center</vt:lpstr>
      <vt:lpstr>Universal Design</vt:lpstr>
      <vt:lpstr>Target Audience Analysis</vt:lpstr>
      <vt:lpstr>Target Audience Analysis  Contact Information</vt:lpstr>
      <vt:lpstr>Slide 44</vt:lpstr>
      <vt:lpstr>   Meeting Reminder:</vt:lpstr>
      <vt:lpstr>Next BRIDG Meeting?</vt:lpstr>
    </vt:vector>
  </TitlesOfParts>
  <Company>NARA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BCron</dc:creator>
  <cp:lastModifiedBy>JBlakely-Hill</cp:lastModifiedBy>
  <cp:revision>14</cp:revision>
  <dcterms:created xsi:type="dcterms:W3CDTF">2014-10-06T20:02:24Z</dcterms:created>
  <dcterms:modified xsi:type="dcterms:W3CDTF">2014-11-03T12:21:00Z</dcterms:modified>
</cp:coreProperties>
</file>