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bin" ContentType="application/vnd.ms-powerpoint.smartTags"/>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0" r:id="rId4"/>
  </p:sldMasterIdLst>
  <p:notesMasterIdLst>
    <p:notesMasterId r:id="rId63"/>
  </p:notesMasterIdLst>
  <p:handoutMasterIdLst>
    <p:handoutMasterId r:id="rId64"/>
  </p:handoutMasterIdLst>
  <p:sldIdLst>
    <p:sldId id="279" r:id="rId5"/>
    <p:sldId id="280" r:id="rId6"/>
    <p:sldId id="281" r:id="rId7"/>
    <p:sldId id="331" r:id="rId8"/>
    <p:sldId id="332" r:id="rId9"/>
    <p:sldId id="333" r:id="rId10"/>
    <p:sldId id="334" r:id="rId11"/>
    <p:sldId id="335" r:id="rId12"/>
    <p:sldId id="336" r:id="rId13"/>
    <p:sldId id="337" r:id="rId14"/>
    <p:sldId id="338" r:id="rId15"/>
    <p:sldId id="339" r:id="rId16"/>
    <p:sldId id="318" r:id="rId17"/>
    <p:sldId id="350" r:id="rId18"/>
    <p:sldId id="340" r:id="rId19"/>
    <p:sldId id="341" r:id="rId20"/>
    <p:sldId id="342" r:id="rId21"/>
    <p:sldId id="343" r:id="rId22"/>
    <p:sldId id="344" r:id="rId23"/>
    <p:sldId id="345" r:id="rId24"/>
    <p:sldId id="346" r:id="rId25"/>
    <p:sldId id="347" r:id="rId26"/>
    <p:sldId id="348" r:id="rId27"/>
    <p:sldId id="349" r:id="rId28"/>
    <p:sldId id="317" r:id="rId29"/>
    <p:sldId id="351" r:id="rId30"/>
    <p:sldId id="352" r:id="rId31"/>
    <p:sldId id="353" r:id="rId32"/>
    <p:sldId id="354" r:id="rId33"/>
    <p:sldId id="355" r:id="rId34"/>
    <p:sldId id="356" r:id="rId35"/>
    <p:sldId id="357" r:id="rId36"/>
    <p:sldId id="319" r:id="rId37"/>
    <p:sldId id="359" r:id="rId38"/>
    <p:sldId id="358" r:id="rId39"/>
    <p:sldId id="360" r:id="rId40"/>
    <p:sldId id="361" r:id="rId41"/>
    <p:sldId id="362" r:id="rId42"/>
    <p:sldId id="363" r:id="rId43"/>
    <p:sldId id="364" r:id="rId44"/>
    <p:sldId id="365" r:id="rId45"/>
    <p:sldId id="366" r:id="rId46"/>
    <p:sldId id="321" r:id="rId47"/>
    <p:sldId id="377" r:id="rId48"/>
    <p:sldId id="378" r:id="rId49"/>
    <p:sldId id="379" r:id="rId50"/>
    <p:sldId id="380" r:id="rId51"/>
    <p:sldId id="320" r:id="rId52"/>
    <p:sldId id="367" r:id="rId53"/>
    <p:sldId id="369" r:id="rId54"/>
    <p:sldId id="370" r:id="rId55"/>
    <p:sldId id="371" r:id="rId56"/>
    <p:sldId id="372" r:id="rId57"/>
    <p:sldId id="373" r:id="rId58"/>
    <p:sldId id="374" r:id="rId59"/>
    <p:sldId id="375" r:id="rId60"/>
    <p:sldId id="376" r:id="rId61"/>
    <p:sldId id="304" r:id="rId62"/>
  </p:sldIdLst>
  <p:sldSz cx="9144000" cy="6858000" type="screen4x3"/>
  <p:notesSz cx="6858000" cy="9144000"/>
  <p:smartTags r:id="rId6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294FC24-2B27-4FB7-A850-799A031E8BEE}">
          <p14:sldIdLst>
            <p14:sldId id="279"/>
            <p14:sldId id="280"/>
            <p14:sldId id="281"/>
            <p14:sldId id="331"/>
            <p14:sldId id="332"/>
            <p14:sldId id="333"/>
            <p14:sldId id="334"/>
            <p14:sldId id="335"/>
            <p14:sldId id="336"/>
            <p14:sldId id="337"/>
            <p14:sldId id="338"/>
            <p14:sldId id="339"/>
            <p14:sldId id="318"/>
            <p14:sldId id="350"/>
            <p14:sldId id="340"/>
            <p14:sldId id="341"/>
            <p14:sldId id="342"/>
            <p14:sldId id="343"/>
            <p14:sldId id="344"/>
            <p14:sldId id="345"/>
            <p14:sldId id="346"/>
            <p14:sldId id="347"/>
            <p14:sldId id="348"/>
            <p14:sldId id="349"/>
            <p14:sldId id="317"/>
            <p14:sldId id="351"/>
            <p14:sldId id="352"/>
            <p14:sldId id="353"/>
            <p14:sldId id="354"/>
            <p14:sldId id="355"/>
            <p14:sldId id="356"/>
            <p14:sldId id="357"/>
            <p14:sldId id="319"/>
            <p14:sldId id="359"/>
            <p14:sldId id="358"/>
            <p14:sldId id="360"/>
            <p14:sldId id="361"/>
            <p14:sldId id="362"/>
            <p14:sldId id="363"/>
            <p14:sldId id="364"/>
            <p14:sldId id="365"/>
            <p14:sldId id="366"/>
            <p14:sldId id="321"/>
            <p14:sldId id="377"/>
            <p14:sldId id="378"/>
            <p14:sldId id="379"/>
            <p14:sldId id="380"/>
            <p14:sldId id="320"/>
            <p14:sldId id="367"/>
            <p14:sldId id="369"/>
            <p14:sldId id="370"/>
            <p14:sldId id="371"/>
            <p14:sldId id="372"/>
            <p14:sldId id="373"/>
            <p14:sldId id="374"/>
            <p14:sldId id="375"/>
            <p14:sldId id="376"/>
            <p14:sldId id="322"/>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p:scale>
          <a:sx n="69" d="100"/>
          <a:sy n="69" d="100"/>
        </p:scale>
        <p:origin x="-1128"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06/relationships/smartTags" Target="smartTags.bin"/><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D0A76-A8C3-4856-B2CF-3F5616999454}" type="doc">
      <dgm:prSet loTypeId="urn:microsoft.com/office/officeart/2005/8/layout/arrow2" loCatId="process" qsTypeId="urn:microsoft.com/office/officeart/2005/8/quickstyle/3d4" qsCatId="3D" csTypeId="urn:microsoft.com/office/officeart/2005/8/colors/accent5_4" csCatId="accent5" phldr="1"/>
      <dgm:spPr/>
    </dgm:pt>
    <dgm:pt modelId="{420D239B-80CA-4B6E-866F-2E6C07085E68}">
      <dgm:prSet phldrT="[Text]" custT="1"/>
      <dgm:spPr/>
      <dgm:t>
        <a:bodyPr/>
        <a:lstStyle/>
        <a:p>
          <a:pPr algn="ctr"/>
          <a:r>
            <a:rPr lang="en-US" sz="1400" b="1" dirty="0"/>
            <a:t>Small meeting around interest in coordinating training</a:t>
          </a:r>
        </a:p>
      </dgm:t>
    </dgm:pt>
    <dgm:pt modelId="{1374CA7F-29EE-4E2F-8066-5C63DA92BEB5}" type="parTrans" cxnId="{62010A84-E9A6-4D42-9344-257EA9D042DA}">
      <dgm:prSet/>
      <dgm:spPr/>
      <dgm:t>
        <a:bodyPr/>
        <a:lstStyle/>
        <a:p>
          <a:endParaRPr lang="en-US"/>
        </a:p>
      </dgm:t>
    </dgm:pt>
    <dgm:pt modelId="{963C50E5-D204-4AD8-9879-E87D91BE1182}" type="sibTrans" cxnId="{62010A84-E9A6-4D42-9344-257EA9D042DA}">
      <dgm:prSet/>
      <dgm:spPr/>
      <dgm:t>
        <a:bodyPr/>
        <a:lstStyle/>
        <a:p>
          <a:endParaRPr lang="en-US"/>
        </a:p>
      </dgm:t>
    </dgm:pt>
    <dgm:pt modelId="{A124F2E8-2C33-4A22-BD09-C84A46B4035A}">
      <dgm:prSet phldrT="[Text]" custT="1"/>
      <dgm:spPr/>
      <dgm:t>
        <a:bodyPr/>
        <a:lstStyle/>
        <a:p>
          <a:pPr algn="ctr"/>
          <a:r>
            <a:rPr lang="en-US" sz="1400" b="1" dirty="0"/>
            <a:t>Idea of FRON developed</a:t>
          </a:r>
        </a:p>
      </dgm:t>
    </dgm:pt>
    <dgm:pt modelId="{BDB01B21-702A-4622-AA82-0AB9C5BADF79}" type="parTrans" cxnId="{FC4EAE85-7716-4274-BDFB-9D9CD1472E4A}">
      <dgm:prSet/>
      <dgm:spPr/>
      <dgm:t>
        <a:bodyPr/>
        <a:lstStyle/>
        <a:p>
          <a:endParaRPr lang="en-US"/>
        </a:p>
      </dgm:t>
    </dgm:pt>
    <dgm:pt modelId="{9B5602B1-384C-4034-A9F4-ACF17CCED637}" type="sibTrans" cxnId="{FC4EAE85-7716-4274-BDFB-9D9CD1472E4A}">
      <dgm:prSet/>
      <dgm:spPr/>
      <dgm:t>
        <a:bodyPr/>
        <a:lstStyle/>
        <a:p>
          <a:endParaRPr lang="en-US"/>
        </a:p>
      </dgm:t>
    </dgm:pt>
    <dgm:pt modelId="{AF507355-1A93-41F5-82D2-8DCF92C7F72E}">
      <dgm:prSet phldrT="[Text]" custT="1"/>
      <dgm:spPr/>
      <dgm:t>
        <a:bodyPr/>
        <a:lstStyle/>
        <a:p>
          <a:pPr algn="ctr"/>
          <a:r>
            <a:rPr lang="en-US" sz="1400" b="1" dirty="0"/>
            <a:t>FRON goes virtual with </a:t>
          </a:r>
          <a:r>
            <a:rPr lang="en-US" sz="1400" b="1" dirty="0" smtId="12"/>
            <a:t>MAX</a:t>
          </a:r>
          <a:r>
            <a:rPr lang="en-US" sz="1400" b="1" dirty="0"/>
            <a:t> collaboration site</a:t>
          </a:r>
        </a:p>
      </dgm:t>
    </dgm:pt>
    <dgm:pt modelId="{8DE01351-ED1F-4494-9721-ED33A87ECC47}" type="parTrans" cxnId="{DD559D4F-75BA-4EE5-AE78-407ECAE4C15E}">
      <dgm:prSet/>
      <dgm:spPr/>
      <dgm:t>
        <a:bodyPr/>
        <a:lstStyle/>
        <a:p>
          <a:endParaRPr lang="en-US"/>
        </a:p>
      </dgm:t>
    </dgm:pt>
    <dgm:pt modelId="{FA0C21F5-0C83-467E-8EC1-075645FA082E}" type="sibTrans" cxnId="{DD559D4F-75BA-4EE5-AE78-407ECAE4C15E}">
      <dgm:prSet/>
      <dgm:spPr/>
      <dgm:t>
        <a:bodyPr/>
        <a:lstStyle/>
        <a:p>
          <a:endParaRPr lang="en-US"/>
        </a:p>
      </dgm:t>
    </dgm:pt>
    <dgm:pt modelId="{74BA2A2D-8C11-4574-B053-B7980E2E1ADC}">
      <dgm:prSet phldrT="[Text]" custT="1"/>
      <dgm:spPr/>
      <dgm:t>
        <a:bodyPr/>
        <a:lstStyle/>
        <a:p>
          <a:pPr algn="ctr"/>
          <a:r>
            <a:rPr lang="en-US" sz="1400" b="1" dirty="0"/>
            <a:t>FRON goes face-to-face with first formal meeting</a:t>
          </a:r>
        </a:p>
      </dgm:t>
    </dgm:pt>
    <dgm:pt modelId="{AA3C7B26-E102-474E-95B5-E61CB4A70513}" type="parTrans" cxnId="{0D3BE754-DBF1-4B2F-89A0-E765DBB03574}">
      <dgm:prSet/>
      <dgm:spPr/>
      <dgm:t>
        <a:bodyPr/>
        <a:lstStyle/>
        <a:p>
          <a:endParaRPr lang="en-US"/>
        </a:p>
      </dgm:t>
    </dgm:pt>
    <dgm:pt modelId="{5C36A63A-93C4-466A-8DBE-2820ECCE18F2}" type="sibTrans" cxnId="{0D3BE754-DBF1-4B2F-89A0-E765DBB03574}">
      <dgm:prSet/>
      <dgm:spPr/>
      <dgm:t>
        <a:bodyPr/>
        <a:lstStyle/>
        <a:p>
          <a:endParaRPr lang="en-US"/>
        </a:p>
      </dgm:t>
    </dgm:pt>
    <dgm:pt modelId="{3AF95A12-9281-47D5-863B-CBF00889B7D0}">
      <dgm:prSet phldrT="[Text]" custT="1"/>
      <dgm:spPr/>
      <dgm:t>
        <a:bodyPr/>
        <a:lstStyle/>
        <a:p>
          <a:pPr algn="ctr"/>
          <a:r>
            <a:rPr lang="en-US" sz="1400" b="1" dirty="0"/>
            <a:t>FRON serves over 110 members in 40 Federal agencies</a:t>
          </a:r>
        </a:p>
      </dgm:t>
    </dgm:pt>
    <dgm:pt modelId="{24D6E734-EB97-4F52-BC59-2FB524D943A4}" type="parTrans" cxnId="{A4591947-6615-4081-9655-965CF7F9FBDC}">
      <dgm:prSet/>
      <dgm:spPr/>
      <dgm:t>
        <a:bodyPr/>
        <a:lstStyle/>
        <a:p>
          <a:endParaRPr lang="en-US"/>
        </a:p>
      </dgm:t>
    </dgm:pt>
    <dgm:pt modelId="{B94CE973-74BB-4EBE-BFAE-AD9A5A7412E4}" type="sibTrans" cxnId="{A4591947-6615-4081-9655-965CF7F9FBDC}">
      <dgm:prSet/>
      <dgm:spPr/>
      <dgm:t>
        <a:bodyPr/>
        <a:lstStyle/>
        <a:p>
          <a:endParaRPr lang="en-US"/>
        </a:p>
      </dgm:t>
    </dgm:pt>
    <dgm:pt modelId="{7FECC91D-FE6A-4BB8-A67F-EBDD451B5A14}" type="pres">
      <dgm:prSet presAssocID="{A1BD0A76-A8C3-4856-B2CF-3F5616999454}" presName="arrowDiagram" presStyleCnt="0">
        <dgm:presLayoutVars>
          <dgm:chMax val="5"/>
          <dgm:dir/>
          <dgm:resizeHandles val="exact"/>
        </dgm:presLayoutVars>
      </dgm:prSet>
      <dgm:spPr/>
    </dgm:pt>
    <dgm:pt modelId="{772BEF28-B0F1-4D28-B176-754C6ACA274D}" type="pres">
      <dgm:prSet presAssocID="{A1BD0A76-A8C3-4856-B2CF-3F5616999454}" presName="arrow" presStyleLbl="bgShp" presStyleIdx="0" presStyleCnt="1" custLinFactNeighborX="1852" custLinFactNeighborY="370"/>
      <dgm:spPr/>
    </dgm:pt>
    <dgm:pt modelId="{E6C22D9A-4CAC-4F0A-A425-017EAD738B14}" type="pres">
      <dgm:prSet presAssocID="{A1BD0A76-A8C3-4856-B2CF-3F5616999454}" presName="arrowDiagram5" presStyleCnt="0"/>
      <dgm:spPr/>
    </dgm:pt>
    <dgm:pt modelId="{CD786495-624D-448C-9D20-AD266D5447CD}" type="pres">
      <dgm:prSet presAssocID="{420D239B-80CA-4B6E-866F-2E6C07085E68}" presName="bullet5a" presStyleLbl="node1" presStyleIdx="0" presStyleCnt="5"/>
      <dgm:spPr/>
    </dgm:pt>
    <dgm:pt modelId="{CCC7F264-8390-4B9F-8D39-4203D06DF53C}" type="pres">
      <dgm:prSet presAssocID="{420D239B-80CA-4B6E-866F-2E6C07085E68}" presName="textBox5a" presStyleLbl="revTx" presStyleIdx="0" presStyleCnt="5" custScaleX="121969" custScaleY="82645" custLinFactNeighborX="-58849" custLinFactNeighborY="15070">
        <dgm:presLayoutVars>
          <dgm:bulletEnabled val="1"/>
        </dgm:presLayoutVars>
      </dgm:prSet>
      <dgm:spPr/>
      <dgm:t>
        <a:bodyPr/>
        <a:lstStyle/>
        <a:p>
          <a:endParaRPr lang="en-US"/>
        </a:p>
      </dgm:t>
    </dgm:pt>
    <dgm:pt modelId="{20B26CD4-4397-4349-B0F0-43C14C3D1877}" type="pres">
      <dgm:prSet presAssocID="{A124F2E8-2C33-4A22-BD09-C84A46B4035A}" presName="bullet5b" presStyleLbl="node1" presStyleIdx="1" presStyleCnt="5"/>
      <dgm:spPr/>
    </dgm:pt>
    <dgm:pt modelId="{B73E6483-F5A3-45B9-B801-F4303FFDC241}" type="pres">
      <dgm:prSet presAssocID="{A124F2E8-2C33-4A22-BD09-C84A46B4035A}" presName="textBox5b" presStyleLbl="revTx" presStyleIdx="1" presStyleCnt="5" custScaleX="97769" custScaleY="90910" custLinFactNeighborX="-51472" custLinFactNeighborY="9713">
        <dgm:presLayoutVars>
          <dgm:bulletEnabled val="1"/>
        </dgm:presLayoutVars>
      </dgm:prSet>
      <dgm:spPr/>
      <dgm:t>
        <a:bodyPr/>
        <a:lstStyle/>
        <a:p>
          <a:endParaRPr lang="en-US"/>
        </a:p>
      </dgm:t>
    </dgm:pt>
    <dgm:pt modelId="{3C798649-3C7F-47B9-BCE4-8A8DD142F133}" type="pres">
      <dgm:prSet presAssocID="{AF507355-1A93-41F5-82D2-8DCF92C7F72E}" presName="bullet5c" presStyleLbl="node1" presStyleIdx="2" presStyleCnt="5"/>
      <dgm:spPr/>
    </dgm:pt>
    <dgm:pt modelId="{CD708561-E8E3-44AE-8A9C-8FB93850EE64}" type="pres">
      <dgm:prSet presAssocID="{AF507355-1A93-41F5-82D2-8DCF92C7F72E}" presName="textBox5c" presStyleLbl="revTx" presStyleIdx="2" presStyleCnt="5" custScaleX="101918" custScaleY="90910" custLinFactNeighborX="-46805" custLinFactNeighborY="12350">
        <dgm:presLayoutVars>
          <dgm:bulletEnabled val="1"/>
        </dgm:presLayoutVars>
      </dgm:prSet>
      <dgm:spPr/>
      <dgm:t>
        <a:bodyPr/>
        <a:lstStyle/>
        <a:p>
          <a:endParaRPr lang="en-US"/>
        </a:p>
      </dgm:t>
    </dgm:pt>
    <dgm:pt modelId="{2C0239C4-BCC3-40CD-AE48-FD4E40B85DB4}" type="pres">
      <dgm:prSet presAssocID="{74BA2A2D-8C11-4574-B053-B7980E2E1ADC}" presName="bullet5d" presStyleLbl="node1" presStyleIdx="3" presStyleCnt="5"/>
      <dgm:spPr/>
    </dgm:pt>
    <dgm:pt modelId="{F902DD06-6988-42DB-8303-D766DD88A712}" type="pres">
      <dgm:prSet presAssocID="{74BA2A2D-8C11-4574-B053-B7980E2E1ADC}" presName="textBox5d" presStyleLbl="revTx" presStyleIdx="3" presStyleCnt="5" custScaleX="92594" custScaleY="90910" custLinFactNeighborX="-53703" custLinFactNeighborY="10878">
        <dgm:presLayoutVars>
          <dgm:bulletEnabled val="1"/>
        </dgm:presLayoutVars>
      </dgm:prSet>
      <dgm:spPr/>
      <dgm:t>
        <a:bodyPr/>
        <a:lstStyle/>
        <a:p>
          <a:endParaRPr lang="en-US"/>
        </a:p>
      </dgm:t>
    </dgm:pt>
    <dgm:pt modelId="{9971BA56-64F9-4FEA-9563-B6D4F4645716}" type="pres">
      <dgm:prSet presAssocID="{3AF95A12-9281-47D5-863B-CBF00889B7D0}" presName="bullet5e" presStyleLbl="node1" presStyleIdx="4" presStyleCnt="5"/>
      <dgm:spPr/>
    </dgm:pt>
    <dgm:pt modelId="{5A25FEDA-B3F7-491D-8208-CD790515221B}" type="pres">
      <dgm:prSet presAssocID="{3AF95A12-9281-47D5-863B-CBF00889B7D0}" presName="textBox5e" presStyleLbl="revTx" presStyleIdx="4" presStyleCnt="5" custScaleX="96296" custScaleY="90910" custLinFactNeighborX="-54630" custLinFactNeighborY="6385">
        <dgm:presLayoutVars>
          <dgm:bulletEnabled val="1"/>
        </dgm:presLayoutVars>
      </dgm:prSet>
      <dgm:spPr/>
      <dgm:t>
        <a:bodyPr/>
        <a:lstStyle/>
        <a:p>
          <a:endParaRPr lang="en-US"/>
        </a:p>
      </dgm:t>
    </dgm:pt>
  </dgm:ptLst>
  <dgm:cxnLst>
    <dgm:cxn modelId="{0D3BE754-DBF1-4B2F-89A0-E765DBB03574}" srcId="{A1BD0A76-A8C3-4856-B2CF-3F5616999454}" destId="{74BA2A2D-8C11-4574-B053-B7980E2E1ADC}" srcOrd="3" destOrd="0" parTransId="{AA3C7B26-E102-474E-95B5-E61CB4A70513}" sibTransId="{5C36A63A-93C4-466A-8DBE-2820ECCE18F2}"/>
    <dgm:cxn modelId="{A8C1C35C-25AB-4BD8-B27F-C4662EABABCA}" type="presOf" srcId="{AF507355-1A93-41F5-82D2-8DCF92C7F72E}" destId="{CD708561-E8E3-44AE-8A9C-8FB93850EE64}" srcOrd="0" destOrd="0" presId="urn:microsoft.com/office/officeart/2005/8/layout/arrow2"/>
    <dgm:cxn modelId="{62010A84-E9A6-4D42-9344-257EA9D042DA}" srcId="{A1BD0A76-A8C3-4856-B2CF-3F5616999454}" destId="{420D239B-80CA-4B6E-866F-2E6C07085E68}" srcOrd="0" destOrd="0" parTransId="{1374CA7F-29EE-4E2F-8066-5C63DA92BEB5}" sibTransId="{963C50E5-D204-4AD8-9879-E87D91BE1182}"/>
    <dgm:cxn modelId="{0C140207-1E64-4B4D-AAAF-8A8492EBCC9B}" type="presOf" srcId="{A124F2E8-2C33-4A22-BD09-C84A46B4035A}" destId="{B73E6483-F5A3-45B9-B801-F4303FFDC241}" srcOrd="0" destOrd="0" presId="urn:microsoft.com/office/officeart/2005/8/layout/arrow2"/>
    <dgm:cxn modelId="{C34CDB1F-1622-482F-BA42-22650AF9520B}" type="presOf" srcId="{3AF95A12-9281-47D5-863B-CBF00889B7D0}" destId="{5A25FEDA-B3F7-491D-8208-CD790515221B}" srcOrd="0" destOrd="0" presId="urn:microsoft.com/office/officeart/2005/8/layout/arrow2"/>
    <dgm:cxn modelId="{DD559D4F-75BA-4EE5-AE78-407ECAE4C15E}" srcId="{A1BD0A76-A8C3-4856-B2CF-3F5616999454}" destId="{AF507355-1A93-41F5-82D2-8DCF92C7F72E}" srcOrd="2" destOrd="0" parTransId="{8DE01351-ED1F-4494-9721-ED33A87ECC47}" sibTransId="{FA0C21F5-0C83-467E-8EC1-075645FA082E}"/>
    <dgm:cxn modelId="{A4591947-6615-4081-9655-965CF7F9FBDC}" srcId="{A1BD0A76-A8C3-4856-B2CF-3F5616999454}" destId="{3AF95A12-9281-47D5-863B-CBF00889B7D0}" srcOrd="4" destOrd="0" parTransId="{24D6E734-EB97-4F52-BC59-2FB524D943A4}" sibTransId="{B94CE973-74BB-4EBE-BFAE-AD9A5A7412E4}"/>
    <dgm:cxn modelId="{0F8A65B9-A721-46AF-A6A6-0A6C6EBF3DE1}" type="presOf" srcId="{420D239B-80CA-4B6E-866F-2E6C07085E68}" destId="{CCC7F264-8390-4B9F-8D39-4203D06DF53C}" srcOrd="0" destOrd="0" presId="urn:microsoft.com/office/officeart/2005/8/layout/arrow2"/>
    <dgm:cxn modelId="{FC4EAE85-7716-4274-BDFB-9D9CD1472E4A}" srcId="{A1BD0A76-A8C3-4856-B2CF-3F5616999454}" destId="{A124F2E8-2C33-4A22-BD09-C84A46B4035A}" srcOrd="1" destOrd="0" parTransId="{BDB01B21-702A-4622-AA82-0AB9C5BADF79}" sibTransId="{9B5602B1-384C-4034-A9F4-ACF17CCED637}"/>
    <dgm:cxn modelId="{7F8A62A1-05EA-4F23-A8FC-079AD0618540}" type="presOf" srcId="{A1BD0A76-A8C3-4856-B2CF-3F5616999454}" destId="{7FECC91D-FE6A-4BB8-A67F-EBDD451B5A14}" srcOrd="0" destOrd="0" presId="urn:microsoft.com/office/officeart/2005/8/layout/arrow2"/>
    <dgm:cxn modelId="{7DB358F6-3D8C-4959-A5A1-723C14C88A67}" type="presOf" srcId="{74BA2A2D-8C11-4574-B053-B7980E2E1ADC}" destId="{F902DD06-6988-42DB-8303-D766DD88A712}" srcOrd="0" destOrd="0" presId="urn:microsoft.com/office/officeart/2005/8/layout/arrow2"/>
    <dgm:cxn modelId="{F3397968-244C-4247-9C97-9A9A0662F962}" type="presParOf" srcId="{7FECC91D-FE6A-4BB8-A67F-EBDD451B5A14}" destId="{772BEF28-B0F1-4D28-B176-754C6ACA274D}" srcOrd="0" destOrd="0" presId="urn:microsoft.com/office/officeart/2005/8/layout/arrow2"/>
    <dgm:cxn modelId="{A7A7B186-234D-40AE-A0DF-21294516BE79}" type="presParOf" srcId="{7FECC91D-FE6A-4BB8-A67F-EBDD451B5A14}" destId="{E6C22D9A-4CAC-4F0A-A425-017EAD738B14}" srcOrd="1" destOrd="0" presId="urn:microsoft.com/office/officeart/2005/8/layout/arrow2"/>
    <dgm:cxn modelId="{613A19C1-B1EA-4A06-AC27-AA264481F085}" type="presParOf" srcId="{E6C22D9A-4CAC-4F0A-A425-017EAD738B14}" destId="{CD786495-624D-448C-9D20-AD266D5447CD}" srcOrd="0" destOrd="0" presId="urn:microsoft.com/office/officeart/2005/8/layout/arrow2"/>
    <dgm:cxn modelId="{DBFA79AF-6B58-4682-81ED-79396CE39D02}" type="presParOf" srcId="{E6C22D9A-4CAC-4F0A-A425-017EAD738B14}" destId="{CCC7F264-8390-4B9F-8D39-4203D06DF53C}" srcOrd="1" destOrd="0" presId="urn:microsoft.com/office/officeart/2005/8/layout/arrow2"/>
    <dgm:cxn modelId="{F4956FBD-3687-4D38-AB66-5E48AF4D151B}" type="presParOf" srcId="{E6C22D9A-4CAC-4F0A-A425-017EAD738B14}" destId="{20B26CD4-4397-4349-B0F0-43C14C3D1877}" srcOrd="2" destOrd="0" presId="urn:microsoft.com/office/officeart/2005/8/layout/arrow2"/>
    <dgm:cxn modelId="{0968DF06-79DF-428F-A6AD-9D3E53B428DB}" type="presParOf" srcId="{E6C22D9A-4CAC-4F0A-A425-017EAD738B14}" destId="{B73E6483-F5A3-45B9-B801-F4303FFDC241}" srcOrd="3" destOrd="0" presId="urn:microsoft.com/office/officeart/2005/8/layout/arrow2"/>
    <dgm:cxn modelId="{B916BBF3-1CD6-4459-BF92-2DB3CC89DCB9}" type="presParOf" srcId="{E6C22D9A-4CAC-4F0A-A425-017EAD738B14}" destId="{3C798649-3C7F-47B9-BCE4-8A8DD142F133}" srcOrd="4" destOrd="0" presId="urn:microsoft.com/office/officeart/2005/8/layout/arrow2"/>
    <dgm:cxn modelId="{6E986139-DFB4-4E59-96FD-999A50397970}" type="presParOf" srcId="{E6C22D9A-4CAC-4F0A-A425-017EAD738B14}" destId="{CD708561-E8E3-44AE-8A9C-8FB93850EE64}" srcOrd="5" destOrd="0" presId="urn:microsoft.com/office/officeart/2005/8/layout/arrow2"/>
    <dgm:cxn modelId="{EE7C941E-CB43-4FDB-9AE9-D5C8A7F37CA4}" type="presParOf" srcId="{E6C22D9A-4CAC-4F0A-A425-017EAD738B14}" destId="{2C0239C4-BCC3-40CD-AE48-FD4E40B85DB4}" srcOrd="6" destOrd="0" presId="urn:microsoft.com/office/officeart/2005/8/layout/arrow2"/>
    <dgm:cxn modelId="{220F54D6-38E4-4D12-8BF0-DF28F57A9CD9}" type="presParOf" srcId="{E6C22D9A-4CAC-4F0A-A425-017EAD738B14}" destId="{F902DD06-6988-42DB-8303-D766DD88A712}" srcOrd="7" destOrd="0" presId="urn:microsoft.com/office/officeart/2005/8/layout/arrow2"/>
    <dgm:cxn modelId="{11ECB7F2-8913-40D1-A30F-5192B104BAC0}" type="presParOf" srcId="{E6C22D9A-4CAC-4F0A-A425-017EAD738B14}" destId="{9971BA56-64F9-4FEA-9563-B6D4F4645716}" srcOrd="8" destOrd="0" presId="urn:microsoft.com/office/officeart/2005/8/layout/arrow2"/>
    <dgm:cxn modelId="{88988DC6-31D6-4FE2-B0F5-DBE58AB03CBE}" type="presParOf" srcId="{E6C22D9A-4CAC-4F0A-A425-017EAD738B14}" destId="{5A25FEDA-B3F7-491D-8208-CD790515221B}" srcOrd="9" destOrd="0" presId="urn:microsoft.com/office/officeart/2005/8/layout/arrow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3C1B3-A9BF-49B8-892A-39DC9418EBDB}" type="datetimeFigureOut">
              <a:rPr lang="en-US" smtClean="0"/>
              <a:pPr/>
              <a:t>4/23/2014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FD3E77-AE5C-44B3-80B7-4FA6FA070128}" type="slidenum">
              <a:rPr lang="en-US" smtClean="0"/>
              <a:pPr/>
              <a:t>‹#›</a:t>
            </a:fld>
            <a:endParaRPr lang="en-US" dirty="0"/>
          </a:p>
        </p:txBody>
      </p:sp>
    </p:spTree>
    <p:extLst>
      <p:ext uri="{BB962C8B-B14F-4D97-AF65-F5344CB8AC3E}">
        <p14:creationId xmlns:p14="http://schemas.microsoft.com/office/powerpoint/2010/main" xmlns="" val="127333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6FE40-468F-4869-AE6C-B594D9FE78B2}" type="datetimeFigureOut">
              <a:rPr lang="en-US" smtClean="0"/>
              <a:pPr/>
              <a:t>4/23/2014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9CE4D-C8F8-466C-80FB-4609683FB3E6}" type="slidenum">
              <a:rPr lang="en-US" smtClean="0"/>
              <a:pPr/>
              <a:t>‹#›</a:t>
            </a:fld>
            <a:endParaRPr lang="en-US" dirty="0"/>
          </a:p>
        </p:txBody>
      </p:sp>
    </p:spTree>
    <p:extLst>
      <p:ext uri="{BB962C8B-B14F-4D97-AF65-F5344CB8AC3E}">
        <p14:creationId xmlns:p14="http://schemas.microsoft.com/office/powerpoint/2010/main" xmlns="" val="396699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blogs.archives.gov/records-express/2013/07/15/update-on-goal-a3-1-of-the-managing-government-records-directiv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blogs.archives.gov/records-express/files/2014/03/Automated-Electronic-Records-Management-Report-and-Plan_3.6.14_finaldraft.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0DCE0-1390-4461-908C-A50B47513444}" type="slidenum">
              <a:rPr lang="en-US" smtClean="0"/>
              <a:pPr/>
              <a:t>10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ED0C3B-2342-4706-A1BB-F75A56482269}" type="slidenum">
              <a:rPr lang="en-US" smtClean="0"/>
              <a:pPr/>
              <a:t>22</a:t>
            </a:fld>
            <a:endParaRPr lang="en-US" dirty="0"/>
          </a:p>
        </p:txBody>
      </p:sp>
    </p:spTree>
    <p:extLst>
      <p:ext uri="{BB962C8B-B14F-4D97-AF65-F5344CB8AC3E}">
        <p14:creationId xmlns:p14="http://schemas.microsoft.com/office/powerpoint/2010/main" xmlns="" val="16064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ED0C3B-2342-4706-A1BB-F75A56482269}" type="slidenum">
              <a:rPr lang="en-US" smtClean="0"/>
              <a:pPr/>
              <a:t>23</a:t>
            </a:fld>
            <a:endParaRPr lang="en-US" dirty="0"/>
          </a:p>
        </p:txBody>
      </p:sp>
    </p:spTree>
    <p:extLst>
      <p:ext uri="{BB962C8B-B14F-4D97-AF65-F5344CB8AC3E}">
        <p14:creationId xmlns:p14="http://schemas.microsoft.com/office/powerpoint/2010/main" xmlns="" val="299834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Leading up to the Development of this</a:t>
            </a:r>
            <a:r>
              <a:rPr lang="en-US" baseline="0" dirty="0" smtClean="0"/>
              <a:t> Report, we set up several platforms to get feedback and community </a:t>
            </a:r>
            <a:r>
              <a:rPr lang="en-US" baseline="0" dirty="0" err="1" smtClean="0"/>
              <a:t>enagement</a:t>
            </a:r>
            <a:endParaRPr lang="en-US" baseline="0" dirty="0" smtClean="0"/>
          </a:p>
          <a:p>
            <a:endParaRPr lang="en-US" baseline="0" dirty="0" smtClean="0"/>
          </a:p>
          <a:p>
            <a:r>
              <a:rPr lang="en-US" baseline="0" dirty="0" smtClean="0"/>
              <a:t>ERM Automation Wiki</a:t>
            </a:r>
          </a:p>
          <a:p>
            <a:endParaRPr lang="en-US" baseline="0" dirty="0" smtClean="0"/>
          </a:p>
          <a:p>
            <a:r>
              <a:rPr lang="en-US" baseline="0" dirty="0" smtClean="0"/>
              <a:t>Vendor Day</a:t>
            </a:r>
          </a:p>
          <a:p>
            <a:endParaRPr lang="en-US" baseline="0" dirty="0" smtClean="0"/>
          </a:p>
          <a:p>
            <a:r>
              <a:rPr lang="en-US" baseline="0" dirty="0" smtClean="0"/>
              <a:t>Capability Statements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with significant assistance from the </a:t>
            </a:r>
            <a:r>
              <a:rPr lang="en-US" sz="1200" b="0" i="0" u="none" strike="noStrike" kern="1200" dirty="0" smtClean="0">
                <a:solidFill>
                  <a:schemeClr val="tx1"/>
                </a:solidFill>
                <a:latin typeface="+mn-lt"/>
                <a:ea typeface="+mn-ea"/>
                <a:cs typeface="+mn-cs"/>
                <a:hlinkClick r:id="rId3"/>
              </a:rPr>
              <a:t>Electronic Records Management Automation Working Group</a:t>
            </a:r>
            <a:r>
              <a:rPr lang="en-US" sz="1200" b="0" i="0" kern="1200" dirty="0" smtClean="0">
                <a:solidFill>
                  <a:schemeClr val="tx1"/>
                </a:solidFill>
                <a:latin typeface="+mn-lt"/>
                <a:ea typeface="+mn-ea"/>
                <a:cs typeface="+mn-cs"/>
              </a:rPr>
              <a:t>, have completed a draft report and plan to satisfy Managing Government Record Directive Goal A3.1.  This draft is available </a:t>
            </a:r>
            <a:r>
              <a:rPr lang="en-US" sz="1200" b="0" i="0" u="none" strike="noStrike" kern="1200" dirty="0" smtClean="0">
                <a:solidFill>
                  <a:schemeClr val="tx1"/>
                </a:solidFill>
                <a:latin typeface="+mn-lt"/>
                <a:ea typeface="+mn-ea"/>
                <a:cs typeface="+mn-cs"/>
                <a:hlinkClick r:id="rId4"/>
              </a:rPr>
              <a:t>here (.</a:t>
            </a:r>
            <a:r>
              <a:rPr lang="en-US" sz="1200" b="0" i="0" u="none" strike="noStrike" kern="1200" dirty="0" err="1" smtClean="0">
                <a:solidFill>
                  <a:schemeClr val="tx1"/>
                </a:solidFill>
                <a:latin typeface="+mn-lt"/>
                <a:ea typeface="+mn-ea"/>
                <a:cs typeface="+mn-cs"/>
                <a:hlinkClick r:id="rId4"/>
              </a:rPr>
              <a:t>pdf</a:t>
            </a:r>
            <a:r>
              <a:rPr lang="en-US" sz="1200" b="0" i="0" u="none" strike="noStrike" kern="1200" dirty="0" smtClean="0">
                <a:solidFill>
                  <a:schemeClr val="tx1"/>
                </a:solidFill>
                <a:latin typeface="+mn-lt"/>
                <a:ea typeface="+mn-ea"/>
                <a:cs typeface="+mn-cs"/>
                <a:hlinkClick r:id="rId4"/>
              </a:rPr>
              <a:t>)</a:t>
            </a:r>
            <a:r>
              <a:rPr lang="en-US" sz="1200" b="0" i="0" kern="1200" dirty="0" smtClean="0">
                <a:solidFill>
                  <a:schemeClr val="tx1"/>
                </a:solidFill>
                <a:latin typeface="+mn-lt"/>
                <a:ea typeface="+mn-ea"/>
                <a:cs typeface="+mn-cs"/>
              </a:rPr>
              <a:t> for your review, suggestions, and discussion.</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 decided that it would be most useful to satisfy the goal by drafting two things, a report and a plan.</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report </a:t>
            </a:r>
            <a:r>
              <a:rPr lang="en-US" sz="1200" b="0" i="0" kern="1200" dirty="0" smtClean="0">
                <a:solidFill>
                  <a:schemeClr val="tx1"/>
                </a:solidFill>
                <a:latin typeface="+mn-lt"/>
                <a:ea typeface="+mn-ea"/>
                <a:cs typeface="+mn-cs"/>
              </a:rPr>
              <a:t>addresses categories of suitable approaches for automating ERM and discusses their outcomes, benefits, and risks.  Our goal is to finalize the report in</a:t>
            </a:r>
            <a:r>
              <a:rPr lang="en-US" sz="1200" b="0" i="0" kern="1200" baseline="0" dirty="0" smtClean="0">
                <a:solidFill>
                  <a:schemeClr val="tx1"/>
                </a:solidFill>
                <a:latin typeface="+mn-lt"/>
                <a:ea typeface="+mn-ea"/>
                <a:cs typeface="+mn-cs"/>
              </a:rPr>
              <a:t> June </a:t>
            </a:r>
            <a:r>
              <a:rPr lang="en-US" sz="1200" b="0" i="0" kern="1200" dirty="0" smtClean="0">
                <a:solidFill>
                  <a:schemeClr val="tx1"/>
                </a:solidFill>
                <a:latin typeface="+mn-lt"/>
                <a:ea typeface="+mn-ea"/>
                <a:cs typeface="+mn-cs"/>
              </a:rPr>
              <a:t>2014, incorporating the comments you send now.</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report covers the goals of electronic records automation, what the project has accomplished to date, and a framework of 5 suitable approaches to automation that the Federal government can pursue.</a:t>
            </a:r>
          </a:p>
          <a:p>
            <a:endParaRPr lang="en-US" baseline="0" dirty="0" smtClean="0"/>
          </a:p>
          <a:p>
            <a:pPr lvl="0"/>
            <a:r>
              <a:rPr lang="en-US" sz="1200" kern="1200" dirty="0" smtClean="0">
                <a:solidFill>
                  <a:schemeClr val="tx1"/>
                </a:solidFill>
                <a:latin typeface="+mn-lt"/>
                <a:ea typeface="+mn-ea"/>
                <a:cs typeface="+mn-cs"/>
              </a:rPr>
              <a:t>No automation at all – technically not required.  I.e. Shared Drives.  Risks of this approach – relying on perfect execution.</a:t>
            </a:r>
          </a:p>
          <a:p>
            <a:pPr lvl="0"/>
            <a:r>
              <a:rPr lang="en-US" sz="1200" kern="1200" dirty="0" smtClean="0">
                <a:solidFill>
                  <a:schemeClr val="tx1"/>
                </a:solidFill>
                <a:latin typeface="+mn-lt"/>
                <a:ea typeface="+mn-ea"/>
                <a:cs typeface="+mn-cs"/>
              </a:rPr>
              <a:t>Rule Based Automation – </a:t>
            </a:r>
          </a:p>
          <a:p>
            <a:pPr lvl="0"/>
            <a:r>
              <a:rPr lang="en-US" sz="1200" kern="1200" dirty="0" smtClean="0">
                <a:solidFill>
                  <a:schemeClr val="tx1"/>
                </a:solidFill>
                <a:latin typeface="+mn-lt"/>
                <a:ea typeface="+mn-ea"/>
                <a:cs typeface="+mn-cs"/>
              </a:rPr>
              <a:t>Business Process and Workflow Automation – Baking RM into the Process/Business System</a:t>
            </a:r>
          </a:p>
          <a:p>
            <a:pPr lvl="0"/>
            <a:r>
              <a:rPr lang="en-US" sz="1200" kern="1200" dirty="0" smtClean="0">
                <a:solidFill>
                  <a:schemeClr val="tx1"/>
                </a:solidFill>
                <a:latin typeface="+mn-lt"/>
                <a:ea typeface="+mn-ea"/>
                <a:cs typeface="+mn-cs"/>
              </a:rPr>
              <a:t>Modular Reusable RM Tools – A catch all.  One of the ways would be RM Services.  FEA.  Build into the infrastructure. Other models talk about having an App Store or Services.  Plug them in.  Get from a catalog.  I think there is a lot of promise there</a:t>
            </a:r>
          </a:p>
          <a:p>
            <a:pPr lvl="0"/>
            <a:r>
              <a:rPr lang="en-US" sz="1200" kern="1200" dirty="0" smtClean="0">
                <a:solidFill>
                  <a:schemeClr val="tx1"/>
                </a:solidFill>
                <a:latin typeface="+mn-lt"/>
                <a:ea typeface="+mn-ea"/>
                <a:cs typeface="+mn-cs"/>
              </a:rPr>
              <a:t>Content Analysis – Advanced Search Tools. Could be a powerful way of automating RM.  This works for unstructured material. Could be.  Most highly developed in the e-discovery space. Lot of power in these </a:t>
            </a:r>
            <a:r>
              <a:rPr lang="en-US" sz="1200" kern="1200" dirty="0" err="1" smtClean="0">
                <a:solidFill>
                  <a:schemeClr val="tx1"/>
                </a:solidFill>
                <a:latin typeface="+mn-lt"/>
                <a:ea typeface="+mn-ea"/>
                <a:cs typeface="+mn-cs"/>
              </a:rPr>
              <a:t>autocategory</a:t>
            </a:r>
            <a:r>
              <a:rPr lang="en-US" sz="1200" kern="1200" dirty="0" smtClean="0">
                <a:solidFill>
                  <a:schemeClr val="tx1"/>
                </a:solidFill>
                <a:latin typeface="+mn-lt"/>
                <a:ea typeface="+mn-ea"/>
                <a:cs typeface="+mn-cs"/>
              </a:rPr>
              <a:t> systems.</a:t>
            </a:r>
          </a:p>
          <a:p>
            <a:endParaRPr lang="en-US" dirty="0" smtClean="0"/>
          </a:p>
          <a:p>
            <a:endParaRPr lang="en-US" dirty="0" smtClean="0"/>
          </a:p>
          <a:p>
            <a:r>
              <a:rPr lang="en-US" dirty="0" smtClean="0"/>
              <a:t>Second</a:t>
            </a:r>
            <a:r>
              <a:rPr lang="en-US" baseline="0" dirty="0" smtClean="0"/>
              <a:t> Part is Plan outline goals for 2014- 2019</a:t>
            </a:r>
          </a:p>
          <a:p>
            <a:endParaRPr lang="en-US" baseline="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1099-B261-44BD-9704-478370355E3F}"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041E52-99F0-4075-AAF2-FED2121E4EF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157693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0DCE0-1390-4461-908C-A50B47513444}" type="slidenum">
              <a:rPr lang="en-US" smtClean="0"/>
              <a:pPr/>
              <a:t>11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our website … www.archives.gov</a:t>
            </a:r>
            <a:r>
              <a:rPr lang="en-US" baseline="0" dirty="0" smtClean="0"/>
              <a:t> … the best link for records management professionals in the Federal government is called “Records Managers” …. </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49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brings you to a wealth of information on records management in the Federal government.  One of the links offered is for “Email Management,” which is where the resources and tools related to Capstone may be found.  </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a new layout is expected</a:t>
            </a:r>
            <a:r>
              <a:rPr lang="en-US" baseline="0" dirty="0" smtClean="0"/>
              <a:t> this week, especially with the increase in resources being added to this page.</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following content has been available on our website for a few months now: </a:t>
            </a:r>
          </a:p>
          <a:p>
            <a:endParaRPr lang="en-US" baseline="0" dirty="0" smtClean="0"/>
          </a:p>
          <a:p>
            <a:r>
              <a:rPr lang="en-US" baseline="0" dirty="0" smtClean="0"/>
              <a:t>         </a:t>
            </a:r>
            <a:r>
              <a:rPr lang="en-US" dirty="0" smtClean="0"/>
              <a:t>General Capstone Training</a:t>
            </a:r>
          </a:p>
          <a:p>
            <a:r>
              <a:rPr lang="en-US" sz="2600" dirty="0" smtClean="0">
                <a:latin typeface="Calibri" pitchFamily="34" charset="0"/>
                <a:cs typeface="Calibri" pitchFamily="34" charset="0"/>
              </a:rPr>
              <a:t>          -In late 2013, five sessions were offered on the Capstone approach. </a:t>
            </a:r>
            <a:r>
              <a:rPr lang="en-US" sz="1200" baseline="0" dirty="0" smtClean="0">
                <a:latin typeface="Albany WT J" pitchFamily="34" charset="-128"/>
                <a:cs typeface="+mn-cs"/>
              </a:rPr>
              <a:t> </a:t>
            </a:r>
            <a:r>
              <a:rPr lang="en-US" dirty="0" smtClean="0"/>
              <a:t>This video has multiple sections</a:t>
            </a:r>
            <a:r>
              <a:rPr lang="en-US" baseline="0" dirty="0" smtClean="0"/>
              <a:t> with general information on Capstone: </a:t>
            </a:r>
          </a:p>
          <a:p>
            <a:r>
              <a:rPr lang="en-US" baseline="0" dirty="0" smtClean="0"/>
              <a:t>          1) the bulletin itself, 2) how to get started, 3) who should be       </a:t>
            </a:r>
          </a:p>
          <a:p>
            <a:r>
              <a:rPr lang="en-US" baseline="0" dirty="0" smtClean="0"/>
              <a:t>          involved, 4) legal considerations, 5) Capstone scope, 6) designation of Capstone accounts, and 7) scheduling and disposition.</a:t>
            </a:r>
            <a:endParaRPr lang="en-US" sz="2600" dirty="0" smtClean="0">
              <a:latin typeface="Calibri" pitchFamily="34" charset="0"/>
              <a:cs typeface="Calibri" pitchFamily="34" charset="0"/>
            </a:endParaRPr>
          </a:p>
          <a:p>
            <a:pPr lvl="1"/>
            <a:r>
              <a:rPr lang="en-US" sz="2600" dirty="0" smtClean="0">
                <a:latin typeface="Calibri" pitchFamily="34" charset="0"/>
                <a:cs typeface="Calibri" pitchFamily="34" charset="0"/>
              </a:rPr>
              <a:t>-Our website includes a recording of one of these sessions.</a:t>
            </a:r>
          </a:p>
          <a:p>
            <a:pPr lvl="1"/>
            <a:r>
              <a:rPr lang="en-US" sz="2600" dirty="0" smtClean="0">
                <a:latin typeface="Calibri" pitchFamily="34" charset="0"/>
                <a:cs typeface="Calibri" pitchFamily="34" charset="0"/>
              </a:rPr>
              <a:t>-Also included are materials related to this session: the slide-deck, all related handouts, and a “Capstone Planning Checklist”</a:t>
            </a:r>
          </a:p>
          <a:p>
            <a:pPr lvl="1"/>
            <a:endParaRPr lang="en-US" sz="2600" baseline="0" dirty="0" smtClean="0">
              <a:latin typeface="Calibri" pitchFamily="34" charset="0"/>
              <a:cs typeface="Calibri" pitchFamily="34" charset="0"/>
            </a:endParaRPr>
          </a:p>
          <a:p>
            <a:pPr lvl="1"/>
            <a:r>
              <a:rPr lang="en-US" sz="2800" baseline="0" dirty="0" smtClean="0"/>
              <a:t>Question and Answer Panels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Calibri" pitchFamily="34" charset="0"/>
                <a:cs typeface="Calibri" pitchFamily="34" charset="0"/>
              </a:rPr>
              <a:t>-In early 2014, two panel discussions were held, where email experts from the National Archives answered questions related to Capstone --and email management in general. </a:t>
            </a:r>
            <a:r>
              <a:rPr lang="en-US" sz="2800" dirty="0" smtClean="0"/>
              <a:t>Panelists included representatives from NARA’s appraisal staff, legal counsel, formats,</a:t>
            </a:r>
            <a:r>
              <a:rPr lang="en-US" sz="2800" baseline="0" dirty="0" smtClean="0"/>
              <a:t> policy, and records transfer.  </a:t>
            </a:r>
            <a:endParaRPr lang="en-US" sz="2800" dirty="0" smtClean="0">
              <a:latin typeface="Calibri" pitchFamily="34" charset="0"/>
              <a:cs typeface="Calibri" pitchFamily="34" charset="0"/>
            </a:endParaRPr>
          </a:p>
          <a:p>
            <a:pPr lvl="1"/>
            <a:r>
              <a:rPr lang="en-US" sz="2800" dirty="0" smtClean="0">
                <a:latin typeface="Calibri" pitchFamily="34" charset="0"/>
                <a:cs typeface="Calibri" pitchFamily="34" charset="0"/>
              </a:rPr>
              <a:t>-Our website includes a recording of one of these panel sessions.  </a:t>
            </a:r>
          </a:p>
          <a:p>
            <a:pPr lvl="1"/>
            <a:endParaRPr lang="en-US" sz="2800" dirty="0" smtClean="0">
              <a:latin typeface="Calibri" pitchFamily="34" charset="0"/>
              <a:cs typeface="Calibri" pitchFamily="34" charset="0"/>
            </a:endParaRPr>
          </a:p>
          <a:p>
            <a:pPr lvl="1"/>
            <a:r>
              <a:rPr lang="en-US" sz="2800" dirty="0" smtClean="0">
                <a:latin typeface="Calibri" pitchFamily="34" charset="0"/>
                <a:cs typeface="Calibri" pitchFamily="34" charset="0"/>
              </a:rPr>
              <a:t>Presentation of NARA’s Own Implementation</a:t>
            </a:r>
            <a:r>
              <a:rPr lang="en-US" sz="2800" baseline="0" dirty="0" smtClean="0">
                <a:latin typeface="Calibri" pitchFamily="34" charset="0"/>
                <a:cs typeface="Calibri" pitchFamily="34" charset="0"/>
              </a:rPr>
              <a:t> of Capstone</a:t>
            </a:r>
          </a:p>
          <a:p>
            <a:pPr lvl="1"/>
            <a:r>
              <a:rPr lang="en-US" sz="2800" dirty="0" smtClean="0">
                <a:latin typeface="Calibri" pitchFamily="34" charset="0"/>
                <a:cs typeface="Calibri" pitchFamily="34" charset="0"/>
              </a:rPr>
              <a:t>-NARA has implemented a Capstone approach for the management of NARA’s own email.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Calibri" pitchFamily="34" charset="0"/>
                <a:cs typeface="Calibri" pitchFamily="34" charset="0"/>
              </a:rPr>
              <a:t>-NARA’s Records Officer, Susan Sullivan, presented on NARA’s implementation of Capstone on 2/4/2014. </a:t>
            </a:r>
            <a:r>
              <a:rPr lang="en-US" sz="2800" dirty="0" smtClean="0"/>
              <a:t>This session</a:t>
            </a:r>
            <a:r>
              <a:rPr lang="en-US" sz="2800" baseline="0" dirty="0" smtClean="0"/>
              <a:t> includes information on how NARA got started, who was involved, implementation factors, and what was needed to ensure staff were informed of the new policies.  </a:t>
            </a:r>
            <a:endParaRPr lang="en-US" sz="2800" dirty="0" smtClean="0">
              <a:latin typeface="Calibri" pitchFamily="34" charset="0"/>
              <a:cs typeface="Calibri" pitchFamily="34" charset="0"/>
            </a:endParaRPr>
          </a:p>
          <a:p>
            <a:pPr lvl="1"/>
            <a:r>
              <a:rPr lang="en-US" sz="2800" dirty="0" smtClean="0">
                <a:latin typeface="Calibri" pitchFamily="34" charset="0"/>
                <a:cs typeface="Calibri" pitchFamily="34" charset="0"/>
              </a:rPr>
              <a:t>-Our website includes a recording of this session.   </a:t>
            </a:r>
          </a:p>
          <a:p>
            <a:pPr lvl="1"/>
            <a:endParaRPr lang="en-US" sz="2800" dirty="0" smtClean="0">
              <a:latin typeface="Calibri" pitchFamily="34" charset="0"/>
              <a:cs typeface="Calibri"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Also included are links to other email-related guidance issued by NARA.   </a:t>
            </a:r>
            <a:r>
              <a:rPr lang="en-US" sz="2800" dirty="0" smtClean="0"/>
              <a:t>The Bulletin itself</a:t>
            </a:r>
            <a:r>
              <a:rPr lang="en-US" sz="2800" baseline="0" dirty="0" smtClean="0"/>
              <a:t> answers many questions about Capstone, and may be the best place to start.  Capstone supports the Managing Government Records Directive, which specifically requires that email be managed in an electronic format by the end of 2016 (section 1.2).  Other links include one to NARA’s recently issued transfer guidance, which includes a section regarding the transfer of permanent email records.  </a:t>
            </a:r>
          </a:p>
          <a:p>
            <a:pPr lvl="1"/>
            <a:endParaRPr lang="en-US" sz="2800" dirty="0" smtClean="0">
              <a:latin typeface="Calibri" pitchFamily="34" charset="0"/>
              <a:cs typeface="Calibri" pitchFamily="34" charset="0"/>
            </a:endParaRPr>
          </a:p>
          <a:p>
            <a:pPr lvl="1"/>
            <a:endParaRPr lang="en-US" sz="2800" dirty="0" smtClean="0">
              <a:latin typeface="Calibri" pitchFamily="34" charset="0"/>
              <a:cs typeface="Calibri" pitchFamily="34" charset="0"/>
            </a:endParaRPr>
          </a:p>
          <a:p>
            <a:pPr lvl="1"/>
            <a:r>
              <a:rPr lang="en-US" sz="2800" dirty="0" smtClean="0">
                <a:latin typeface="Calibri" pitchFamily="34" charset="0"/>
                <a:cs typeface="Calibri" pitchFamily="34" charset="0"/>
              </a:rPr>
              <a:t>The rest of the resources</a:t>
            </a:r>
            <a:r>
              <a:rPr lang="en-US" sz="2800" baseline="0" dirty="0" smtClean="0">
                <a:latin typeface="Calibri" pitchFamily="34" charset="0"/>
                <a:cs typeface="Calibri" pitchFamily="34" charset="0"/>
              </a:rPr>
              <a:t> I will be talking about are new to the webpage.</a:t>
            </a:r>
            <a:endParaRPr lang="en-US" sz="2800" dirty="0" smtClean="0">
              <a:latin typeface="Calibri" pitchFamily="34" charset="0"/>
              <a:cs typeface="Calibri" pitchFamily="34" charset="0"/>
            </a:endParaRPr>
          </a:p>
          <a:p>
            <a:pPr lvl="1"/>
            <a:endParaRPr lang="en-US" sz="2800" dirty="0" smtClean="0">
              <a:latin typeface="Calibri" pitchFamily="34" charset="0"/>
              <a:cs typeface="Calibri" pitchFamily="34" charset="0"/>
            </a:endParaRPr>
          </a:p>
          <a:p>
            <a:pPr lvl="1"/>
            <a:endParaRPr lang="en-US" sz="2800" dirty="0" smtClean="0">
              <a:latin typeface="Calibri" pitchFamily="34" charset="0"/>
              <a:cs typeface="Calibri" pitchFamily="34" charset="0"/>
            </a:endParaRPr>
          </a:p>
          <a:p>
            <a:pPr lvl="1"/>
            <a:endParaRPr lang="en-US" sz="2800" baseline="0" dirty="0" smtClean="0"/>
          </a:p>
          <a:p>
            <a:pPr lvl="1"/>
            <a:endParaRPr lang="en-US" sz="2600"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short briefing videos are each about 10 minutes, and aimed at specific</a:t>
            </a:r>
            <a:r>
              <a:rPr lang="en-US" baseline="0" dirty="0" smtClean="0"/>
              <a:t> target audiences … audiences that need to understand and may need to be active stakeholders if an agency wishes to implement Capstone.  </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these are new additions to our online resources.  </a:t>
            </a:r>
            <a:r>
              <a:rPr lang="en-US" dirty="0" smtClean="0"/>
              <a:t>Since NARA was one of</a:t>
            </a:r>
            <a:r>
              <a:rPr lang="en-US" baseline="0" dirty="0" smtClean="0"/>
              <a:t> the first Federal agencies to implement Capstone, we are sharing many of our procurement and implementation documents, which may be considered samples for other agencies.  </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NARA will be adding additional resources, including approved records disposition schedules.  A few agencies have already submitted --- once approved they may be used as samples/models for other agencies to follow.  We also hope to work with other Federal agencies who have been planning for Capstone, and get them to present on their process and share their lessons learned.  </a:t>
            </a:r>
          </a:p>
          <a:p>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also contact your</a:t>
            </a:r>
            <a:r>
              <a:rPr lang="en-US" baseline="0" dirty="0" smtClean="0"/>
              <a:t> NARA Appraisal Archivist with any questions … </a:t>
            </a:r>
            <a:endParaRPr lang="en-US" dirty="0"/>
          </a:p>
        </p:txBody>
      </p:sp>
      <p:sp>
        <p:nvSpPr>
          <p:cNvPr id="4" name="Slide Number Placeholder 3"/>
          <p:cNvSpPr>
            <a:spLocks noGrp="1"/>
          </p:cNvSpPr>
          <p:nvPr>
            <p:ph type="sldNum" sz="quarter" idx="10"/>
          </p:nvPr>
        </p:nvSpPr>
        <p:spPr/>
        <p:txBody>
          <a:bodyPr/>
          <a:lstStyle/>
          <a:p>
            <a:fld id="{D7A5492A-3CB6-4AFF-BE81-B2CC51A2F78C}" type="slidenum">
              <a:rPr lang="en-US" smtClean="0"/>
              <a:pPr/>
              <a:t>57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D0C3B-2342-4706-A1BB-F75A56482269}" type="slidenum">
              <a:rPr lang="en-US" smtClean="0"/>
              <a:pPr/>
              <a:t>14</a:t>
            </a:fld>
            <a:endParaRPr lang="en-US" dirty="0"/>
          </a:p>
        </p:txBody>
      </p:sp>
    </p:spTree>
    <p:extLst>
      <p:ext uri="{BB962C8B-B14F-4D97-AF65-F5344CB8AC3E}">
        <p14:creationId xmlns:p14="http://schemas.microsoft.com/office/powerpoint/2010/main" xmlns="" val="187889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D0C3B-2342-4706-A1BB-F75A56482269}" type="slidenum">
              <a:rPr lang="en-US" smtClean="0"/>
              <a:pPr/>
              <a:t>15</a:t>
            </a:fld>
            <a:endParaRPr lang="en-US" dirty="0"/>
          </a:p>
        </p:txBody>
      </p:sp>
    </p:spTree>
    <p:extLst>
      <p:ext uri="{BB962C8B-B14F-4D97-AF65-F5344CB8AC3E}">
        <p14:creationId xmlns:p14="http://schemas.microsoft.com/office/powerpoint/2010/main" xmlns="" val="201334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589"/>
              </a:spcBef>
              <a:spcAft>
                <a:spcPts val="1178"/>
              </a:spcAft>
            </a:pPr>
            <a:r>
              <a:rPr lang="en-US" sz="2500" dirty="0"/>
              <a:t>*Open to all Federal Records Officers and those actively involved in the advancement of records &amp; information management</a:t>
            </a:r>
          </a:p>
          <a:p>
            <a:pPr lvl="1">
              <a:spcBef>
                <a:spcPts val="589"/>
              </a:spcBef>
              <a:spcAft>
                <a:spcPts val="1178"/>
              </a:spcAft>
            </a:pPr>
            <a:r>
              <a:rPr lang="en-US" sz="2500" dirty="0"/>
              <a:t> *Not limited by size of the agency</a:t>
            </a:r>
          </a:p>
          <a:p>
            <a:endParaRPr lang="en-US" baseline="0" dirty="0" smtClean="0"/>
          </a:p>
        </p:txBody>
      </p:sp>
      <p:sp>
        <p:nvSpPr>
          <p:cNvPr id="4" name="Slide Number Placeholder 3"/>
          <p:cNvSpPr>
            <a:spLocks noGrp="1"/>
          </p:cNvSpPr>
          <p:nvPr>
            <p:ph type="sldNum" sz="quarter" idx="10"/>
          </p:nvPr>
        </p:nvSpPr>
        <p:spPr/>
        <p:txBody>
          <a:bodyPr/>
          <a:lstStyle/>
          <a:p>
            <a:fld id="{DEED0C3B-2342-4706-A1BB-F75A56482269}" type="slidenum">
              <a:rPr lang="en-US" smtClean="0"/>
              <a:pPr/>
              <a:t>16</a:t>
            </a:fld>
            <a:endParaRPr lang="en-US" dirty="0"/>
          </a:p>
        </p:txBody>
      </p:sp>
    </p:spTree>
    <p:extLst>
      <p:ext uri="{BB962C8B-B14F-4D97-AF65-F5344CB8AC3E}">
        <p14:creationId xmlns:p14="http://schemas.microsoft.com/office/powerpoint/2010/main" xmlns="" val="278586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D0C3B-2342-4706-A1BB-F75A56482269}" type="slidenum">
              <a:rPr lang="en-US" smtClean="0"/>
              <a:pPr/>
              <a:t>17</a:t>
            </a:fld>
            <a:endParaRPr lang="en-US" dirty="0"/>
          </a:p>
        </p:txBody>
      </p:sp>
    </p:spTree>
    <p:extLst>
      <p:ext uri="{BB962C8B-B14F-4D97-AF65-F5344CB8AC3E}">
        <p14:creationId xmlns:p14="http://schemas.microsoft.com/office/powerpoint/2010/main" xmlns="" val="229841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D0C3B-2342-4706-A1BB-F75A56482269}" type="slidenum">
              <a:rPr lang="en-US" smtClean="0"/>
              <a:pPr/>
              <a:t>19</a:t>
            </a:fld>
            <a:endParaRPr lang="en-US" dirty="0"/>
          </a:p>
        </p:txBody>
      </p:sp>
    </p:spTree>
    <p:extLst>
      <p:ext uri="{BB962C8B-B14F-4D97-AF65-F5344CB8AC3E}">
        <p14:creationId xmlns:p14="http://schemas.microsoft.com/office/powerpoint/2010/main" xmlns="" val="197061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DEED0C3B-2342-4706-A1BB-F75A56482269}" type="slidenum">
              <a:rPr lang="en-US" smtClean="0"/>
              <a:pPr/>
              <a:t>20</a:t>
            </a:fld>
            <a:endParaRPr lang="en-US" dirty="0"/>
          </a:p>
        </p:txBody>
      </p:sp>
    </p:spTree>
    <p:extLst>
      <p:ext uri="{BB962C8B-B14F-4D97-AF65-F5344CB8AC3E}">
        <p14:creationId xmlns:p14="http://schemas.microsoft.com/office/powerpoint/2010/main" xmlns="" val="69773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D0C3B-2342-4706-A1BB-F75A56482269}" type="slidenum">
              <a:rPr lang="en-US" smtClean="0"/>
              <a:pPr/>
              <a:t>21</a:t>
            </a:fld>
            <a:endParaRPr lang="en-US" dirty="0"/>
          </a:p>
        </p:txBody>
      </p:sp>
    </p:spTree>
    <p:extLst>
      <p:ext uri="{BB962C8B-B14F-4D97-AF65-F5344CB8AC3E}">
        <p14:creationId xmlns:p14="http://schemas.microsoft.com/office/powerpoint/2010/main" xmlns="" val="90861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676400"/>
            <a:ext cx="7062788" cy="1470025"/>
          </a:xfrm>
        </p:spPr>
        <p:txBody>
          <a:bodyPr/>
          <a:lstStyle>
            <a:lvl1pPr>
              <a:lnSpc>
                <a:spcPct val="100000"/>
              </a:lnSpc>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3505200"/>
            <a:ext cx="7062788" cy="1752600"/>
          </a:xfrm>
        </p:spPr>
        <p:txBody>
          <a:bodyPr/>
          <a:lstStyle>
            <a:lvl1pPr marL="0" indent="0" algn="ctr">
              <a:buFont typeface="Wingdings" pitchFamily="2" charset="2"/>
              <a:buNone/>
              <a:defRPr>
                <a:latin typeface="+mj-lt"/>
              </a:defRPr>
            </a:lvl1pPr>
          </a:lstStyle>
          <a:p>
            <a:r>
              <a:rPr lang="en-US" smtClean="0"/>
              <a:t>Click to edit Master subtitle style</a:t>
            </a:r>
            <a:endParaRPr lang="en-US"/>
          </a:p>
        </p:txBody>
      </p:sp>
      <p:sp>
        <p:nvSpPr>
          <p:cNvPr id="3082" name="Rectangle 10"/>
          <p:cNvSpPr>
            <a:spLocks noGrp="1" noChangeArrowheads="1"/>
          </p:cNvSpPr>
          <p:nvPr>
            <p:ph type="sldNum" sz="quarter" idx="4"/>
          </p:nvPr>
        </p:nvSpPr>
        <p:spPr>
          <a:xfrm>
            <a:off x="1504950" y="6542088"/>
            <a:ext cx="7086600" cy="282575"/>
          </a:xfrm>
        </p:spPr>
        <p:txBody>
          <a:bodyPr/>
          <a:lstStyle>
            <a:lvl1pPr algn="r">
              <a:defRPr/>
            </a:lvl1pPr>
          </a:lstStyle>
          <a:p>
            <a:fld id="{BB007240-0CE6-4BAF-A1D5-F6C131D33C5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809625"/>
            <a:ext cx="2000250"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6263" y="809625"/>
            <a:ext cx="5848350"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C47F2D7-9516-4894-8096-C67A07F723D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A59CDF-BA89-477F-818D-874EB86DE8A1}" type="datetime1">
              <a:rPr lang="en-US" smtClean="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07240-0CE6-4BAF-A1D5-F6C131D33C52}"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676400"/>
            <a:ext cx="7062788" cy="1470025"/>
          </a:xfrm>
        </p:spPr>
        <p:txBody>
          <a:bodyPr/>
          <a:lstStyle>
            <a:lvl1pPr>
              <a:lnSpc>
                <a:spcPct val="100000"/>
              </a:lnSpc>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3505200"/>
            <a:ext cx="7062788" cy="1752600"/>
          </a:xfrm>
        </p:spPr>
        <p:txBody>
          <a:bodyPr/>
          <a:lstStyle>
            <a:lvl1pPr marL="0" indent="0" algn="ctr">
              <a:buFont typeface="Wingdings" pitchFamily="2" charset="2"/>
              <a:buNone/>
              <a:defRPr>
                <a:latin typeface="+mj-lt"/>
              </a:defRPr>
            </a:lvl1pPr>
          </a:lstStyle>
          <a:p>
            <a:r>
              <a:rPr lang="en-US" smtClean="0"/>
              <a:t>Click to edit Master subtitle style</a:t>
            </a:r>
            <a:endParaRPr lang="en-US"/>
          </a:p>
        </p:txBody>
      </p:sp>
      <p:sp>
        <p:nvSpPr>
          <p:cNvPr id="3082" name="Rectangle 10"/>
          <p:cNvSpPr>
            <a:spLocks noGrp="1" noChangeArrowheads="1"/>
          </p:cNvSpPr>
          <p:nvPr>
            <p:ph type="sldNum" sz="quarter" idx="4"/>
          </p:nvPr>
        </p:nvSpPr>
        <p:spPr>
          <a:xfrm>
            <a:off x="1504950" y="6542088"/>
            <a:ext cx="7086600" cy="282575"/>
          </a:xfrm>
        </p:spPr>
        <p:txBody>
          <a:bodyPr/>
          <a:lstStyle>
            <a:lvl1pPr algn="r">
              <a:defRPr/>
            </a:lvl1pPr>
          </a:lstStyle>
          <a:p>
            <a:fld id="{BB007240-0CE6-4BAF-A1D5-F6C131D33C5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173BB-0D81-4887-B890-159F8AFDED11}" type="datetime1">
              <a:rPr lang="en-US" smtClean="0"/>
              <a:pPr/>
              <a:t>4/23/2014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F6E16B-CA19-409B-9CE1-964B46749827}"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DABA4-64BB-47DC-9817-7626DB872C30}" type="datetimeFigureOut">
              <a:rPr lang="en-US" smtClean="0"/>
              <a:pPr/>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275E7-9615-43BE-94A7-855DDEBF80D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931F9-610D-49FD-9F83-3A9C5A03FEF1}" type="datetime1">
              <a:rPr lang="en-US" smtClean="0"/>
              <a:pPr/>
              <a:t>4/23/2014</a:t>
            </a:fld>
            <a:endParaRPr lang="en-US"/>
          </a:p>
        </p:txBody>
      </p:sp>
      <p:sp>
        <p:nvSpPr>
          <p:cNvPr id="6" name="Slide Number Placeholder 5"/>
          <p:cNvSpPr>
            <a:spLocks noGrp="1"/>
          </p:cNvSpPr>
          <p:nvPr>
            <p:ph type="sldNum" sz="quarter" idx="12"/>
          </p:nvPr>
        </p:nvSpPr>
        <p:spPr/>
        <p:txBody>
          <a:bodyPr/>
          <a:lstStyle/>
          <a:p>
            <a:fld id="{BB007240-0CE6-4BAF-A1D5-F6C131D33C52}" type="slidenum">
              <a:rPr lang="en-US" smtClean="0"/>
              <a:pPr/>
              <a:t>‹#›</a:t>
            </a:fld>
            <a:endParaRPr lang="en-US" dirty="0"/>
          </a:p>
        </p:txBody>
      </p:sp>
    </p:spTree>
    <p:extLst>
      <p:ext uri="{BB962C8B-B14F-4D97-AF65-F5344CB8AC3E}">
        <p14:creationId xmlns:p14="http://schemas.microsoft.com/office/powerpoint/2010/main" xmlns="" val="264135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676400"/>
            <a:ext cx="7062788" cy="1470025"/>
          </a:xfrm>
        </p:spPr>
        <p:txBody>
          <a:bodyPr/>
          <a:lstStyle>
            <a:lvl1pPr>
              <a:lnSpc>
                <a:spcPct val="100000"/>
              </a:lnSpc>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3505200"/>
            <a:ext cx="7062788" cy="1752600"/>
          </a:xfrm>
        </p:spPr>
        <p:txBody>
          <a:bodyPr/>
          <a:lstStyle>
            <a:lvl1pPr marL="0" indent="0" algn="ctr">
              <a:buFont typeface="Wingdings" pitchFamily="2" charset="2"/>
              <a:buNone/>
              <a:defRPr>
                <a:latin typeface="+mj-lt"/>
              </a:defRPr>
            </a:lvl1pPr>
          </a:lstStyle>
          <a:p>
            <a:r>
              <a:rPr lang="en-US" smtClean="0"/>
              <a:t>Click to edit Master subtitle style</a:t>
            </a:r>
            <a:endParaRPr lang="en-US"/>
          </a:p>
        </p:txBody>
      </p:sp>
      <p:sp>
        <p:nvSpPr>
          <p:cNvPr id="3082" name="Rectangle 10"/>
          <p:cNvSpPr>
            <a:spLocks noGrp="1" noChangeArrowheads="1"/>
          </p:cNvSpPr>
          <p:nvPr>
            <p:ph type="sldNum" sz="quarter" idx="4"/>
          </p:nvPr>
        </p:nvSpPr>
        <p:spPr>
          <a:xfrm>
            <a:off x="1504950" y="6542088"/>
            <a:ext cx="7086600" cy="282575"/>
          </a:xfrm>
        </p:spPr>
        <p:txBody>
          <a:bodyPr/>
          <a:lstStyle>
            <a:lvl1pPr algn="r">
              <a:defRPr/>
            </a:lvl1pPr>
          </a:lstStyle>
          <a:p>
            <a:fld id="{BB007240-0CE6-4BAF-A1D5-F6C131D33C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09625"/>
            <a:ext cx="8610600" cy="866775"/>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8610600" cy="4495800"/>
          </a:xfrm>
        </p:spPr>
        <p:txBody>
          <a:bodyPr/>
          <a:lstStyle>
            <a:lvl1pPr>
              <a:lnSpc>
                <a:spcPts val="2800"/>
              </a:lnSpc>
              <a:defRPr sz="2400">
                <a:latin typeface="+mj-lt"/>
              </a:defRPr>
            </a:lvl1pPr>
            <a:lvl2pPr>
              <a:lnSpc>
                <a:spcPts val="2800"/>
              </a:lnSpc>
              <a:defRPr sz="2400">
                <a:latin typeface="+mj-lt"/>
              </a:defRPr>
            </a:lvl2pPr>
            <a:lvl3pPr>
              <a:lnSpc>
                <a:spcPts val="2800"/>
              </a:lnSpc>
              <a:defRPr sz="2400">
                <a:latin typeface="+mj-lt"/>
              </a:defRPr>
            </a:lvl3pPr>
            <a:lvl4pPr>
              <a:defRPr sz="2400">
                <a:latin typeface="+mj-lt"/>
              </a:defRPr>
            </a:lvl4pPr>
            <a:lvl5pPr>
              <a:defRPr sz="2400">
                <a:latin typeface="+mj-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a:xfrm>
            <a:off x="8077200" y="6019800"/>
            <a:ext cx="762000" cy="282575"/>
          </a:xfrm>
          <a:noFill/>
        </p:spPr>
        <p:txBody>
          <a:bodyPr/>
          <a:lstStyle>
            <a:lvl1pPr>
              <a:defRPr sz="1200" b="0">
                <a:solidFill>
                  <a:srgbClr val="000000"/>
                </a:solidFill>
              </a:defRPr>
            </a:lvl1pPr>
          </a:lstStyle>
          <a:p>
            <a:fld id="{BB007240-0CE6-4BAF-A1D5-F6C131D33C5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8288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8288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B007240-0CE6-4BAF-A1D5-F6C131D33C5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809625"/>
            <a:ext cx="8001000"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76263" y="1828800"/>
            <a:ext cx="8001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333375" y="6542088"/>
            <a:ext cx="8458200" cy="2825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tabLst>
                <a:tab pos="8799513" algn="r"/>
              </a:tabLst>
              <a:defRPr sz="1800" b="1">
                <a:solidFill>
                  <a:schemeClr val="folHlink"/>
                </a:solidFill>
                <a:latin typeface="+mj-lt"/>
              </a:defRPr>
            </a:lvl1pPr>
          </a:lstStyle>
          <a:p>
            <a:fld id="{BB007240-0CE6-4BAF-A1D5-F6C131D33C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lnSpc>
          <a:spcPct val="90000"/>
        </a:lnSpc>
        <a:spcBef>
          <a:spcPct val="0"/>
        </a:spcBef>
        <a:spcAft>
          <a:spcPct val="0"/>
        </a:spcAft>
        <a:defRPr sz="3000" b="1">
          <a:solidFill>
            <a:schemeClr val="tx2"/>
          </a:solidFill>
          <a:latin typeface="+mj-lt"/>
          <a:ea typeface="+mj-ea"/>
          <a:cs typeface="+mj-cs"/>
        </a:defRPr>
      </a:lvl1pPr>
      <a:lvl2pPr algn="ctr" rtl="0" eaLnBrk="1" fontAlgn="base" hangingPunct="1">
        <a:lnSpc>
          <a:spcPct val="90000"/>
        </a:lnSpc>
        <a:spcBef>
          <a:spcPct val="0"/>
        </a:spcBef>
        <a:spcAft>
          <a:spcPct val="0"/>
        </a:spcAft>
        <a:defRPr sz="3000" b="1">
          <a:solidFill>
            <a:schemeClr val="tx2"/>
          </a:solidFill>
          <a:latin typeface="Tahoma" pitchFamily="34" charset="0"/>
        </a:defRPr>
      </a:lvl2pPr>
      <a:lvl3pPr algn="ctr" rtl="0" eaLnBrk="1" fontAlgn="base" hangingPunct="1">
        <a:lnSpc>
          <a:spcPct val="90000"/>
        </a:lnSpc>
        <a:spcBef>
          <a:spcPct val="0"/>
        </a:spcBef>
        <a:spcAft>
          <a:spcPct val="0"/>
        </a:spcAft>
        <a:defRPr sz="3000" b="1">
          <a:solidFill>
            <a:schemeClr val="tx2"/>
          </a:solidFill>
          <a:latin typeface="Tahoma" pitchFamily="34" charset="0"/>
        </a:defRPr>
      </a:lvl3pPr>
      <a:lvl4pPr algn="ctr" rtl="0" eaLnBrk="1" fontAlgn="base" hangingPunct="1">
        <a:lnSpc>
          <a:spcPct val="90000"/>
        </a:lnSpc>
        <a:spcBef>
          <a:spcPct val="0"/>
        </a:spcBef>
        <a:spcAft>
          <a:spcPct val="0"/>
        </a:spcAft>
        <a:defRPr sz="3000" b="1">
          <a:solidFill>
            <a:schemeClr val="tx2"/>
          </a:solidFill>
          <a:latin typeface="Tahoma" pitchFamily="34" charset="0"/>
        </a:defRPr>
      </a:lvl4pPr>
      <a:lvl5pPr algn="ctr" rtl="0" eaLnBrk="1" fontAlgn="base" hangingPunct="1">
        <a:lnSpc>
          <a:spcPct val="90000"/>
        </a:lnSpc>
        <a:spcBef>
          <a:spcPct val="0"/>
        </a:spcBef>
        <a:spcAft>
          <a:spcPct val="0"/>
        </a:spcAft>
        <a:defRPr sz="3000" b="1">
          <a:solidFill>
            <a:schemeClr val="tx2"/>
          </a:solidFill>
          <a:latin typeface="Tahoma" pitchFamily="34" charset="0"/>
        </a:defRPr>
      </a:lvl5pPr>
      <a:lvl6pPr marL="457200" algn="ctr" rtl="0" eaLnBrk="1" fontAlgn="base" hangingPunct="1">
        <a:lnSpc>
          <a:spcPct val="90000"/>
        </a:lnSpc>
        <a:spcBef>
          <a:spcPct val="0"/>
        </a:spcBef>
        <a:spcAft>
          <a:spcPct val="0"/>
        </a:spcAft>
        <a:defRPr sz="3000" b="1">
          <a:solidFill>
            <a:schemeClr val="tx2"/>
          </a:solidFill>
          <a:latin typeface="Tahoma" pitchFamily="34" charset="0"/>
        </a:defRPr>
      </a:lvl6pPr>
      <a:lvl7pPr marL="914400" algn="ctr" rtl="0" eaLnBrk="1" fontAlgn="base" hangingPunct="1">
        <a:lnSpc>
          <a:spcPct val="90000"/>
        </a:lnSpc>
        <a:spcBef>
          <a:spcPct val="0"/>
        </a:spcBef>
        <a:spcAft>
          <a:spcPct val="0"/>
        </a:spcAft>
        <a:defRPr sz="3000" b="1">
          <a:solidFill>
            <a:schemeClr val="tx2"/>
          </a:solidFill>
          <a:latin typeface="Tahoma" pitchFamily="34" charset="0"/>
        </a:defRPr>
      </a:lvl7pPr>
      <a:lvl8pPr marL="1371600" algn="ctr" rtl="0" eaLnBrk="1" fontAlgn="base" hangingPunct="1">
        <a:lnSpc>
          <a:spcPct val="90000"/>
        </a:lnSpc>
        <a:spcBef>
          <a:spcPct val="0"/>
        </a:spcBef>
        <a:spcAft>
          <a:spcPct val="0"/>
        </a:spcAft>
        <a:defRPr sz="3000" b="1">
          <a:solidFill>
            <a:schemeClr val="tx2"/>
          </a:solidFill>
          <a:latin typeface="Tahoma" pitchFamily="34" charset="0"/>
        </a:defRPr>
      </a:lvl8pPr>
      <a:lvl9pPr marL="1828800" algn="ctr" rtl="0" eaLnBrk="1" fontAlgn="base" hangingPunct="1">
        <a:lnSpc>
          <a:spcPct val="90000"/>
        </a:lnSpc>
        <a:spcBef>
          <a:spcPct val="0"/>
        </a:spcBef>
        <a:spcAft>
          <a:spcPct val="0"/>
        </a:spcAft>
        <a:defRPr sz="3000" b="1">
          <a:solidFill>
            <a:schemeClr val="tx2"/>
          </a:solidFill>
          <a:latin typeface="Tahoma" pitchFamily="34" charset="0"/>
        </a:defRPr>
      </a:lvl9pPr>
    </p:titleStyle>
    <p:bodyStyle>
      <a:lvl1pPr marL="263525" indent="-263525" algn="l" rtl="0" eaLnBrk="1" fontAlgn="base" hangingPunct="1">
        <a:lnSpc>
          <a:spcPct val="90000"/>
        </a:lnSpc>
        <a:spcBef>
          <a:spcPct val="60000"/>
        </a:spcBef>
        <a:spcAft>
          <a:spcPct val="0"/>
        </a:spcAft>
        <a:buFont typeface="Wingdings" pitchFamily="2" charset="2"/>
        <a:buChar char="w"/>
        <a:defRPr sz="2600">
          <a:solidFill>
            <a:schemeClr val="tx1"/>
          </a:solidFill>
          <a:latin typeface="+mn-lt"/>
          <a:ea typeface="+mn-ea"/>
          <a:cs typeface="+mn-cs"/>
        </a:defRPr>
      </a:lvl1pPr>
      <a:lvl2pPr marL="503238" indent="-238125" algn="l" rtl="0" eaLnBrk="1" fontAlgn="base" hangingPunct="1">
        <a:lnSpc>
          <a:spcPct val="90000"/>
        </a:lnSpc>
        <a:spcBef>
          <a:spcPct val="10000"/>
        </a:spcBef>
        <a:spcAft>
          <a:spcPct val="0"/>
        </a:spcAft>
        <a:buChar char="–"/>
        <a:defRPr sz="2200">
          <a:solidFill>
            <a:schemeClr val="tx1"/>
          </a:solidFill>
          <a:latin typeface="+mn-lt"/>
        </a:defRPr>
      </a:lvl2pPr>
      <a:lvl3pPr marL="914400" indent="-296863" algn="l" rtl="0" eaLnBrk="1" fontAlgn="base" hangingPunct="1">
        <a:spcBef>
          <a:spcPct val="20000"/>
        </a:spcBef>
        <a:spcAft>
          <a:spcPct val="0"/>
        </a:spcAft>
        <a:buFont typeface="Wingdings" pitchFamily="2" charset="2"/>
        <a:buChar char="Ø"/>
        <a:defRPr sz="2000">
          <a:solidFill>
            <a:schemeClr val="tx1"/>
          </a:solidFill>
          <a:latin typeface="+mn-lt"/>
        </a:defRPr>
      </a:lvl3pPr>
      <a:lvl4pPr marL="1235075" indent="-206375" algn="l" rtl="0" eaLnBrk="1" fontAlgn="base" hangingPunct="1">
        <a:spcBef>
          <a:spcPct val="20000"/>
        </a:spcBef>
        <a:spcAft>
          <a:spcPct val="0"/>
        </a:spcAft>
        <a:buChar char="•"/>
        <a:defRPr sz="2000">
          <a:solidFill>
            <a:schemeClr val="tx1"/>
          </a:solidFill>
          <a:latin typeface="+mn-lt"/>
        </a:defRPr>
      </a:lvl4pPr>
      <a:lvl5pPr marL="1603375" indent="-254000" algn="l" rtl="0" eaLnBrk="1" fontAlgn="base" hangingPunct="1">
        <a:spcBef>
          <a:spcPct val="20000"/>
        </a:spcBef>
        <a:spcAft>
          <a:spcPct val="0"/>
        </a:spcAft>
        <a:buChar char="»"/>
        <a:defRPr>
          <a:solidFill>
            <a:schemeClr val="tx1"/>
          </a:solidFill>
          <a:latin typeface="+mn-lt"/>
        </a:defRPr>
      </a:lvl5pPr>
      <a:lvl6pPr marL="2060575" indent="-254000" algn="l" rtl="0" eaLnBrk="1" fontAlgn="base" hangingPunct="1">
        <a:spcBef>
          <a:spcPct val="20000"/>
        </a:spcBef>
        <a:spcAft>
          <a:spcPct val="0"/>
        </a:spcAft>
        <a:buChar char="»"/>
        <a:defRPr>
          <a:solidFill>
            <a:schemeClr val="tx1"/>
          </a:solidFill>
          <a:latin typeface="+mn-lt"/>
        </a:defRPr>
      </a:lvl6pPr>
      <a:lvl7pPr marL="2517775" indent="-254000" algn="l" rtl="0" eaLnBrk="1" fontAlgn="base" hangingPunct="1">
        <a:spcBef>
          <a:spcPct val="20000"/>
        </a:spcBef>
        <a:spcAft>
          <a:spcPct val="0"/>
        </a:spcAft>
        <a:buChar char="»"/>
        <a:defRPr>
          <a:solidFill>
            <a:schemeClr val="tx1"/>
          </a:solidFill>
          <a:latin typeface="+mn-lt"/>
        </a:defRPr>
      </a:lvl7pPr>
      <a:lvl8pPr marL="2974975" indent="-254000" algn="l" rtl="0" eaLnBrk="1" fontAlgn="base" hangingPunct="1">
        <a:spcBef>
          <a:spcPct val="20000"/>
        </a:spcBef>
        <a:spcAft>
          <a:spcPct val="0"/>
        </a:spcAft>
        <a:buChar char="»"/>
        <a:defRPr>
          <a:solidFill>
            <a:schemeClr val="tx1"/>
          </a:solidFill>
          <a:latin typeface="+mn-lt"/>
        </a:defRPr>
      </a:lvl8pPr>
      <a:lvl9pPr marL="3432175" indent="-2540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4" name="Rectangle 8"/>
          <p:cNvSpPr>
            <a:spLocks noChangeArrowheads="1"/>
          </p:cNvSpPr>
          <p:nvPr/>
        </p:nvSpPr>
        <p:spPr bwMode="auto">
          <a:xfrm>
            <a:off x="0" y="0"/>
            <a:ext cx="9144000" cy="1143000"/>
          </a:xfrm>
          <a:prstGeom prst="rect">
            <a:avLst/>
          </a:prstGeom>
          <a:solidFill>
            <a:srgbClr val="005B99"/>
          </a:solidFill>
          <a:ln w="9525">
            <a:noFill/>
            <a:miter lim="800000"/>
            <a:headEnd/>
            <a:tailEnd/>
          </a:ln>
          <a:effectLst/>
        </p:spPr>
        <p:txBody>
          <a:bodyPr wrap="none" anchor="ctr"/>
          <a:lstStyle/>
          <a:p>
            <a:endParaRPr lang="en-US" dirty="0"/>
          </a:p>
        </p:txBody>
      </p:sp>
      <p:sp>
        <p:nvSpPr>
          <p:cNvPr id="50178" name="Rectangle 2"/>
          <p:cNvSpPr>
            <a:spLocks noGrp="1" noChangeArrowheads="1"/>
          </p:cNvSpPr>
          <p:nvPr>
            <p:ph type="title"/>
          </p:nvPr>
        </p:nvSpPr>
        <p:spPr bwMode="auto">
          <a:xfrm>
            <a:off x="6858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dirty="0"/>
          </a:p>
        </p:txBody>
      </p:sp>
      <p:sp>
        <p:nvSpPr>
          <p:cNvPr id="5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50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007240-0CE6-4BAF-A1D5-F6C131D33C52}" type="slidenum">
              <a:rPr lang="en-US" smtClean="0"/>
              <a:pPr/>
              <a:t>‹#›</a:t>
            </a:fld>
            <a:endParaRPr lang="en-US" dirty="0"/>
          </a:p>
        </p:txBody>
      </p:sp>
      <p:sp>
        <p:nvSpPr>
          <p:cNvPr id="50185" name="Rectangle 9"/>
          <p:cNvSpPr>
            <a:spLocks noChangeArrowheads="1"/>
          </p:cNvSpPr>
          <p:nvPr/>
        </p:nvSpPr>
        <p:spPr bwMode="auto">
          <a:xfrm>
            <a:off x="0" y="1219200"/>
            <a:ext cx="9144000" cy="228600"/>
          </a:xfrm>
          <a:prstGeom prst="rect">
            <a:avLst/>
          </a:prstGeom>
          <a:solidFill>
            <a:srgbClr val="D81E05"/>
          </a:solidFill>
          <a:ln w="9525">
            <a:noFill/>
            <a:miter lim="800000"/>
            <a:headEnd/>
            <a:tailEnd/>
          </a:ln>
          <a:effectLst/>
        </p:spPr>
        <p:txBody>
          <a:bodyPr wrap="none" anchor="ctr"/>
          <a:lstStyle/>
          <a:p>
            <a:endParaRPr lang="en-US" dirty="0"/>
          </a:p>
        </p:txBody>
      </p:sp>
      <p:pic>
        <p:nvPicPr>
          <p:cNvPr id="50186" name="Picture 10" descr="FRC logo stacked"/>
          <p:cNvPicPr>
            <a:picLocks noChangeAspect="1" noChangeArrowheads="1"/>
          </p:cNvPicPr>
          <p:nvPr/>
        </p:nvPicPr>
        <p:blipFill>
          <a:blip r:embed="rId3" cstate="print"/>
          <a:srcRect/>
          <a:stretch>
            <a:fillRect/>
          </a:stretch>
        </p:blipFill>
        <p:spPr bwMode="auto">
          <a:xfrm>
            <a:off x="7543800" y="4953000"/>
            <a:ext cx="1377950" cy="1528763"/>
          </a:xfrm>
          <a:prstGeom prst="rect">
            <a:avLst/>
          </a:prstGeom>
          <a:noFill/>
        </p:spPr>
      </p:pic>
    </p:spTree>
    <p:extLst>
      <p:ext uri="{BB962C8B-B14F-4D97-AF65-F5344CB8AC3E}">
        <p14:creationId xmlns:p14="http://schemas.microsoft.com/office/powerpoint/2010/main" xmlns="" val="258610990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aramond" pitchFamily="18" charset="0"/>
        </a:defRPr>
      </a:lvl2pPr>
      <a:lvl3pPr algn="ctr" rtl="0" eaLnBrk="1" fontAlgn="base" hangingPunct="1">
        <a:spcBef>
          <a:spcPct val="0"/>
        </a:spcBef>
        <a:spcAft>
          <a:spcPct val="0"/>
        </a:spcAft>
        <a:defRPr sz="4400">
          <a:solidFill>
            <a:schemeClr val="bg1"/>
          </a:solidFill>
          <a:latin typeface="Garamond" pitchFamily="18" charset="0"/>
        </a:defRPr>
      </a:lvl3pPr>
      <a:lvl4pPr algn="ctr" rtl="0" eaLnBrk="1" fontAlgn="base" hangingPunct="1">
        <a:spcBef>
          <a:spcPct val="0"/>
        </a:spcBef>
        <a:spcAft>
          <a:spcPct val="0"/>
        </a:spcAft>
        <a:defRPr sz="4400">
          <a:solidFill>
            <a:schemeClr val="bg1"/>
          </a:solidFill>
          <a:latin typeface="Garamond" pitchFamily="18" charset="0"/>
        </a:defRPr>
      </a:lvl4pPr>
      <a:lvl5pPr algn="ctr" rtl="0" eaLnBrk="1" fontAlgn="base" hangingPunct="1">
        <a:spcBef>
          <a:spcPct val="0"/>
        </a:spcBef>
        <a:spcAft>
          <a:spcPct val="0"/>
        </a:spcAft>
        <a:defRPr sz="4400">
          <a:solidFill>
            <a:schemeClr val="bg1"/>
          </a:solidFill>
          <a:latin typeface="Garamond" pitchFamily="18" charset="0"/>
        </a:defRPr>
      </a:lvl5pPr>
      <a:lvl6pPr marL="457200" algn="ctr" rtl="0" eaLnBrk="1" fontAlgn="base" hangingPunct="1">
        <a:spcBef>
          <a:spcPct val="0"/>
        </a:spcBef>
        <a:spcAft>
          <a:spcPct val="0"/>
        </a:spcAft>
        <a:defRPr sz="4400">
          <a:solidFill>
            <a:schemeClr val="bg1"/>
          </a:solidFill>
          <a:latin typeface="Garamond" pitchFamily="18" charset="0"/>
        </a:defRPr>
      </a:lvl6pPr>
      <a:lvl7pPr marL="914400" algn="ctr" rtl="0" eaLnBrk="1" fontAlgn="base" hangingPunct="1">
        <a:spcBef>
          <a:spcPct val="0"/>
        </a:spcBef>
        <a:spcAft>
          <a:spcPct val="0"/>
        </a:spcAft>
        <a:defRPr sz="4400">
          <a:solidFill>
            <a:schemeClr val="bg1"/>
          </a:solidFill>
          <a:latin typeface="Garamond" pitchFamily="18" charset="0"/>
        </a:defRPr>
      </a:lvl7pPr>
      <a:lvl8pPr marL="1371600" algn="ctr" rtl="0" eaLnBrk="1" fontAlgn="base" hangingPunct="1">
        <a:spcBef>
          <a:spcPct val="0"/>
        </a:spcBef>
        <a:spcAft>
          <a:spcPct val="0"/>
        </a:spcAft>
        <a:defRPr sz="4400">
          <a:solidFill>
            <a:schemeClr val="bg1"/>
          </a:solidFill>
          <a:latin typeface="Garamond" pitchFamily="18" charset="0"/>
        </a:defRPr>
      </a:lvl8pPr>
      <a:lvl9pPr marL="1828800" algn="ctr" rtl="0" eaLnBrk="1" fontAlgn="base" hangingPunct="1">
        <a:spcBef>
          <a:spcPct val="0"/>
        </a:spcBef>
        <a:spcAft>
          <a:spcPct val="0"/>
        </a:spcAft>
        <a:defRPr sz="4400">
          <a:solidFill>
            <a:schemeClr val="bg1"/>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rgbClr val="005B99"/>
          </a:solidFill>
          <a:latin typeface="+mn-lt"/>
          <a:ea typeface="+mn-ea"/>
          <a:cs typeface="+mn-cs"/>
        </a:defRPr>
      </a:lvl1pPr>
      <a:lvl2pPr marL="742950" indent="-285750" algn="l" rtl="0" eaLnBrk="1" fontAlgn="base" hangingPunct="1">
        <a:spcBef>
          <a:spcPct val="20000"/>
        </a:spcBef>
        <a:spcAft>
          <a:spcPct val="0"/>
        </a:spcAft>
        <a:buChar char="–"/>
        <a:defRPr sz="2800">
          <a:solidFill>
            <a:srgbClr val="005B99"/>
          </a:solidFill>
          <a:latin typeface="+mn-lt"/>
        </a:defRPr>
      </a:lvl2pPr>
      <a:lvl3pPr marL="1143000" indent="-228600" algn="l" rtl="0" eaLnBrk="1" fontAlgn="base" hangingPunct="1">
        <a:spcBef>
          <a:spcPct val="20000"/>
        </a:spcBef>
        <a:spcAft>
          <a:spcPct val="0"/>
        </a:spcAft>
        <a:buChar char="•"/>
        <a:defRPr sz="2400">
          <a:solidFill>
            <a:srgbClr val="005B99"/>
          </a:solidFill>
          <a:latin typeface="+mn-lt"/>
        </a:defRPr>
      </a:lvl3pPr>
      <a:lvl4pPr marL="1600200" indent="-228600" algn="l" rtl="0" eaLnBrk="1" fontAlgn="base" hangingPunct="1">
        <a:spcBef>
          <a:spcPct val="20000"/>
        </a:spcBef>
        <a:spcAft>
          <a:spcPct val="0"/>
        </a:spcAft>
        <a:buChar char="–"/>
        <a:defRPr sz="2000">
          <a:solidFill>
            <a:srgbClr val="005B99"/>
          </a:solidFill>
          <a:latin typeface="+mn-lt"/>
        </a:defRPr>
      </a:lvl4pPr>
      <a:lvl5pPr marL="2057400" indent="-228600" algn="l" rtl="0" eaLnBrk="1" fontAlgn="base" hangingPunct="1">
        <a:spcBef>
          <a:spcPct val="20000"/>
        </a:spcBef>
        <a:spcAft>
          <a:spcPct val="0"/>
        </a:spcAft>
        <a:buChar char="»"/>
        <a:defRPr sz="2000">
          <a:solidFill>
            <a:srgbClr val="005B99"/>
          </a:solidFill>
          <a:latin typeface="+mn-lt"/>
        </a:defRPr>
      </a:lvl5pPr>
      <a:lvl6pPr marL="2514600" indent="-228600" algn="l" rtl="0" eaLnBrk="1" fontAlgn="base" hangingPunct="1">
        <a:spcBef>
          <a:spcPct val="20000"/>
        </a:spcBef>
        <a:spcAft>
          <a:spcPct val="0"/>
        </a:spcAft>
        <a:buChar char="»"/>
        <a:defRPr sz="2000">
          <a:solidFill>
            <a:srgbClr val="005B99"/>
          </a:solidFill>
          <a:latin typeface="+mn-lt"/>
        </a:defRPr>
      </a:lvl6pPr>
      <a:lvl7pPr marL="2971800" indent="-228600" algn="l" rtl="0" eaLnBrk="1" fontAlgn="base" hangingPunct="1">
        <a:spcBef>
          <a:spcPct val="20000"/>
        </a:spcBef>
        <a:spcAft>
          <a:spcPct val="0"/>
        </a:spcAft>
        <a:buChar char="»"/>
        <a:defRPr sz="2000">
          <a:solidFill>
            <a:srgbClr val="005B99"/>
          </a:solidFill>
          <a:latin typeface="+mn-lt"/>
        </a:defRPr>
      </a:lvl7pPr>
      <a:lvl8pPr marL="3429000" indent="-228600" algn="l" rtl="0" eaLnBrk="1" fontAlgn="base" hangingPunct="1">
        <a:spcBef>
          <a:spcPct val="20000"/>
        </a:spcBef>
        <a:spcAft>
          <a:spcPct val="0"/>
        </a:spcAft>
        <a:buChar char="»"/>
        <a:defRPr sz="2000">
          <a:solidFill>
            <a:srgbClr val="005B99"/>
          </a:solidFill>
          <a:latin typeface="+mn-lt"/>
        </a:defRPr>
      </a:lvl8pPr>
      <a:lvl9pPr marL="3886200" indent="-228600" algn="l" rtl="0" eaLnBrk="1" fontAlgn="base" hangingPunct="1">
        <a:spcBef>
          <a:spcPct val="20000"/>
        </a:spcBef>
        <a:spcAft>
          <a:spcPct val="0"/>
        </a:spcAft>
        <a:buChar char="»"/>
        <a:defRPr sz="2000">
          <a:solidFill>
            <a:srgbClr val="005B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E6B1C33-74D8-4BAA-998F-E2F39CDA3829}" type="datetime1">
              <a:rPr lang="en-US" smtClean="0"/>
              <a:pPr/>
              <a:t>4/23/2014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B007240-0CE6-4BAF-A1D5-F6C131D33C52}"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xmlns="" val="13595516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pitchFamily="18" charset="0"/>
              </a:defRPr>
            </a:lvl1pPr>
          </a:lstStyle>
          <a:p>
            <a:fld id="{34FB571A-4470-4A37-B05E-0B953203CE5A}" type="datetime1">
              <a:rPr lang="en-US" smtClean="0"/>
              <a:pPr/>
              <a:t>4/23/2014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pitchFamily="18" charset="0"/>
              </a:defRPr>
            </a:lvl1pPr>
          </a:lstStyle>
          <a:p>
            <a:fld id="{BB007240-0CE6-4BAF-A1D5-F6C131D33C52}" type="slidenum">
              <a:rPr lang="en-US" smtClean="0"/>
              <a:pPr/>
              <a:t>‹#›</a:t>
            </a:fld>
            <a:endParaRPr lang="en-US" dirty="0"/>
          </a:p>
        </p:txBody>
      </p:sp>
    </p:spTree>
    <p:extLst>
      <p:ext uri="{BB962C8B-B14F-4D97-AF65-F5344CB8AC3E}">
        <p14:creationId xmlns:p14="http://schemas.microsoft.com/office/powerpoint/2010/main" xmlns="" val="3667667118"/>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defTabSz="914400" rtl="0" eaLnBrk="1" latinLnBrk="0" hangingPunct="1">
        <a:spcBef>
          <a:spcPct val="0"/>
        </a:spcBef>
        <a:buNone/>
        <a:defRPr sz="4400" kern="1200">
          <a:solidFill>
            <a:schemeClr val="tx1"/>
          </a:solidFill>
          <a:latin typeface="Century"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Ron.swecker@dot.go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mailto:karlyn.k.slaydon.mil@mail.mil" TargetMode="External"/><Relationship Id="rId4" Type="http://schemas.openxmlformats.org/officeDocument/2006/relationships/hyperlink" Target="mailto:wcouch@doc.go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max.omb.gov/community/x/5QlfJw"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blogs.archives.gov/records-express/2014/03/10/comment-and-discuss-the-automated-electronic-records-management-report-and-plan/"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PRMD@nara.gov"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hyperlink" Target="https://max.omb.gov/community/x/5QlfJw" TargetMode="External"/><Relationship Id="rId4" Type="http://schemas.openxmlformats.org/officeDocument/2006/relationships/hyperlink" Target="mailto:Meg.phillips@nara.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blogs.archives.gov/records-expres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hyperlink" Target="mailto:paul.wester@nara.gov" TargetMode="External"/><Relationship Id="rId4" Type="http://schemas.openxmlformats.org/officeDocument/2006/relationships/hyperlink" Target="mailto:PRMD@nara.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NARA's Agency Services Bimonthly Records and Information Discussion Group (BRIDG)</a:t>
            </a:r>
          </a:p>
        </p:txBody>
      </p:sp>
      <p:sp>
        <p:nvSpPr>
          <p:cNvPr id="6" name="Subtitle 5"/>
          <p:cNvSpPr>
            <a:spLocks noGrp="1"/>
          </p:cNvSpPr>
          <p:nvPr>
            <p:ph type="subTitle" idx="1"/>
          </p:nvPr>
        </p:nvSpPr>
        <p:spPr>
          <a:xfrm>
            <a:off x="1524000" y="4114800"/>
            <a:ext cx="7062788" cy="1143000"/>
          </a:xfrm>
        </p:spPr>
        <p:txBody>
          <a:bodyPr/>
          <a:lstStyle/>
          <a:p>
            <a:r>
              <a:rPr lang="en-US" dirty="0"/>
              <a:t>Wednesday, April 16, 2014</a:t>
            </a:r>
          </a:p>
        </p:txBody>
      </p:sp>
      <p:sp>
        <p:nvSpPr>
          <p:cNvPr id="4" name="Slide Number Placeholder 3"/>
          <p:cNvSpPr>
            <a:spLocks noGrp="1"/>
          </p:cNvSpPr>
          <p:nvPr>
            <p:ph type="sldNum" sz="quarter" idx="4"/>
          </p:nvPr>
        </p:nvSpPr>
        <p:spPr/>
        <p:txBody>
          <a:bodyPr/>
          <a:lstStyle/>
          <a:p>
            <a:fld id="{BB007240-0CE6-4BAF-A1D5-F6C131D33C52}" type="slidenum">
              <a:rPr lang="en-US"/>
              <a:pPr/>
              <a:t>1</a:t>
            </a:fld>
            <a:endParaRPr lang="en-US" dirty="0"/>
          </a:p>
        </p:txBody>
      </p:sp>
    </p:spTree>
    <p:extLst>
      <p:ext uri="{BB962C8B-B14F-4D97-AF65-F5344CB8AC3E}">
        <p14:creationId xmlns:p14="http://schemas.microsoft.com/office/powerpoint/2010/main" xmlns="" val="345324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Items of Importance</a:t>
            </a:r>
          </a:p>
        </p:txBody>
      </p:sp>
      <p:sp>
        <p:nvSpPr>
          <p:cNvPr id="3" name="Content Placeholder 2"/>
          <p:cNvSpPr>
            <a:spLocks noGrp="1"/>
          </p:cNvSpPr>
          <p:nvPr>
            <p:ph idx="1"/>
          </p:nvPr>
        </p:nvSpPr>
        <p:spPr/>
        <p:txBody>
          <a:bodyPr/>
          <a:lstStyle/>
          <a:p>
            <a:r>
              <a:rPr lang="en-US" sz="2800" dirty="0"/>
              <a:t>Network of experts who QC query operatives and results prior to submission.</a:t>
            </a:r>
          </a:p>
          <a:p>
            <a:pPr lvl="1"/>
            <a:r>
              <a:rPr lang="en-US" sz="2400" dirty="0"/>
              <a:t>ARCIS BI Reports Library</a:t>
            </a:r>
          </a:p>
          <a:p>
            <a:pPr lvl="1"/>
            <a:r>
              <a:rPr lang="en-US" sz="2400" dirty="0"/>
              <a:t>Confidence in Reports.</a:t>
            </a:r>
          </a:p>
          <a:p>
            <a:pPr lvl="1"/>
            <a:r>
              <a:rPr lang="en-US" sz="2400" dirty="0"/>
              <a:t>Reduces dissemination of inaccurate data.</a:t>
            </a:r>
          </a:p>
          <a:p>
            <a:pPr lvl="1"/>
            <a:r>
              <a:rPr lang="en-US" sz="2400" dirty="0"/>
              <a:t>Control over proliferation and clutter in the BI environment.</a:t>
            </a:r>
          </a:p>
          <a:p>
            <a:pPr lvl="1"/>
            <a:r>
              <a:rPr lang="en-US" sz="2400" dirty="0"/>
              <a:t>We’ll get the reports to you, but please pardon the delay!</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Lastly….</a:t>
            </a:r>
          </a:p>
        </p:txBody>
      </p:sp>
      <p:sp>
        <p:nvSpPr>
          <p:cNvPr id="3" name="Content Placeholder 2"/>
          <p:cNvSpPr>
            <a:spLocks noGrp="1"/>
          </p:cNvSpPr>
          <p:nvPr>
            <p:ph idx="1"/>
          </p:nvPr>
        </p:nvSpPr>
        <p:spPr/>
        <p:txBody>
          <a:bodyPr/>
          <a:lstStyle/>
          <a:p>
            <a:r>
              <a:rPr lang="en-US" sz="2800" dirty="0"/>
              <a:t>ARCIS Customer Portal Deployment!</a:t>
            </a:r>
          </a:p>
          <a:p>
            <a:r>
              <a:rPr lang="en-US" sz="2800" dirty="0"/>
              <a:t>Only 39 agencies on board thus far and we need you to sign up for a Gateway 1 meeting (demo and discussion) to begin planning your deployment strategy.</a:t>
            </a:r>
          </a:p>
          <a:p>
            <a:r>
              <a:rPr lang="en-US" sz="2800" dirty="0"/>
              <a:t>User Administration, Access Controls, Records Transfers, Reference Requests.</a:t>
            </a:r>
          </a:p>
          <a:p>
            <a:r>
              <a:rPr lang="en-US" sz="2800" dirty="0"/>
              <a:t>john.mcevoy@nara.gov</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p>
        </p:txBody>
      </p:sp>
      <p:sp>
        <p:nvSpPr>
          <p:cNvPr id="3" name="Content Placeholder 2"/>
          <p:cNvSpPr>
            <a:spLocks noGrp="1"/>
          </p:cNvSpPr>
          <p:nvPr>
            <p:ph idx="1"/>
          </p:nvPr>
        </p:nvSpPr>
        <p:spPr/>
        <p:txBody>
          <a:bodyPr/>
          <a:lstStyle/>
          <a:p>
            <a:pPr algn="ctr">
              <a:buNone/>
            </a:pPr>
            <a:r>
              <a:rPr lang="en-US" dirty="0">
                <a:solidFill>
                  <a:srgbClr val="0066CC"/>
                </a:solidFill>
              </a:rPr>
              <a:t>Thank you!</a:t>
            </a:r>
          </a:p>
          <a:p>
            <a:pPr algn="ctr">
              <a:buNone/>
            </a:pPr>
            <a:r>
              <a:rPr lang="en-US" dirty="0">
                <a:solidFill>
                  <a:srgbClr val="0066CC"/>
                </a:solidFill>
              </a:rPr>
              <a:t>For more information, please contact:</a:t>
            </a:r>
          </a:p>
          <a:p>
            <a:pPr algn="ctr">
              <a:buNone/>
            </a:pPr>
            <a:endParaRPr lang="en-US" dirty="0">
              <a:solidFill>
                <a:srgbClr val="0066CC"/>
              </a:solidFill>
            </a:endParaRPr>
          </a:p>
          <a:p>
            <a:pPr algn="ctr">
              <a:buNone/>
            </a:pPr>
            <a:r>
              <a:rPr lang="en-US" dirty="0">
                <a:solidFill>
                  <a:srgbClr val="0066CC"/>
                </a:solidFill>
              </a:rPr>
              <a:t>John McEvoy</a:t>
            </a:r>
          </a:p>
          <a:p>
            <a:pPr algn="ctr">
              <a:buNone/>
            </a:pPr>
            <a:r>
              <a:rPr lang="en-US" dirty="0">
                <a:solidFill>
                  <a:srgbClr val="0066CC"/>
                </a:solidFill>
              </a:rPr>
              <a:t>240-338-3616 (cell)</a:t>
            </a:r>
          </a:p>
          <a:p>
            <a:pPr algn="ctr">
              <a:buNone/>
            </a:pPr>
            <a:r>
              <a:rPr lang="en-US" dirty="0">
                <a:solidFill>
                  <a:srgbClr val="0066CC"/>
                </a:solidFill>
              </a:rPr>
              <a:t>john.mcevoy@nara.gov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r>
            <a:br>
              <a:rPr lang="en-US" dirty="0"/>
            </a:br>
            <a:r>
              <a:rPr lang="en-US" dirty="0"/>
              <a:t>Federal Records Officers Network Overview (FRON)</a:t>
            </a:r>
          </a:p>
        </p:txBody>
      </p:sp>
      <p:sp>
        <p:nvSpPr>
          <p:cNvPr id="6" name="Subtitle 5"/>
          <p:cNvSpPr>
            <a:spLocks noGrp="1"/>
          </p:cNvSpPr>
          <p:nvPr>
            <p:ph type="subTitle" idx="1"/>
          </p:nvPr>
        </p:nvSpPr>
        <p:spPr/>
        <p:txBody>
          <a:bodyPr/>
          <a:lstStyle/>
          <a:p>
            <a:r>
              <a:rPr lang="en-US" dirty="0"/>
              <a:t>FRON Co-Chairs, </a:t>
            </a:r>
            <a:br>
              <a:rPr lang="en-US" dirty="0"/>
            </a:br>
            <a:r>
              <a:rPr lang="en-US" dirty="0"/>
              <a:t>Wendy Couch, Department of Commerce, and Ron </a:t>
            </a:r>
            <a:r>
              <a:rPr lang="en-US" dirty="0" err="1"/>
              <a:t>Swecker</a:t>
            </a:r>
            <a:r>
              <a:rPr lang="en-US" dirty="0"/>
              <a:t>, Department of Transportation</a:t>
            </a:r>
          </a:p>
        </p:txBody>
      </p:sp>
      <p:sp>
        <p:nvSpPr>
          <p:cNvPr id="4" name="Slide Number Placeholder 3"/>
          <p:cNvSpPr>
            <a:spLocks noGrp="1"/>
          </p:cNvSpPr>
          <p:nvPr>
            <p:ph type="sldNum" sz="quarter" idx="4"/>
          </p:nvPr>
        </p:nvSpPr>
        <p:spPr/>
        <p:txBody>
          <a:bodyPr/>
          <a:lstStyle/>
          <a:p>
            <a:fld id="{BB007240-0CE6-4BAF-A1D5-F6C131D33C52}" type="slidenum">
              <a:rPr lang="en-US"/>
              <a:pPr/>
              <a:t>13</a:t>
            </a:fld>
            <a:endParaRPr lang="en-US" dirty="0"/>
          </a:p>
        </p:txBody>
      </p:sp>
    </p:spTree>
    <p:extLst>
      <p:ext uri="{BB962C8B-B14F-4D97-AF65-F5344CB8AC3E}">
        <p14:creationId xmlns:p14="http://schemas.microsoft.com/office/powerpoint/2010/main" xmlns="" val="58090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65245" cy="1202485"/>
          </a:xfrm>
        </p:spPr>
        <p:txBody>
          <a:bodyPr/>
          <a:lstStyle/>
          <a:p>
            <a:r>
              <a:rPr lang="en-US" dirty="0"/>
              <a:t>Agenda</a:t>
            </a:r>
          </a:p>
        </p:txBody>
      </p:sp>
      <p:sp>
        <p:nvSpPr>
          <p:cNvPr id="4" name="Slide Number Placeholder 3"/>
          <p:cNvSpPr>
            <a:spLocks noGrp="1"/>
          </p:cNvSpPr>
          <p:nvPr>
            <p:ph type="sldNum" sz="quarter" idx="12"/>
          </p:nvPr>
        </p:nvSpPr>
        <p:spPr/>
        <p:txBody>
          <a:bodyPr/>
          <a:lstStyle/>
          <a:p>
            <a:fld id="{CFF6E16B-CA19-409B-9CE1-964B46749827}" type="slidenum">
              <a:rPr lang="en-US"/>
              <a:pPr/>
              <a:t>14</a:t>
            </a:fld>
            <a:endParaRPr lang="en-US" dirty="0"/>
          </a:p>
        </p:txBody>
      </p:sp>
      <p:sp>
        <p:nvSpPr>
          <p:cNvPr id="3" name="Content Placeholder 2"/>
          <p:cNvSpPr>
            <a:spLocks noGrp="1"/>
          </p:cNvSpPr>
          <p:nvPr>
            <p:ph sz="quarter" idx="1"/>
          </p:nvPr>
        </p:nvSpPr>
        <p:spPr>
          <a:xfrm>
            <a:off x="1463040" y="1981200"/>
            <a:ext cx="6196405" cy="3603812"/>
          </a:xfrm>
        </p:spPr>
        <p:txBody>
          <a:bodyPr>
            <a:normAutofit/>
          </a:bodyPr>
          <a:lstStyle/>
          <a:p>
            <a:pPr>
              <a:spcAft>
                <a:spcPts val="600"/>
              </a:spcAft>
            </a:pPr>
            <a:r>
              <a:rPr lang="en-US" sz="2800" dirty="0"/>
              <a:t>Purpose of FRON</a:t>
            </a:r>
          </a:p>
          <a:p>
            <a:pPr lvl="0">
              <a:spcAft>
                <a:spcPts val="600"/>
              </a:spcAft>
            </a:pPr>
            <a:r>
              <a:rPr lang="en-US" sz="2800" dirty="0"/>
              <a:t>Background on why/how the group was formed</a:t>
            </a:r>
          </a:p>
          <a:p>
            <a:pPr lvl="0">
              <a:spcAft>
                <a:spcPts val="600"/>
              </a:spcAft>
            </a:pPr>
            <a:r>
              <a:rPr lang="en-US" sz="2800" dirty="0"/>
              <a:t>FRON Collaboration Opportunities</a:t>
            </a:r>
          </a:p>
          <a:p>
            <a:pPr lvl="0">
              <a:spcAft>
                <a:spcPts val="600"/>
              </a:spcAft>
            </a:pPr>
            <a:r>
              <a:rPr lang="en-US" sz="2800" dirty="0"/>
              <a:t>Questions?</a:t>
            </a:r>
          </a:p>
        </p:txBody>
      </p:sp>
    </p:spTree>
    <p:extLst>
      <p:ext uri="{BB962C8B-B14F-4D97-AF65-F5344CB8AC3E}">
        <p14:creationId xmlns:p14="http://schemas.microsoft.com/office/powerpoint/2010/main" xmlns="" val="3312403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Purpose of FRON</a:t>
            </a:r>
          </a:p>
        </p:txBody>
      </p:sp>
      <p:sp>
        <p:nvSpPr>
          <p:cNvPr id="3" name="Slide Number Placeholder 2"/>
          <p:cNvSpPr>
            <a:spLocks noGrp="1"/>
          </p:cNvSpPr>
          <p:nvPr>
            <p:ph type="sldNum" sz="quarter" idx="12"/>
          </p:nvPr>
        </p:nvSpPr>
        <p:spPr/>
        <p:txBody>
          <a:bodyPr/>
          <a:lstStyle/>
          <a:p>
            <a:fld id="{CFF6E16B-CA19-409B-9CE1-964B46749827}" type="slidenum">
              <a:rPr lang="en-US"/>
              <a:pPr/>
              <a:t>15</a:t>
            </a:fld>
            <a:endParaRPr lang="en-US" dirty="0"/>
          </a:p>
        </p:txBody>
      </p:sp>
      <p:sp>
        <p:nvSpPr>
          <p:cNvPr id="4" name="Content Placeholder 3"/>
          <p:cNvSpPr>
            <a:spLocks noGrp="1"/>
          </p:cNvSpPr>
          <p:nvPr>
            <p:ph sz="quarter" idx="1"/>
          </p:nvPr>
        </p:nvSpPr>
        <p:spPr>
          <a:xfrm>
            <a:off x="457200" y="1463040"/>
            <a:ext cx="8229600" cy="4937760"/>
          </a:xfrm>
        </p:spPr>
        <p:txBody>
          <a:bodyPr/>
          <a:lstStyle/>
          <a:p>
            <a:pPr>
              <a:spcAft>
                <a:spcPts val="600"/>
              </a:spcAft>
            </a:pPr>
            <a:r>
              <a:rPr lang="en-US" dirty="0"/>
              <a:t>We are a network of Records Officers that address </a:t>
            </a:r>
            <a:r>
              <a:rPr lang="en-US" dirty="0">
                <a:solidFill>
                  <a:srgbClr val="FF0000"/>
                </a:solidFill>
              </a:rPr>
              <a:t>RM Programmatic </a:t>
            </a:r>
            <a:r>
              <a:rPr lang="en-US" dirty="0"/>
              <a:t>issues that exist across Federal agencies. The main goals are to:</a:t>
            </a:r>
          </a:p>
          <a:p>
            <a:pPr lvl="1">
              <a:spcAft>
                <a:spcPts val="600"/>
              </a:spcAft>
            </a:pPr>
            <a:r>
              <a:rPr lang="en-US" dirty="0"/>
              <a:t>Share experiences</a:t>
            </a:r>
          </a:p>
          <a:p>
            <a:pPr lvl="1">
              <a:spcAft>
                <a:spcPts val="600"/>
              </a:spcAft>
            </a:pPr>
            <a:r>
              <a:rPr lang="en-US" dirty="0"/>
              <a:t>Leverage best practices, tools, and templates</a:t>
            </a:r>
          </a:p>
          <a:p>
            <a:pPr lvl="1">
              <a:spcAft>
                <a:spcPts val="600"/>
              </a:spcAft>
            </a:pPr>
            <a:r>
              <a:rPr lang="en-US" dirty="0"/>
              <a:t>Leverage the collective efforts to address common issues</a:t>
            </a:r>
          </a:p>
          <a:p>
            <a:pPr>
              <a:spcAft>
                <a:spcPts val="600"/>
              </a:spcAft>
            </a:pPr>
            <a:endParaRPr lang="en-US" dirty="0"/>
          </a:p>
        </p:txBody>
      </p:sp>
    </p:spTree>
    <p:extLst>
      <p:ext uri="{BB962C8B-B14F-4D97-AF65-F5344CB8AC3E}">
        <p14:creationId xmlns:p14="http://schemas.microsoft.com/office/powerpoint/2010/main" xmlns="" val="3385419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Background</a:t>
            </a:r>
          </a:p>
        </p:txBody>
      </p:sp>
      <p:sp>
        <p:nvSpPr>
          <p:cNvPr id="3" name="Slide Number Placeholder 2"/>
          <p:cNvSpPr>
            <a:spLocks noGrp="1"/>
          </p:cNvSpPr>
          <p:nvPr>
            <p:ph type="sldNum" sz="quarter" idx="12"/>
          </p:nvPr>
        </p:nvSpPr>
        <p:spPr/>
        <p:txBody>
          <a:bodyPr/>
          <a:lstStyle/>
          <a:p>
            <a:fld id="{CFF6E16B-CA19-409B-9CE1-964B46749827}" type="slidenum">
              <a:rPr lang="en-US"/>
              <a:pPr/>
              <a:t>16</a:t>
            </a:fld>
            <a:endParaRPr lang="en-US" dirty="0"/>
          </a:p>
        </p:txBody>
      </p:sp>
      <p:graphicFrame>
        <p:nvGraphicFramePr>
          <p:cNvPr id="6" name="Content Placeholder 5"/>
          <p:cNvGraphicFramePr>
            <a:graphicFrameLocks noGrp="1"/>
          </p:cNvGraphicFramePr>
          <p:nvPr>
            <p:ph sz="quarter" idx="1"/>
          </p:nvPr>
        </p:nvGraphicFramePr>
        <p:xfrm>
          <a:off x="457200" y="9906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4495800"/>
            <a:ext cx="928075" cy="307777"/>
          </a:xfrm>
          <a:prstGeom prst="rect">
            <a:avLst/>
          </a:prstGeom>
          <a:noFill/>
        </p:spPr>
        <p:txBody>
          <a:bodyPr wrap="none" rtlCol="0">
            <a:spAutoFit/>
          </a:bodyPr>
          <a:lstStyle/>
          <a:p>
            <a:r>
              <a:rPr lang="en-US" sz="1400" b="1" dirty="0"/>
              <a:t>Fall 2012</a:t>
            </a:r>
          </a:p>
        </p:txBody>
      </p:sp>
      <p:sp>
        <p:nvSpPr>
          <p:cNvPr id="8" name="TextBox 7"/>
          <p:cNvSpPr txBox="1"/>
          <p:nvPr/>
        </p:nvSpPr>
        <p:spPr>
          <a:xfrm>
            <a:off x="1981200" y="3505200"/>
            <a:ext cx="1058175" cy="307777"/>
          </a:xfrm>
          <a:prstGeom prst="rect">
            <a:avLst/>
          </a:prstGeom>
          <a:noFill/>
        </p:spPr>
        <p:txBody>
          <a:bodyPr wrap="none" rtlCol="0">
            <a:spAutoFit/>
          </a:bodyPr>
          <a:lstStyle/>
          <a:p>
            <a:r>
              <a:rPr lang="en-US" sz="1400" b="1" dirty="0"/>
              <a:t>Early 2013</a:t>
            </a:r>
          </a:p>
        </p:txBody>
      </p:sp>
      <p:sp>
        <p:nvSpPr>
          <p:cNvPr id="9" name="TextBox 8"/>
          <p:cNvSpPr txBox="1"/>
          <p:nvPr/>
        </p:nvSpPr>
        <p:spPr>
          <a:xfrm>
            <a:off x="3352800" y="2667000"/>
            <a:ext cx="969368" cy="307777"/>
          </a:xfrm>
          <a:prstGeom prst="rect">
            <a:avLst/>
          </a:prstGeom>
          <a:noFill/>
        </p:spPr>
        <p:txBody>
          <a:bodyPr wrap="none" rtlCol="0">
            <a:spAutoFit/>
          </a:bodyPr>
          <a:lstStyle/>
          <a:p>
            <a:r>
              <a:rPr lang="en-US" sz="1400" b="1" dirty="0"/>
              <a:t>May 2013</a:t>
            </a:r>
          </a:p>
        </p:txBody>
      </p:sp>
      <p:sp>
        <p:nvSpPr>
          <p:cNvPr id="10" name="TextBox 9"/>
          <p:cNvSpPr txBox="1"/>
          <p:nvPr/>
        </p:nvSpPr>
        <p:spPr>
          <a:xfrm>
            <a:off x="4953000" y="2057400"/>
            <a:ext cx="995401" cy="307777"/>
          </a:xfrm>
          <a:prstGeom prst="rect">
            <a:avLst/>
          </a:prstGeom>
          <a:noFill/>
        </p:spPr>
        <p:txBody>
          <a:bodyPr wrap="none" rtlCol="0">
            <a:spAutoFit/>
          </a:bodyPr>
          <a:lstStyle/>
          <a:p>
            <a:r>
              <a:rPr lang="en-US" sz="1400" b="1" dirty="0"/>
              <a:t>June 2013</a:t>
            </a:r>
          </a:p>
        </p:txBody>
      </p:sp>
      <p:sp>
        <p:nvSpPr>
          <p:cNvPr id="11" name="TextBox 10"/>
          <p:cNvSpPr txBox="1"/>
          <p:nvPr/>
        </p:nvSpPr>
        <p:spPr>
          <a:xfrm>
            <a:off x="6553200" y="1676400"/>
            <a:ext cx="1051891" cy="307777"/>
          </a:xfrm>
          <a:prstGeom prst="rect">
            <a:avLst/>
          </a:prstGeom>
          <a:noFill/>
        </p:spPr>
        <p:txBody>
          <a:bodyPr wrap="none" rtlCol="0">
            <a:spAutoFit/>
          </a:bodyPr>
          <a:lstStyle/>
          <a:p>
            <a:r>
              <a:rPr lang="en-US" sz="1400" b="1" dirty="0"/>
              <a:t>April 2014</a:t>
            </a:r>
          </a:p>
        </p:txBody>
      </p:sp>
      <p:pic>
        <p:nvPicPr>
          <p:cNvPr id="1026" name="Picture 2" descr="C:\Users\Karlyn.K.Slaydon\Desktop\Misc pix from camera\people 2.png"/>
          <p:cNvPicPr>
            <a:picLocks noChangeAspect="1" noChangeArrowheads="1"/>
          </p:cNvPicPr>
          <p:nvPr/>
        </p:nvPicPr>
        <p:blipFill>
          <a:blip r:embed="rId8" cstate="print"/>
          <a:srcRect/>
          <a:stretch>
            <a:fillRect/>
          </a:stretch>
        </p:blipFill>
        <p:spPr bwMode="auto">
          <a:xfrm>
            <a:off x="6400800" y="4419600"/>
            <a:ext cx="2266950" cy="1790700"/>
          </a:xfrm>
          <a:prstGeom prst="rect">
            <a:avLst/>
          </a:prstGeom>
          <a:noFill/>
        </p:spPr>
      </p:pic>
      <p:pic>
        <p:nvPicPr>
          <p:cNvPr id="1028" name="Picture 4" descr="C:\Users\Karlyn.K.Slaydon\Desktop\Misc pix from camera\FRON.png"/>
          <p:cNvPicPr>
            <a:picLocks noChangeAspect="1" noChangeArrowheads="1"/>
          </p:cNvPicPr>
          <p:nvPr/>
        </p:nvPicPr>
        <p:blipFill>
          <a:blip r:embed="rId9" cstate="print"/>
          <a:srcRect/>
          <a:stretch>
            <a:fillRect/>
          </a:stretch>
        </p:blipFill>
        <p:spPr bwMode="auto">
          <a:xfrm>
            <a:off x="504825" y="1447800"/>
            <a:ext cx="3838575" cy="495300"/>
          </a:xfrm>
          <a:prstGeom prst="rect">
            <a:avLst/>
          </a:prstGeom>
          <a:noFill/>
        </p:spPr>
      </p:pic>
    </p:spTree>
    <p:extLst>
      <p:ext uri="{BB962C8B-B14F-4D97-AF65-F5344CB8AC3E}">
        <p14:creationId xmlns:p14="http://schemas.microsoft.com/office/powerpoint/2010/main" xmlns="" val="3607608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 Membership</a:t>
            </a:r>
          </a:p>
        </p:txBody>
      </p:sp>
      <p:sp>
        <p:nvSpPr>
          <p:cNvPr id="3" name="Slide Number Placeholder 2"/>
          <p:cNvSpPr>
            <a:spLocks noGrp="1"/>
          </p:cNvSpPr>
          <p:nvPr>
            <p:ph type="sldNum" sz="quarter" idx="12"/>
          </p:nvPr>
        </p:nvSpPr>
        <p:spPr/>
        <p:txBody>
          <a:bodyPr/>
          <a:lstStyle/>
          <a:p>
            <a:fld id="{CFF6E16B-CA19-409B-9CE1-964B46749827}" type="slidenum">
              <a:rPr lang="en-US"/>
              <a:pPr/>
              <a:t>17</a:t>
            </a:fld>
            <a:endParaRPr lang="en-US" dirty="0"/>
          </a:p>
        </p:txBody>
      </p:sp>
      <p:sp>
        <p:nvSpPr>
          <p:cNvPr id="4" name="Content Placeholder 3"/>
          <p:cNvSpPr>
            <a:spLocks noGrp="1"/>
          </p:cNvSpPr>
          <p:nvPr>
            <p:ph sz="quarter" idx="1"/>
          </p:nvPr>
        </p:nvSpPr>
        <p:spPr>
          <a:xfrm>
            <a:off x="457200" y="1447800"/>
            <a:ext cx="8229600" cy="4709160"/>
          </a:xfrm>
        </p:spPr>
        <p:txBody>
          <a:bodyPr>
            <a:normAutofit/>
          </a:bodyPr>
          <a:lstStyle/>
          <a:p>
            <a:pPr lvl="1">
              <a:spcBef>
                <a:spcPts val="600"/>
              </a:spcBef>
              <a:spcAft>
                <a:spcPts val="1200"/>
              </a:spcAft>
            </a:pPr>
            <a:r>
              <a:rPr lang="en-US" sz="2500" dirty="0"/>
              <a:t>Open to all Federal Records Officers and those actively involved in the advancement of records &amp; information management</a:t>
            </a:r>
          </a:p>
          <a:p>
            <a:pPr lvl="1">
              <a:spcBef>
                <a:spcPts val="600"/>
              </a:spcBef>
              <a:spcAft>
                <a:spcPts val="1200"/>
              </a:spcAft>
            </a:pPr>
            <a:r>
              <a:rPr lang="en-US" sz="2500" dirty="0"/>
              <a:t>Not limited by size of the agency</a:t>
            </a:r>
          </a:p>
        </p:txBody>
      </p:sp>
    </p:spTree>
    <p:extLst>
      <p:ext uri="{BB962C8B-B14F-4D97-AF65-F5344CB8AC3E}">
        <p14:creationId xmlns:p14="http://schemas.microsoft.com/office/powerpoint/2010/main" xmlns="" val="354017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Opportunities</a:t>
            </a:r>
          </a:p>
        </p:txBody>
      </p:sp>
      <p:sp>
        <p:nvSpPr>
          <p:cNvPr id="3" name="Slide Number Placeholder 2"/>
          <p:cNvSpPr>
            <a:spLocks noGrp="1"/>
          </p:cNvSpPr>
          <p:nvPr>
            <p:ph type="sldNum" sz="quarter" idx="12"/>
          </p:nvPr>
        </p:nvSpPr>
        <p:spPr/>
        <p:txBody>
          <a:bodyPr/>
          <a:lstStyle/>
          <a:p>
            <a:fld id="{CFF6E16B-CA19-409B-9CE1-964B46749827}" type="slidenum">
              <a:rPr lang="en-US"/>
              <a:pPr/>
              <a:t>18</a:t>
            </a:fld>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3276600" y="1905000"/>
            <a:ext cx="838200" cy="42672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609600" y="2057400"/>
            <a:ext cx="2895600" cy="6096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Online experience is first choice for some users</a:t>
            </a:r>
          </a:p>
        </p:txBody>
      </p:sp>
      <p:sp>
        <p:nvSpPr>
          <p:cNvPr id="7" name="TextBox 6"/>
          <p:cNvSpPr txBox="1"/>
          <p:nvPr/>
        </p:nvSpPr>
        <p:spPr>
          <a:xfrm>
            <a:off x="609600" y="1447800"/>
            <a:ext cx="2514600" cy="381000"/>
          </a:xfrm>
          <a:prstGeom prst="rect">
            <a:avLst/>
          </a:prstGeom>
          <a:noFill/>
        </p:spPr>
        <p:txBody>
          <a:bodyPr wrap="square" rtlCol="0">
            <a:spAutoFit/>
          </a:bodyPr>
          <a:lstStyle/>
          <a:p>
            <a:pPr algn="ctr"/>
            <a:r>
              <a:rPr lang="en-US" b="1" dirty="0">
                <a:solidFill>
                  <a:schemeClr val="bg2">
                    <a:lumMod val="25000"/>
                  </a:schemeClr>
                </a:solidFill>
              </a:rPr>
              <a:t>Virtual Networking</a:t>
            </a:r>
          </a:p>
        </p:txBody>
      </p:sp>
      <p:sp>
        <p:nvSpPr>
          <p:cNvPr id="8" name="TextBox 7"/>
          <p:cNvSpPr txBox="1"/>
          <p:nvPr/>
        </p:nvSpPr>
        <p:spPr>
          <a:xfrm>
            <a:off x="5841492" y="1435608"/>
            <a:ext cx="2971800" cy="381000"/>
          </a:xfrm>
          <a:prstGeom prst="rect">
            <a:avLst/>
          </a:prstGeom>
          <a:noFill/>
        </p:spPr>
        <p:txBody>
          <a:bodyPr wrap="square" rtlCol="0">
            <a:spAutoFit/>
          </a:bodyPr>
          <a:lstStyle/>
          <a:p>
            <a:pPr algn="ctr"/>
            <a:r>
              <a:rPr lang="en-US" b="1" dirty="0">
                <a:solidFill>
                  <a:srgbClr val="191B07"/>
                </a:solidFill>
              </a:rPr>
              <a:t>Face-To-Face Networking</a:t>
            </a:r>
          </a:p>
        </p:txBody>
      </p:sp>
      <p:sp>
        <p:nvSpPr>
          <p:cNvPr id="9" name="Rounded Rectangle 8"/>
          <p:cNvSpPr/>
          <p:nvPr/>
        </p:nvSpPr>
        <p:spPr>
          <a:xfrm>
            <a:off x="617220" y="2904744"/>
            <a:ext cx="2880360" cy="60325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Online conversations for short immediate answers</a:t>
            </a:r>
          </a:p>
        </p:txBody>
      </p:sp>
      <p:sp>
        <p:nvSpPr>
          <p:cNvPr id="10" name="Rounded Rectangle 9"/>
          <p:cNvSpPr/>
          <p:nvPr/>
        </p:nvSpPr>
        <p:spPr>
          <a:xfrm>
            <a:off x="6070092" y="2432304"/>
            <a:ext cx="2616708" cy="8382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Face-to-face is first choice for some users</a:t>
            </a:r>
          </a:p>
        </p:txBody>
      </p:sp>
      <p:sp>
        <p:nvSpPr>
          <p:cNvPr id="11" name="Rounded Rectangle 10"/>
          <p:cNvSpPr/>
          <p:nvPr/>
        </p:nvSpPr>
        <p:spPr>
          <a:xfrm>
            <a:off x="6070092" y="3505200"/>
            <a:ext cx="2616708" cy="8382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depth to conversations</a:t>
            </a:r>
          </a:p>
        </p:txBody>
      </p:sp>
      <p:sp>
        <p:nvSpPr>
          <p:cNvPr id="12" name="Rounded Rectangle 11"/>
          <p:cNvSpPr/>
          <p:nvPr/>
        </p:nvSpPr>
        <p:spPr>
          <a:xfrm>
            <a:off x="617220" y="3733800"/>
            <a:ext cx="2916936" cy="58801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Inclusive for those who cannot travel to meetings</a:t>
            </a:r>
          </a:p>
        </p:txBody>
      </p:sp>
      <p:sp>
        <p:nvSpPr>
          <p:cNvPr id="13" name="Rounded Rectangle 12"/>
          <p:cNvSpPr/>
          <p:nvPr/>
        </p:nvSpPr>
        <p:spPr>
          <a:xfrm>
            <a:off x="624840" y="4572000"/>
            <a:ext cx="2919984" cy="6096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Downloadable document sharing</a:t>
            </a:r>
          </a:p>
        </p:txBody>
      </p:sp>
      <p:sp>
        <p:nvSpPr>
          <p:cNvPr id="14" name="Rounded Rectangle 13"/>
          <p:cNvSpPr/>
          <p:nvPr/>
        </p:nvSpPr>
        <p:spPr>
          <a:xfrm>
            <a:off x="6070092" y="4572000"/>
            <a:ext cx="2616708" cy="9906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Encourage rotating hosting to expand participation</a:t>
            </a:r>
          </a:p>
        </p:txBody>
      </p:sp>
      <p:sp>
        <p:nvSpPr>
          <p:cNvPr id="15" name="Rounded Rectangle 14"/>
          <p:cNvSpPr/>
          <p:nvPr/>
        </p:nvSpPr>
        <p:spPr>
          <a:xfrm>
            <a:off x="624840" y="5398008"/>
            <a:ext cx="2919984" cy="6096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Outlet for Centers of Excellence to Share</a:t>
            </a: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321" r="21514"/>
          <a:stretch/>
        </p:blipFill>
        <p:spPr bwMode="auto">
          <a:xfrm>
            <a:off x="3544824" y="1871663"/>
            <a:ext cx="2682240" cy="3419475"/>
          </a:xfrm>
          <a:prstGeom prst="rect">
            <a:avLst/>
          </a:prstGeom>
          <a:noFill/>
          <a:ln>
            <a:noFill/>
          </a:ln>
          <a:effectLst>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3886200" y="5181600"/>
            <a:ext cx="1524000" cy="707886"/>
          </a:xfrm>
          <a:prstGeom prst="rect">
            <a:avLst/>
          </a:prstGeom>
          <a:noFill/>
        </p:spPr>
        <p:txBody>
          <a:bodyPr wrap="square" rtlCol="0">
            <a:spAutoFit/>
          </a:bodyPr>
          <a:lstStyle/>
          <a:p>
            <a:pPr algn="ctr"/>
            <a:r>
              <a:rPr lang="en-US" sz="2000" b="1" dirty="0">
                <a:solidFill>
                  <a:schemeClr val="accent5">
                    <a:lumMod val="50000"/>
                  </a:schemeClr>
                </a:solidFill>
              </a:rPr>
              <a:t>Blended Experience</a:t>
            </a:r>
          </a:p>
        </p:txBody>
      </p:sp>
      <p:sp>
        <p:nvSpPr>
          <p:cNvPr id="18" name="Left Brace 17"/>
          <p:cNvSpPr/>
          <p:nvPr/>
        </p:nvSpPr>
        <p:spPr>
          <a:xfrm>
            <a:off x="5592318" y="1905000"/>
            <a:ext cx="634746" cy="4267200"/>
          </a:xfrm>
          <a:prstGeom prst="leftBrace">
            <a:avLst/>
          </a:prstGeom>
          <a:ln w="19050">
            <a:solidFill>
              <a:srgbClr val="272A0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668210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 Monthly Meetings</a:t>
            </a:r>
          </a:p>
        </p:txBody>
      </p:sp>
      <p:sp>
        <p:nvSpPr>
          <p:cNvPr id="3" name="Slide Number Placeholder 2"/>
          <p:cNvSpPr>
            <a:spLocks noGrp="1"/>
          </p:cNvSpPr>
          <p:nvPr>
            <p:ph type="sldNum" sz="quarter" idx="12"/>
          </p:nvPr>
        </p:nvSpPr>
        <p:spPr/>
        <p:txBody>
          <a:bodyPr/>
          <a:lstStyle/>
          <a:p>
            <a:fld id="{CFF6E16B-CA19-409B-9CE1-964B46749827}" type="slidenum">
              <a:rPr lang="en-US"/>
              <a:pPr/>
              <a:t>19</a:t>
            </a:fld>
            <a:endParaRPr lang="en-US" dirty="0"/>
          </a:p>
        </p:txBody>
      </p:sp>
      <p:sp>
        <p:nvSpPr>
          <p:cNvPr id="6" name="Content Placeholder 3"/>
          <p:cNvSpPr txBox="1">
            <a:spLocks/>
          </p:cNvSpPr>
          <p:nvPr/>
        </p:nvSpPr>
        <p:spPr>
          <a:xfrm>
            <a:off x="457200" y="1600200"/>
            <a:ext cx="8229600" cy="3505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Aft>
                <a:spcPts val="1200"/>
              </a:spcAft>
            </a:pPr>
            <a:r>
              <a:rPr lang="en-US" dirty="0"/>
              <a:t>Hosted by a different agency each month</a:t>
            </a:r>
          </a:p>
          <a:p>
            <a:pPr>
              <a:spcAft>
                <a:spcPts val="1200"/>
              </a:spcAft>
            </a:pPr>
            <a:r>
              <a:rPr lang="en-US" dirty="0"/>
              <a:t>In-depth discussions of hot topics</a:t>
            </a:r>
          </a:p>
          <a:p>
            <a:pPr>
              <a:spcAft>
                <a:spcPts val="1200"/>
              </a:spcAft>
            </a:pPr>
            <a:r>
              <a:rPr lang="en-US" dirty="0"/>
              <a:t>Ongoing efforts are discussed</a:t>
            </a:r>
          </a:p>
          <a:p>
            <a:pPr>
              <a:spcAft>
                <a:spcPts val="1200"/>
              </a:spcAft>
            </a:pPr>
            <a:r>
              <a:rPr lang="en-US" dirty="0"/>
              <a:t>New topics are introduced</a:t>
            </a:r>
          </a:p>
          <a:p>
            <a:pPr>
              <a:spcAft>
                <a:spcPts val="1200"/>
              </a:spcAft>
            </a:pPr>
            <a:r>
              <a:rPr lang="en-US" dirty="0"/>
              <a:t>FRON way-forward</a:t>
            </a:r>
          </a:p>
        </p:txBody>
      </p:sp>
    </p:spTree>
    <p:extLst>
      <p:ext uri="{BB962C8B-B14F-4D97-AF65-F5344CB8AC3E}">
        <p14:creationId xmlns:p14="http://schemas.microsoft.com/office/powerpoint/2010/main" xmlns="" val="2633385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Meeting Agenda</a:t>
            </a:r>
          </a:p>
        </p:txBody>
      </p:sp>
      <p:sp>
        <p:nvSpPr>
          <p:cNvPr id="6" name="Content Placeholder 5"/>
          <p:cNvSpPr>
            <a:spLocks noGrp="1"/>
          </p:cNvSpPr>
          <p:nvPr>
            <p:ph idx="1"/>
          </p:nvPr>
        </p:nvSpPr>
        <p:spPr>
          <a:xfrm>
            <a:off x="228600" y="1676400"/>
            <a:ext cx="8610600" cy="4648200"/>
          </a:xfrm>
        </p:spPr>
        <p:txBody>
          <a:bodyPr/>
          <a:lstStyle/>
          <a:p>
            <a:r>
              <a:rPr lang="en-US" b="1" dirty="0"/>
              <a:t>ARCIS Business Intelligence</a:t>
            </a:r>
          </a:p>
          <a:p>
            <a:r>
              <a:rPr lang="en-US" b="1" dirty="0"/>
              <a:t>Federal Records Officer Network Overview (FRON)</a:t>
            </a:r>
          </a:p>
          <a:p>
            <a:r>
              <a:rPr lang="en-US" b="1" dirty="0"/>
              <a:t>New Finding Aids Guidance Section</a:t>
            </a:r>
          </a:p>
          <a:p>
            <a:r>
              <a:rPr lang="en-US" b="1" dirty="0"/>
              <a:t>Managing Government Records Directive Update</a:t>
            </a:r>
          </a:p>
          <a:p>
            <a:r>
              <a:rPr lang="en-US" b="1" dirty="0"/>
              <a:t>New Additions to Records Express Blog</a:t>
            </a:r>
          </a:p>
          <a:p>
            <a:r>
              <a:rPr lang="en-US" b="1" dirty="0"/>
              <a:t>Overview of Email Management Guidance on </a:t>
            </a:r>
            <a:r>
              <a:rPr lang="en-US" b="1" dirty="0"/>
              <a:t>Archives.gov</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B007240-0CE6-4BAF-A1D5-F6C131D33C52}" type="slidenum">
              <a:rPr lang="en-US"/>
              <a:pPr/>
              <a:t>2</a:t>
            </a:fld>
            <a:endParaRPr lang="en-US" dirty="0"/>
          </a:p>
        </p:txBody>
      </p:sp>
    </p:spTree>
    <p:extLst>
      <p:ext uri="{BB962C8B-B14F-4D97-AF65-F5344CB8AC3E}">
        <p14:creationId xmlns:p14="http://schemas.microsoft.com/office/powerpoint/2010/main" xmlns="" val="115836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Topics Being Explored</a:t>
            </a:r>
          </a:p>
        </p:txBody>
      </p:sp>
      <p:sp>
        <p:nvSpPr>
          <p:cNvPr id="3" name="Slide Number Placeholder 2"/>
          <p:cNvSpPr>
            <a:spLocks noGrp="1"/>
          </p:cNvSpPr>
          <p:nvPr>
            <p:ph type="sldNum" sz="quarter" idx="12"/>
          </p:nvPr>
        </p:nvSpPr>
        <p:spPr/>
        <p:txBody>
          <a:bodyPr/>
          <a:lstStyle/>
          <a:p>
            <a:fld id="{CFF6E16B-CA19-409B-9CE1-964B46749827}" type="slidenum">
              <a:rPr lang="en-US"/>
              <a:pPr/>
              <a:t>20</a:t>
            </a:fld>
            <a:endParaRPr lang="en-US" dirty="0"/>
          </a:p>
        </p:txBody>
      </p:sp>
      <p:sp>
        <p:nvSpPr>
          <p:cNvPr id="4" name="Content Placeholder 3"/>
          <p:cNvSpPr>
            <a:spLocks noGrp="1"/>
          </p:cNvSpPr>
          <p:nvPr>
            <p:ph sz="quarter" idx="1"/>
          </p:nvPr>
        </p:nvSpPr>
        <p:spPr>
          <a:xfrm>
            <a:off x="457200" y="1310640"/>
            <a:ext cx="8229600" cy="4937760"/>
          </a:xfrm>
        </p:spPr>
        <p:txBody>
          <a:bodyPr>
            <a:normAutofit fontScale="92500" lnSpcReduction="20000"/>
          </a:bodyPr>
          <a:lstStyle/>
          <a:p>
            <a:pPr>
              <a:spcAft>
                <a:spcPts val="600"/>
              </a:spcAft>
            </a:pPr>
            <a:r>
              <a:rPr lang="en-US" dirty="0"/>
              <a:t>All members have input on scheduling and priority of the topics:</a:t>
            </a:r>
          </a:p>
          <a:p>
            <a:pPr lvl="1">
              <a:spcAft>
                <a:spcPts val="600"/>
              </a:spcAft>
            </a:pPr>
            <a:r>
              <a:rPr lang="en-US" sz="2400" dirty="0"/>
              <a:t>Core competencies for a records &amp; information office/organization</a:t>
            </a:r>
          </a:p>
          <a:p>
            <a:pPr lvl="1">
              <a:spcAft>
                <a:spcPts val="600"/>
              </a:spcAft>
            </a:pPr>
            <a:r>
              <a:rPr lang="en-US" sz="2400" dirty="0"/>
              <a:t>Common RM training across the Federal government</a:t>
            </a:r>
          </a:p>
          <a:p>
            <a:pPr lvl="1">
              <a:spcAft>
                <a:spcPts val="600"/>
              </a:spcAft>
            </a:pPr>
            <a:r>
              <a:rPr lang="en-US" sz="2400" dirty="0"/>
              <a:t>RIM Strategic Planning</a:t>
            </a:r>
          </a:p>
          <a:p>
            <a:pPr lvl="1">
              <a:spcAft>
                <a:spcPts val="600"/>
              </a:spcAft>
            </a:pPr>
            <a:r>
              <a:rPr lang="en-US" sz="2400" dirty="0"/>
              <a:t>Records &amp; Information Management (RIM) requirements for electronic systems (not electronic records management systems)</a:t>
            </a:r>
          </a:p>
          <a:p>
            <a:pPr lvl="1">
              <a:spcAft>
                <a:spcPts val="600"/>
              </a:spcAft>
            </a:pPr>
            <a:r>
              <a:rPr lang="en-US" sz="2400" dirty="0"/>
              <a:t>Training plans</a:t>
            </a:r>
          </a:p>
          <a:p>
            <a:pPr lvl="1">
              <a:spcAft>
                <a:spcPts val="600"/>
              </a:spcAft>
            </a:pPr>
            <a:r>
              <a:rPr lang="en-US" sz="2400" dirty="0"/>
              <a:t>RM strategic plans</a:t>
            </a:r>
          </a:p>
          <a:p>
            <a:pPr lvl="1">
              <a:spcAft>
                <a:spcPts val="600"/>
              </a:spcAft>
            </a:pPr>
            <a:r>
              <a:rPr lang="en-US" sz="2400" dirty="0"/>
              <a:t>Policies, tools and templates</a:t>
            </a:r>
          </a:p>
          <a:p>
            <a:pPr lvl="1">
              <a:spcAft>
                <a:spcPts val="600"/>
              </a:spcAft>
            </a:pPr>
            <a:r>
              <a:rPr lang="en-US" sz="2400" dirty="0"/>
              <a:t>Use of SharePoint for managing records</a:t>
            </a:r>
          </a:p>
          <a:p>
            <a:pPr lvl="1">
              <a:spcAft>
                <a:spcPts val="600"/>
              </a:spcAft>
            </a:pPr>
            <a:r>
              <a:rPr lang="en-US" sz="2400" dirty="0"/>
              <a:t>Where should RIM be assigned within an organization?</a:t>
            </a:r>
            <a:endParaRPr lang="en-US" sz="2000" dirty="0"/>
          </a:p>
        </p:txBody>
      </p:sp>
    </p:spTree>
    <p:extLst>
      <p:ext uri="{BB962C8B-B14F-4D97-AF65-F5344CB8AC3E}">
        <p14:creationId xmlns:p14="http://schemas.microsoft.com/office/powerpoint/2010/main" xmlns="" val="200130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FF6E16B-CA19-409B-9CE1-964B46749827}" type="slidenum">
              <a:rPr lang="en-US"/>
              <a:pPr/>
              <a:t>21</a:t>
            </a:fld>
            <a:endParaRPr lang="en-US" dirty="0"/>
          </a:p>
        </p:txBody>
      </p:sp>
      <p:sp>
        <p:nvSpPr>
          <p:cNvPr id="7" name="Title 1"/>
          <p:cNvSpPr txBox="1">
            <a:spLocks/>
          </p:cNvSpPr>
          <p:nvPr/>
        </p:nvSpPr>
        <p:spPr>
          <a:xfrm>
            <a:off x="457200" y="152400"/>
            <a:ext cx="8229600" cy="990600"/>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OMB </a:t>
            </a:r>
            <a:r>
              <a:rPr lang="en-US" dirty="0" smtId="11"/>
              <a:t>MAX</a:t>
            </a:r>
            <a:r>
              <a:rPr lang="en-US" dirty="0"/>
              <a:t> Collaboration Site</a:t>
            </a:r>
          </a:p>
        </p:txBody>
      </p:sp>
      <p:pic>
        <p:nvPicPr>
          <p:cNvPr id="1026" name="Picture 2"/>
          <p:cNvPicPr>
            <a:picLocks noChangeAspect="1" noChangeArrowheads="1"/>
          </p:cNvPicPr>
          <p:nvPr/>
        </p:nvPicPr>
        <p:blipFill>
          <a:blip r:embed="rId3" cstate="print"/>
          <a:srcRect/>
          <a:stretch>
            <a:fillRect/>
          </a:stretch>
        </p:blipFill>
        <p:spPr bwMode="auto">
          <a:xfrm>
            <a:off x="228600" y="782052"/>
            <a:ext cx="8686800" cy="5618747"/>
          </a:xfrm>
          <a:prstGeom prst="rect">
            <a:avLst/>
          </a:prstGeom>
          <a:noFill/>
          <a:ln w="9525">
            <a:noFill/>
            <a:miter lim="800000"/>
            <a:headEnd/>
            <a:tailEnd/>
          </a:ln>
        </p:spPr>
      </p:pic>
    </p:spTree>
    <p:extLst>
      <p:ext uri="{BB962C8B-B14F-4D97-AF65-F5344CB8AC3E}">
        <p14:creationId xmlns:p14="http://schemas.microsoft.com/office/powerpoint/2010/main" xmlns="" val="3502153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FRON Site Capabilities</a:t>
            </a:r>
          </a:p>
        </p:txBody>
      </p:sp>
      <p:sp>
        <p:nvSpPr>
          <p:cNvPr id="2" name="Slide Number Placeholder 1"/>
          <p:cNvSpPr>
            <a:spLocks noGrp="1"/>
          </p:cNvSpPr>
          <p:nvPr>
            <p:ph type="sldNum" sz="quarter" idx="12"/>
          </p:nvPr>
        </p:nvSpPr>
        <p:spPr/>
        <p:txBody>
          <a:bodyPr/>
          <a:lstStyle/>
          <a:p>
            <a:fld id="{CFF6E16B-CA19-409B-9CE1-964B46749827}" type="slidenum">
              <a:rPr lang="en-US"/>
              <a:pPr/>
              <a:t>22</a:t>
            </a:fld>
            <a:endParaRPr lang="en-US" dirty="0"/>
          </a:p>
        </p:txBody>
      </p:sp>
      <p:sp>
        <p:nvSpPr>
          <p:cNvPr id="4" name="Content Placeholder 3"/>
          <p:cNvSpPr>
            <a:spLocks noGrp="1"/>
          </p:cNvSpPr>
          <p:nvPr>
            <p:ph sz="quarter" idx="1"/>
          </p:nvPr>
        </p:nvSpPr>
        <p:spPr>
          <a:xfrm>
            <a:off x="457200" y="1371600"/>
            <a:ext cx="8229600" cy="4343400"/>
          </a:xfrm>
        </p:spPr>
        <p:txBody>
          <a:bodyPr/>
          <a:lstStyle/>
          <a:p>
            <a:pPr>
              <a:spcAft>
                <a:spcPts val="1200"/>
              </a:spcAft>
            </a:pPr>
            <a:r>
              <a:rPr lang="en-US" dirty="0"/>
              <a:t>Online Discussions</a:t>
            </a:r>
          </a:p>
          <a:p>
            <a:pPr>
              <a:spcAft>
                <a:spcPts val="1200"/>
              </a:spcAft>
            </a:pPr>
            <a:r>
              <a:rPr lang="en-US" dirty="0"/>
              <a:t>Repository of policies, tools, and templates for sharing</a:t>
            </a:r>
          </a:p>
          <a:p>
            <a:pPr>
              <a:spcAft>
                <a:spcPts val="1200"/>
              </a:spcAft>
            </a:pPr>
            <a:r>
              <a:rPr lang="en-US" dirty="0"/>
              <a:t>Listing of RIM-related events</a:t>
            </a:r>
          </a:p>
          <a:p>
            <a:pPr>
              <a:spcAft>
                <a:spcPts val="1200"/>
              </a:spcAft>
            </a:pPr>
            <a:r>
              <a:rPr lang="en-US" dirty="0"/>
              <a:t>Meeting materials</a:t>
            </a:r>
          </a:p>
          <a:p>
            <a:pPr>
              <a:spcAft>
                <a:spcPts val="1200"/>
              </a:spcAft>
            </a:pPr>
            <a:r>
              <a:rPr lang="en-US" dirty="0"/>
              <a:t>Network with the Federal RIM community</a:t>
            </a:r>
          </a:p>
          <a:p>
            <a:endParaRPr lang="en-US" dirty="0"/>
          </a:p>
        </p:txBody>
      </p:sp>
    </p:spTree>
    <p:extLst>
      <p:ext uri="{BB962C8B-B14F-4D97-AF65-F5344CB8AC3E}">
        <p14:creationId xmlns:p14="http://schemas.microsoft.com/office/powerpoint/2010/main" xmlns="" val="3197436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 Core Team</a:t>
            </a:r>
          </a:p>
        </p:txBody>
      </p:sp>
      <p:sp>
        <p:nvSpPr>
          <p:cNvPr id="3" name="Slide Number Placeholder 2"/>
          <p:cNvSpPr>
            <a:spLocks noGrp="1"/>
          </p:cNvSpPr>
          <p:nvPr>
            <p:ph type="sldNum" sz="quarter" idx="12"/>
          </p:nvPr>
        </p:nvSpPr>
        <p:spPr/>
        <p:txBody>
          <a:bodyPr/>
          <a:lstStyle/>
          <a:p>
            <a:fld id="{CFF6E16B-CA19-409B-9CE1-964B46749827}" type="slidenum">
              <a:rPr lang="en-US"/>
              <a:pPr/>
              <a:t>23</a:t>
            </a:fld>
            <a:endParaRPr lang="en-US" dirty="0"/>
          </a:p>
        </p:txBody>
      </p:sp>
      <p:sp>
        <p:nvSpPr>
          <p:cNvPr id="4" name="Content Placeholder 3"/>
          <p:cNvSpPr>
            <a:spLocks noGrp="1"/>
          </p:cNvSpPr>
          <p:nvPr>
            <p:ph sz="quarter" idx="1"/>
          </p:nvPr>
        </p:nvSpPr>
        <p:spPr>
          <a:xfrm>
            <a:off x="1143000" y="1219200"/>
            <a:ext cx="6629400" cy="4343400"/>
          </a:xfrm>
        </p:spPr>
        <p:txBody>
          <a:bodyPr>
            <a:normAutofit fontScale="92500" lnSpcReduction="20000"/>
          </a:bodyPr>
          <a:lstStyle/>
          <a:p>
            <a:endParaRPr lang="en-US" dirty="0"/>
          </a:p>
          <a:p>
            <a:r>
              <a:rPr lang="en-US" dirty="0"/>
              <a:t>Ron Swecker, Dept. of Transportation</a:t>
            </a:r>
          </a:p>
          <a:p>
            <a:pPr lvl="1"/>
            <a:r>
              <a:rPr lang="en-US" dirty="0">
                <a:hlinkClick r:id="rId3"/>
              </a:rPr>
              <a:t>ron.swecker@dot.gov</a:t>
            </a:r>
            <a:endParaRPr lang="en-US" dirty="0"/>
          </a:p>
          <a:p>
            <a:pPr lvl="1"/>
            <a:r>
              <a:rPr lang="en-US" dirty="0"/>
              <a:t>(202) 366-2475</a:t>
            </a:r>
          </a:p>
          <a:p>
            <a:pPr lvl="1"/>
            <a:endParaRPr lang="en-US" dirty="0"/>
          </a:p>
          <a:p>
            <a:r>
              <a:rPr lang="en-US" dirty="0"/>
              <a:t>Wendy Couch, Dept. of Commerce</a:t>
            </a:r>
          </a:p>
          <a:p>
            <a:pPr lvl="1"/>
            <a:r>
              <a:rPr lang="en-US" dirty="0">
                <a:hlinkClick r:id="rId4"/>
              </a:rPr>
              <a:t>wcouch@doc.gov</a:t>
            </a:r>
            <a:endParaRPr lang="en-US" dirty="0"/>
          </a:p>
          <a:p>
            <a:pPr lvl="1"/>
            <a:r>
              <a:rPr lang="en-US" dirty="0"/>
              <a:t>(202) 482-4559</a:t>
            </a:r>
          </a:p>
          <a:p>
            <a:pPr marL="274320" lvl="1" indent="0">
              <a:buNone/>
            </a:pPr>
            <a:endParaRPr lang="en-US" dirty="0"/>
          </a:p>
          <a:p>
            <a:r>
              <a:rPr lang="en-US" dirty="0"/>
              <a:t>Maj Karlyn Slaydon, National Guard Bureau</a:t>
            </a:r>
          </a:p>
          <a:p>
            <a:pPr lvl="1"/>
            <a:r>
              <a:rPr lang="en-US" dirty="0">
                <a:hlinkClick r:id="rId5"/>
              </a:rPr>
              <a:t>karlyn.k.slaydon.mil@mail.mil</a:t>
            </a:r>
            <a:endParaRPr lang="en-US" dirty="0"/>
          </a:p>
          <a:p>
            <a:pPr lvl="1"/>
            <a:r>
              <a:rPr lang="en-US" dirty="0"/>
              <a:t>(703) 607-0764</a:t>
            </a:r>
          </a:p>
          <a:p>
            <a:pPr lvl="1"/>
            <a:endParaRPr lang="en-US" dirty="0"/>
          </a:p>
        </p:txBody>
      </p:sp>
      <p:sp>
        <p:nvSpPr>
          <p:cNvPr id="5" name="Rectangle 4"/>
          <p:cNvSpPr/>
          <p:nvPr/>
        </p:nvSpPr>
        <p:spPr>
          <a:xfrm>
            <a:off x="457200" y="5715000"/>
            <a:ext cx="8305800" cy="369332"/>
          </a:xfrm>
          <a:prstGeom prst="rect">
            <a:avLst/>
          </a:prstGeom>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Join us for our monthly meetings the second Tuesday of the month.  </a:t>
            </a:r>
            <a:endParaRPr lang="en-US" dirty="0"/>
          </a:p>
        </p:txBody>
      </p:sp>
    </p:spTree>
    <p:extLst>
      <p:ext uri="{BB962C8B-B14F-4D97-AF65-F5344CB8AC3E}">
        <p14:creationId xmlns:p14="http://schemas.microsoft.com/office/powerpoint/2010/main" xmlns="" val="281567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CFF6E16B-CA19-409B-9CE1-964B46749827}" type="slidenum">
              <a:rPr lang="en-US"/>
              <a:pPr/>
              <a:t>24</a:t>
            </a:fld>
            <a:endParaRPr lang="en-US" dirty="0"/>
          </a:p>
        </p:txBody>
      </p:sp>
      <p:pic>
        <p:nvPicPr>
          <p:cNvPr id="2054" name="Picture 1" descr="http://www.srh.noaa.gov/images/jan/Icons/question_mar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905000"/>
            <a:ext cx="381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128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76400"/>
            <a:ext cx="7543800" cy="1470025"/>
          </a:xfrm>
        </p:spPr>
        <p:txBody>
          <a:bodyPr>
            <a:normAutofit/>
          </a:bodyPr>
          <a:lstStyle/>
          <a:p>
            <a:r>
              <a:rPr lang="en-US" dirty="0"/>
              <a:t/>
            </a:r>
            <a:br>
              <a:rPr lang="en-US" dirty="0"/>
            </a:br>
            <a:r>
              <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rPr>
              <a:t>New Finding Aids Guidance Section</a:t>
            </a:r>
          </a:p>
        </p:txBody>
      </p:sp>
      <p:sp>
        <p:nvSpPr>
          <p:cNvPr id="6" name="Subtitle 5"/>
          <p:cNvSpPr>
            <a:spLocks noGrp="1"/>
          </p:cNvSpPr>
          <p:nvPr>
            <p:ph type="subTitle" idx="1"/>
          </p:nvPr>
        </p:nvSpPr>
        <p:spPr/>
        <p:txBody>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Tim </a:t>
            </a:r>
            <a:r>
              <a:rPr lang="en-US" dirty="0" err="1">
                <a:solidFill>
                  <a:srgbClr val="002060"/>
                </a:solidFill>
                <a:latin typeface="Tahoma" panose="020B0604030504040204" pitchFamily="34" charset="0"/>
                <a:ea typeface="Tahoma" panose="020B0604030504040204" pitchFamily="34" charset="0"/>
                <a:cs typeface="Tahoma" panose="020B0604030504040204" pitchFamily="34" charset="0"/>
              </a:rPr>
              <a:t>Enas</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Chief, Textual Accessioning</a:t>
            </a:r>
          </a:p>
        </p:txBody>
      </p:sp>
      <p:sp>
        <p:nvSpPr>
          <p:cNvPr id="4" name="Slide Number Placeholder 3"/>
          <p:cNvSpPr>
            <a:spLocks noGrp="1"/>
          </p:cNvSpPr>
          <p:nvPr>
            <p:ph type="sldNum" sz="quarter" idx="4"/>
          </p:nvPr>
        </p:nvSpPr>
        <p:spPr/>
        <p:txBody>
          <a:bodyPr/>
          <a:lstStyle/>
          <a:p>
            <a:fld id="{BB007240-0CE6-4BAF-A1D5-F6C131D33C52}" type="slidenum">
              <a:rPr lang="en-US"/>
              <a:pPr/>
              <a:t>25</a:t>
            </a:fld>
            <a:endParaRPr lang="en-US" dirty="0"/>
          </a:p>
        </p:txBody>
      </p:sp>
    </p:spTree>
    <p:extLst>
      <p:ext uri="{BB962C8B-B14F-4D97-AF65-F5344CB8AC3E}">
        <p14:creationId xmlns:p14="http://schemas.microsoft.com/office/powerpoint/2010/main" xmlns="" val="344538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6971" t="6049" r="28216" b="-567"/>
          <a:stretch>
            <a:fillRect/>
          </a:stretch>
        </p:blipFill>
        <p:spPr bwMode="auto">
          <a:xfrm>
            <a:off x="1447800" y="1"/>
            <a:ext cx="6019800" cy="6858000"/>
          </a:xfrm>
          <a:prstGeom prst="rect">
            <a:avLst/>
          </a:prstGeom>
          <a:noFill/>
          <a:ln w="9525">
            <a:noFill/>
            <a:miter lim="800000"/>
            <a:headEnd/>
            <a:tailEnd/>
          </a:ln>
        </p:spPr>
      </p:pic>
      <p:sp>
        <p:nvSpPr>
          <p:cNvPr id="6" name="Rounded Rectangle 5"/>
          <p:cNvSpPr/>
          <p:nvPr/>
        </p:nvSpPr>
        <p:spPr>
          <a:xfrm>
            <a:off x="1524000" y="2514600"/>
            <a:ext cx="685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10475" t="6049" r="80240" b="80340"/>
          <a:stretch>
            <a:fillRect/>
          </a:stretch>
        </p:blipFill>
        <p:spPr bwMode="auto">
          <a:xfrm>
            <a:off x="0" y="0"/>
            <a:ext cx="1447800" cy="116456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4481" t="6049" r="25726" b="189"/>
          <a:stretch>
            <a:fillRect/>
          </a:stretch>
        </p:blipFill>
        <p:spPr bwMode="auto">
          <a:xfrm>
            <a:off x="1447800" y="0"/>
            <a:ext cx="6341806" cy="6553200"/>
          </a:xfrm>
          <a:prstGeom prst="rect">
            <a:avLst/>
          </a:prstGeom>
          <a:noFill/>
          <a:ln w="9525">
            <a:noFill/>
            <a:miter lim="800000"/>
            <a:headEnd/>
            <a:tailEnd/>
          </a:ln>
        </p:spPr>
      </p:pic>
      <p:sp>
        <p:nvSpPr>
          <p:cNvPr id="4" name="Rounded Rectangle 3"/>
          <p:cNvSpPr/>
          <p:nvPr/>
        </p:nvSpPr>
        <p:spPr>
          <a:xfrm>
            <a:off x="5867400" y="5105400"/>
            <a:ext cx="6096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10475" t="6049" r="80240" b="80340"/>
          <a:stretch>
            <a:fillRect/>
          </a:stretch>
        </p:blipFill>
        <p:spPr bwMode="auto">
          <a:xfrm>
            <a:off x="0" y="0"/>
            <a:ext cx="1447800" cy="116456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2407" t="6049" r="23651" b="189"/>
          <a:stretch>
            <a:fillRect/>
          </a:stretch>
        </p:blipFill>
        <p:spPr bwMode="auto">
          <a:xfrm>
            <a:off x="1066800" y="0"/>
            <a:ext cx="7189839" cy="6858000"/>
          </a:xfrm>
          <a:prstGeom prst="rect">
            <a:avLst/>
          </a:prstGeom>
          <a:noFill/>
          <a:ln w="9525">
            <a:solidFill>
              <a:schemeClr val="accent1">
                <a:alpha val="32000"/>
              </a:schemeClr>
            </a:solidFill>
            <a:miter lim="800000"/>
            <a:headEnd/>
            <a:tailEnd/>
          </a:ln>
        </p:spPr>
      </p:pic>
      <p:sp>
        <p:nvSpPr>
          <p:cNvPr id="7" name="Rounded Rectangle 6"/>
          <p:cNvSpPr/>
          <p:nvPr/>
        </p:nvSpPr>
        <p:spPr>
          <a:xfrm>
            <a:off x="5791200" y="1676400"/>
            <a:ext cx="2362200" cy="152400"/>
          </a:xfrm>
          <a:prstGeom prst="roundRect">
            <a:avLst/>
          </a:prstGeom>
          <a:noFill/>
          <a:ln>
            <a:solidFill>
              <a:schemeClr val="accent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90800" y="1828800"/>
            <a:ext cx="3733800" cy="152400"/>
          </a:xfrm>
          <a:prstGeom prst="roundRect">
            <a:avLst/>
          </a:prstGeom>
          <a:noFill/>
          <a:ln>
            <a:solidFill>
              <a:schemeClr val="accent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86200" y="2590800"/>
            <a:ext cx="2286000" cy="152400"/>
          </a:xfrm>
          <a:prstGeom prst="roundRect">
            <a:avLst/>
          </a:prstGeom>
          <a:noFill/>
          <a:ln>
            <a:solidFill>
              <a:schemeClr val="accent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10475" t="6049" r="80240" b="80340"/>
          <a:stretch>
            <a:fillRect/>
          </a:stretch>
        </p:blipFill>
        <p:spPr bwMode="auto">
          <a:xfrm>
            <a:off x="0" y="0"/>
            <a:ext cx="1447800" cy="116456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4481" t="6049" r="26141" b="945"/>
          <a:stretch>
            <a:fillRect/>
          </a:stretch>
        </p:blipFill>
        <p:spPr bwMode="auto">
          <a:xfrm>
            <a:off x="1289824" y="0"/>
            <a:ext cx="6634976" cy="6858000"/>
          </a:xfrm>
          <a:prstGeom prst="rect">
            <a:avLst/>
          </a:prstGeom>
          <a:noFill/>
          <a:ln w="9525">
            <a:noFill/>
            <a:miter lim="800000"/>
            <a:headEnd/>
            <a:tailEnd/>
          </a:ln>
        </p:spPr>
      </p:pic>
      <p:sp>
        <p:nvSpPr>
          <p:cNvPr id="3" name="Rounded Rectangle 2"/>
          <p:cNvSpPr/>
          <p:nvPr/>
        </p:nvSpPr>
        <p:spPr>
          <a:xfrm>
            <a:off x="2743200" y="1752600"/>
            <a:ext cx="4495800" cy="228600"/>
          </a:xfrm>
          <a:prstGeom prst="roundRect">
            <a:avLst/>
          </a:prstGeom>
          <a:noFill/>
          <a:ln>
            <a:solidFill>
              <a:schemeClr val="accent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10475" t="6049" r="80240" b="80340"/>
          <a:stretch>
            <a:fillRect/>
          </a:stretch>
        </p:blipFill>
        <p:spPr bwMode="auto">
          <a:xfrm>
            <a:off x="0" y="0"/>
            <a:ext cx="1447800" cy="116456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2133600"/>
            <a:ext cx="7620000" cy="1241425"/>
          </a:xfrm>
        </p:spPr>
        <p:txBody>
          <a:bodyPr/>
          <a:lstStyle/>
          <a:p>
            <a:r>
              <a:rPr lang="en-US" dirty="0"/>
              <a:t>ARCIS Business Intelligence</a:t>
            </a:r>
          </a:p>
        </p:txBody>
      </p:sp>
      <p:sp>
        <p:nvSpPr>
          <p:cNvPr id="6" name="Subtitle 5"/>
          <p:cNvSpPr>
            <a:spLocks noGrp="1"/>
          </p:cNvSpPr>
          <p:nvPr>
            <p:ph type="subTitle" idx="1"/>
          </p:nvPr>
        </p:nvSpPr>
        <p:spPr>
          <a:xfrm>
            <a:off x="1524000" y="3505200"/>
            <a:ext cx="7062788" cy="1066800"/>
          </a:xfrm>
        </p:spPr>
        <p:txBody>
          <a:bodyPr/>
          <a:lstStyle/>
          <a:p>
            <a:r>
              <a:rPr lang="en-US" dirty="0"/>
              <a:t>John </a:t>
            </a:r>
            <a:r>
              <a:rPr lang="en-US" dirty="0" err="1"/>
              <a:t>McEvoy</a:t>
            </a:r>
            <a:r>
              <a:rPr lang="en-US" dirty="0"/>
              <a:t>, Manager of the ARCIS Team</a:t>
            </a:r>
          </a:p>
          <a:p>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BB007240-0CE6-4BAF-A1D5-F6C131D33C52}" type="slidenum">
              <a:rPr lang="en-US"/>
              <a:pPr/>
              <a:t>3</a:t>
            </a:fld>
            <a:endParaRPr lang="en-US" dirty="0"/>
          </a:p>
        </p:txBody>
      </p:sp>
    </p:spTree>
    <p:extLst>
      <p:ext uri="{BB962C8B-B14F-4D97-AF65-F5344CB8AC3E}">
        <p14:creationId xmlns:p14="http://schemas.microsoft.com/office/powerpoint/2010/main" xmlns="" val="98503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86000" y="304800"/>
            <a:ext cx="4953000" cy="88423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sng" strike="noStrike" kern="1200" cap="none" spc="0" normalizeH="0" baseline="0" noProof="0" dirty="0">
                <a:ln>
                  <a:noFill/>
                </a:ln>
                <a:solidFill>
                  <a:schemeClr val="tx1"/>
                </a:solidFill>
                <a:effectLst/>
                <a:uLnTx/>
                <a:uFillTx/>
                <a:latin typeface="+mj-lt"/>
                <a:ea typeface="+mj-ea"/>
                <a:cs typeface="+mj-cs"/>
              </a:rPr>
              <a:t>Folder title list</a:t>
            </a:r>
          </a:p>
        </p:txBody>
      </p:sp>
      <p:pic>
        <p:nvPicPr>
          <p:cNvPr id="4" name="Picture 2"/>
          <p:cNvPicPr>
            <a:picLocks noChangeAspect="1" noChangeArrowheads="1"/>
          </p:cNvPicPr>
          <p:nvPr/>
        </p:nvPicPr>
        <p:blipFill>
          <a:blip r:embed="rId2"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0475" t="6049" r="80240" b="80340"/>
          <a:stretch>
            <a:fillRect/>
          </a:stretch>
        </p:blipFill>
        <p:spPr bwMode="auto">
          <a:xfrm>
            <a:off x="0" y="0"/>
            <a:ext cx="1447800" cy="1164566"/>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r="40758" b="35728"/>
          <a:stretch>
            <a:fillRect/>
          </a:stretch>
        </p:blipFill>
        <p:spPr bwMode="auto">
          <a:xfrm>
            <a:off x="609600" y="1143000"/>
            <a:ext cx="7862047" cy="5346192"/>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21009" b="26027"/>
          <a:stretch>
            <a:fillRect/>
          </a:stretch>
        </p:blipFill>
        <p:spPr bwMode="auto">
          <a:xfrm>
            <a:off x="807156" y="1591918"/>
            <a:ext cx="7803444" cy="4580282"/>
          </a:xfrm>
          <a:prstGeom prst="rect">
            <a:avLst/>
          </a:prstGeom>
          <a:noFill/>
          <a:ln w="9525">
            <a:noFill/>
            <a:miter lim="800000"/>
            <a:headEnd/>
            <a:tailEnd/>
          </a:ln>
          <a:effectLst>
            <a:softEdge rad="127000"/>
          </a:effectLst>
        </p:spPr>
      </p:pic>
      <p:pic>
        <p:nvPicPr>
          <p:cNvPr id="4" name="Picture 2"/>
          <p:cNvPicPr>
            <a:picLocks noChangeAspect="1" noChangeArrowheads="1"/>
          </p:cNvPicPr>
          <p:nvPr/>
        </p:nvPicPr>
        <p:blipFill>
          <a:blip r:embed="rId3"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0475" t="6049" r="80240" b="80340"/>
          <a:stretch>
            <a:fillRect/>
          </a:stretch>
        </p:blipFill>
        <p:spPr bwMode="auto">
          <a:xfrm>
            <a:off x="0" y="0"/>
            <a:ext cx="1447800" cy="1164566"/>
          </a:xfrm>
          <a:prstGeom prst="rect">
            <a:avLst/>
          </a:prstGeom>
          <a:noFill/>
          <a:ln w="9525">
            <a:noFill/>
            <a:miter lim="800000"/>
            <a:headEnd/>
            <a:tailEnd/>
          </a:ln>
        </p:spPr>
      </p:pic>
      <p:sp>
        <p:nvSpPr>
          <p:cNvPr id="3" name="Title 2"/>
          <p:cNvSpPr>
            <a:spLocks noGrp="1"/>
          </p:cNvSpPr>
          <p:nvPr>
            <p:ph type="title"/>
          </p:nvPr>
        </p:nvSpPr>
        <p:spPr>
          <a:xfrm>
            <a:off x="1524000" y="274638"/>
            <a:ext cx="7162800" cy="1143000"/>
          </a:xfrm>
        </p:spPr>
        <p:txBody>
          <a:bodyPr>
            <a:normAutofit fontScale="90000"/>
          </a:bodyPr>
          <a:lstStyle/>
          <a:p>
            <a:r>
              <a:rPr lang="en-US" sz="2800" u="sng" dirty="0"/>
              <a:t>Folder title list with references to access restrictions and flexible schedule crosswalk information</a:t>
            </a:r>
          </a:p>
        </p:txBody>
      </p:sp>
      <p:pic>
        <p:nvPicPr>
          <p:cNvPr id="6" name="Picture 2"/>
          <p:cNvPicPr>
            <a:picLocks noChangeAspect="1" noChangeArrowheads="1"/>
          </p:cNvPicPr>
          <p:nvPr/>
        </p:nvPicPr>
        <p:blipFill>
          <a:blip r:embed="rId2" cstate="print"/>
          <a:srcRect l="68192" t="38284" r="25637" b="50640"/>
          <a:stretch>
            <a:fillRect/>
          </a:stretch>
        </p:blipFill>
        <p:spPr bwMode="auto">
          <a:xfrm>
            <a:off x="7543800" y="4495800"/>
            <a:ext cx="6096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4600" y="457200"/>
            <a:ext cx="3962400" cy="487362"/>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a:ln>
                  <a:noFill/>
                </a:ln>
                <a:solidFill>
                  <a:schemeClr val="tx1"/>
                </a:solidFill>
                <a:effectLst/>
                <a:uLnTx/>
                <a:uFillTx/>
                <a:latin typeface="+mj-lt"/>
                <a:ea typeface="+mj-ea"/>
                <a:cs typeface="+mj-cs"/>
              </a:rPr>
              <a:t>Box list</a:t>
            </a:r>
          </a:p>
        </p:txBody>
      </p:sp>
      <p:pic>
        <p:nvPicPr>
          <p:cNvPr id="4" name="Picture 2"/>
          <p:cNvPicPr>
            <a:picLocks noChangeAspect="1" noChangeArrowheads="1"/>
          </p:cNvPicPr>
          <p:nvPr/>
        </p:nvPicPr>
        <p:blipFill>
          <a:blip r:embed="rId2" cstate="print"/>
          <a:srcRect l="19760" t="11393" r="48963" b="80340"/>
          <a:stretch>
            <a:fillRect/>
          </a:stretch>
        </p:blipFill>
        <p:spPr bwMode="auto">
          <a:xfrm rot="16200000">
            <a:off x="-2084717" y="3532517"/>
            <a:ext cx="4876800" cy="70736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0475" t="6049" r="80240" b="80340"/>
          <a:stretch>
            <a:fillRect/>
          </a:stretch>
        </p:blipFill>
        <p:spPr bwMode="auto">
          <a:xfrm>
            <a:off x="0" y="0"/>
            <a:ext cx="1447800" cy="1164566"/>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r="55924" b="56144"/>
          <a:stretch>
            <a:fillRect/>
          </a:stretch>
        </p:blipFill>
        <p:spPr bwMode="auto">
          <a:xfrm>
            <a:off x="609600" y="1371600"/>
            <a:ext cx="8170479" cy="5095568"/>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r>
            <a:br>
              <a:rPr lang="en-US" dirty="0"/>
            </a:br>
            <a:r>
              <a:rPr lang="en-US" dirty="0"/>
              <a:t>Managing Government Records Directive Update</a:t>
            </a:r>
          </a:p>
        </p:txBody>
      </p:sp>
      <p:sp>
        <p:nvSpPr>
          <p:cNvPr id="6" name="Subtitle 5"/>
          <p:cNvSpPr>
            <a:spLocks noGrp="1"/>
          </p:cNvSpPr>
          <p:nvPr>
            <p:ph type="subTitle" idx="1"/>
          </p:nvPr>
        </p:nvSpPr>
        <p:spPr/>
        <p:txBody>
          <a:bodyPr/>
          <a:lstStyle/>
          <a:p>
            <a:r>
              <a:rPr lang="en-US" dirty="0"/>
              <a:t>Don Rosen, Director, Policy Analysis and Enforcement, </a:t>
            </a:r>
            <a:r>
              <a:rPr lang="en-US" dirty="0" smtId="10"/>
              <a:t>NARA</a:t>
            </a:r>
            <a:endParaRPr lang="en-US" dirty="0"/>
          </a:p>
        </p:txBody>
      </p:sp>
      <p:sp>
        <p:nvSpPr>
          <p:cNvPr id="4" name="Slide Number Placeholder 3"/>
          <p:cNvSpPr>
            <a:spLocks noGrp="1"/>
          </p:cNvSpPr>
          <p:nvPr>
            <p:ph type="sldNum" sz="quarter" idx="4"/>
          </p:nvPr>
        </p:nvSpPr>
        <p:spPr/>
        <p:txBody>
          <a:bodyPr/>
          <a:lstStyle/>
          <a:p>
            <a:fld id="{BB007240-0CE6-4BAF-A1D5-F6C131D33C52}" type="slidenum">
              <a:rPr lang="en-US"/>
              <a:pPr/>
              <a:t>33</a:t>
            </a:fld>
            <a:endParaRPr lang="en-US" dirty="0"/>
          </a:p>
        </p:txBody>
      </p:sp>
    </p:spTree>
    <p:extLst>
      <p:ext uri="{BB962C8B-B14F-4D97-AF65-F5344CB8AC3E}">
        <p14:creationId xmlns:p14="http://schemas.microsoft.com/office/powerpoint/2010/main" xmlns="" val="74083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spcAft>
                <a:spcPts val="600"/>
              </a:spcAft>
            </a:pPr>
            <a:r>
              <a:rPr lang="en-US" sz="2800" dirty="0"/>
              <a:t>Goal A3.1: what we’re trying to accomplish</a:t>
            </a:r>
          </a:p>
          <a:p>
            <a:pPr>
              <a:spcAft>
                <a:spcPts val="600"/>
              </a:spcAft>
            </a:pPr>
            <a:r>
              <a:rPr lang="en-US" sz="2800" dirty="0"/>
              <a:t>Resources already available for agencies</a:t>
            </a:r>
          </a:p>
          <a:p>
            <a:pPr>
              <a:spcAft>
                <a:spcPts val="600"/>
              </a:spcAft>
            </a:pPr>
            <a:r>
              <a:rPr lang="en-US" sz="2800" dirty="0"/>
              <a:t>A3.1 Deliverable Report and Plan</a:t>
            </a:r>
          </a:p>
          <a:p>
            <a:pPr>
              <a:spcAft>
                <a:spcPts val="600"/>
              </a:spcAft>
            </a:pPr>
            <a:r>
              <a:rPr lang="en-US" sz="2800" dirty="0"/>
              <a:t>Get involved!</a:t>
            </a:r>
          </a:p>
          <a:p>
            <a:pPr>
              <a:spcAft>
                <a:spcPts val="600"/>
              </a:spcAft>
            </a:pPr>
            <a:r>
              <a:rPr lang="en-US" sz="2800" dirty="0"/>
              <a:t>Q&amp;A</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A3.1</a:t>
            </a:r>
          </a:p>
        </p:txBody>
      </p:sp>
      <p:sp>
        <p:nvSpPr>
          <p:cNvPr id="3" name="Content Placeholder 2"/>
          <p:cNvSpPr>
            <a:spLocks noGrp="1"/>
          </p:cNvSpPr>
          <p:nvPr>
            <p:ph idx="1"/>
          </p:nvPr>
        </p:nvSpPr>
        <p:spPr>
          <a:xfrm>
            <a:off x="457200" y="2362200"/>
            <a:ext cx="8229600" cy="3994150"/>
          </a:xfrm>
        </p:spPr>
        <p:txBody>
          <a:bodyPr>
            <a:normAutofit fontScale="40000" lnSpcReduction="20000"/>
          </a:bodyPr>
          <a:lstStyle/>
          <a:p>
            <a:pPr>
              <a:spcAft>
                <a:spcPts val="600"/>
              </a:spcAft>
            </a:pPr>
            <a:r>
              <a:rPr lang="en-US" sz="5000" dirty="0"/>
              <a:t>Investigate and stimulate applied research in automated technologies to reduce the burden of records management responsibilities</a:t>
            </a:r>
          </a:p>
          <a:p>
            <a:pPr lvl="1">
              <a:spcAft>
                <a:spcPts val="600"/>
              </a:spcAft>
            </a:pPr>
            <a:r>
              <a:rPr lang="en-US" sz="5000" dirty="0" smtId="9"/>
              <a:t>NARA</a:t>
            </a:r>
            <a:r>
              <a:rPr lang="en-US" sz="5000" dirty="0"/>
              <a:t>, the Federal Chief Information Officers Council and the Federal Records Council will work with private industry and other stakeholders to produce economically viable automated records management solutions. By December 31 , 2013, </a:t>
            </a:r>
            <a:r>
              <a:rPr lang="en-US" sz="5000" dirty="0" smtId="8"/>
              <a:t>NARA</a:t>
            </a:r>
            <a:r>
              <a:rPr lang="en-US" sz="5000" dirty="0"/>
              <a:t> will produce a comprehensive plan in collaboration with its stakeholders to describe suitable approaches for the automated management of email, social media, and other types of digital record content, including advanced search techniques. The plan will detail expected outcomes and outline potential associated risks. 	</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Agencies</a:t>
            </a:r>
          </a:p>
        </p:txBody>
      </p:sp>
      <p:sp>
        <p:nvSpPr>
          <p:cNvPr id="3" name="Content Placeholder 2"/>
          <p:cNvSpPr>
            <a:spLocks noGrp="1"/>
          </p:cNvSpPr>
          <p:nvPr>
            <p:ph idx="1"/>
          </p:nvPr>
        </p:nvSpPr>
        <p:spPr/>
        <p:txBody>
          <a:bodyPr>
            <a:normAutofit fontScale="70000" lnSpcReduction="20000"/>
          </a:bodyPr>
          <a:lstStyle/>
          <a:p>
            <a:r>
              <a:rPr lang="en-US" dirty="0"/>
              <a:t>Industry Day and RFI in early September  - Result:</a:t>
            </a:r>
          </a:p>
          <a:p>
            <a:endParaRPr lang="en-US" dirty="0"/>
          </a:p>
          <a:p>
            <a:r>
              <a:rPr lang="en-US" dirty="0"/>
              <a:t>Almost 50 vendor submissions describing tools and services for automation of electronic records management</a:t>
            </a:r>
          </a:p>
          <a:p>
            <a:endParaRPr lang="en-US" dirty="0"/>
          </a:p>
          <a:p>
            <a:r>
              <a:rPr lang="en-US" dirty="0"/>
              <a:t>Available to anyone with .</a:t>
            </a:r>
            <a:r>
              <a:rPr lang="en-US" dirty="0" err="1"/>
              <a:t>gov</a:t>
            </a:r>
            <a:r>
              <a:rPr lang="en-US" dirty="0"/>
              <a:t> or .mil email account on OMB </a:t>
            </a:r>
            <a:r>
              <a:rPr lang="en-US" dirty="0" smtId="7"/>
              <a:t>MAX</a:t>
            </a:r>
            <a:r>
              <a:rPr lang="en-US" dirty="0"/>
              <a:t> ERM Automation wiki</a:t>
            </a:r>
          </a:p>
          <a:p>
            <a:pPr lvl="1"/>
            <a:r>
              <a:rPr lang="en-US" sz="2400" dirty="0">
                <a:hlinkClick r:id="rId3"/>
              </a:rPr>
              <a:t>https://max.omb.gov/community/x/5QlfJw</a:t>
            </a:r>
            <a:endParaRPr lang="en-US" sz="2400" dirty="0"/>
          </a:p>
          <a:p>
            <a:endParaRPr lang="en-US" sz="2800" dirty="0"/>
          </a:p>
          <a:p>
            <a:r>
              <a:rPr lang="en-US" sz="2800" dirty="0"/>
              <a:t>Use them!  They’re there for you.</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4234AC-9E69-D740-B630-7C07A0CA0CA1}" type="slidenum">
              <a:rPr lang="en-US"/>
              <a:pPr/>
              <a:t>37</a:t>
            </a:fld>
            <a:endParaRPr lang="en-US"/>
          </a:p>
        </p:txBody>
      </p:sp>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A4234AC-9E69-D740-B630-7C07A0CA0CA1}" type="slidenum">
              <a:rPr lang="en-US"/>
              <a:pPr/>
              <a:t>38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A3.1 Report and Plan</a:t>
            </a:r>
          </a:p>
        </p:txBody>
      </p:sp>
      <p:sp>
        <p:nvSpPr>
          <p:cNvPr id="3" name="Content Placeholder 2"/>
          <p:cNvSpPr>
            <a:spLocks noGrp="1"/>
          </p:cNvSpPr>
          <p:nvPr>
            <p:ph idx="1"/>
          </p:nvPr>
        </p:nvSpPr>
        <p:spPr/>
        <p:txBody>
          <a:bodyPr>
            <a:normAutofit fontScale="25000" lnSpcReduction="20000"/>
          </a:bodyPr>
          <a:lstStyle/>
          <a:p>
            <a:pPr marL="342900" lvl="1" indent="-342900" fontAlgn="base">
              <a:buFont typeface="Arial" pitchFamily="34" charset="0"/>
              <a:buChar char="•"/>
            </a:pPr>
            <a:r>
              <a:rPr lang="en-US" sz="6400" dirty="0"/>
              <a:t>Draft report/plan was posted for input on Records Express March 10:</a:t>
            </a:r>
          </a:p>
          <a:p>
            <a:pPr marL="800100" lvl="3" indent="-342900" fontAlgn="base"/>
            <a:r>
              <a:rPr lang="en-US" sz="6400" dirty="0">
                <a:hlinkClick r:id="rId3"/>
              </a:rPr>
              <a:t>http://blogs.archives.gov/records-express/2014/03/10/comment-and-discuss-the-automated-electronic-records-management-report-and-plan/</a:t>
            </a:r>
            <a:endParaRPr lang="en-US" sz="6400" dirty="0"/>
          </a:p>
          <a:p>
            <a:pPr marL="800100" lvl="3" indent="-342900" fontAlgn="base"/>
            <a:r>
              <a:rPr lang="en-US" sz="6400" dirty="0"/>
              <a:t>Comments due 4/25/14</a:t>
            </a:r>
          </a:p>
          <a:p>
            <a:pPr marL="342900" lvl="1" indent="-342900" fontAlgn="base">
              <a:buFont typeface="Arial" pitchFamily="34" charset="0"/>
              <a:buChar char="•"/>
            </a:pPr>
            <a:endParaRPr lang="en-US" sz="6400" dirty="0"/>
          </a:p>
          <a:p>
            <a:pPr marL="342900" lvl="1" indent="-342900" fontAlgn="base">
              <a:buFont typeface="Arial" pitchFamily="34" charset="0"/>
              <a:buChar char="•"/>
            </a:pPr>
            <a:r>
              <a:rPr lang="en-US" sz="6400" dirty="0"/>
              <a:t>Approaches to Automation</a:t>
            </a:r>
          </a:p>
          <a:p>
            <a:pPr marL="800100" lvl="3" indent="-342900" fontAlgn="base"/>
            <a:r>
              <a:rPr lang="en-US" sz="6400" dirty="0"/>
              <a:t>No Automation</a:t>
            </a:r>
          </a:p>
          <a:p>
            <a:pPr marL="800100" lvl="3" indent="-342900" fontAlgn="base"/>
            <a:r>
              <a:rPr lang="en-US" sz="6400" dirty="0"/>
              <a:t>Rule Based Automation</a:t>
            </a:r>
          </a:p>
          <a:p>
            <a:pPr marL="800100" lvl="3" indent="-342900" fontAlgn="base"/>
            <a:r>
              <a:rPr lang="en-US" sz="6400" dirty="0"/>
              <a:t>Business Process and Workflow Automation</a:t>
            </a:r>
          </a:p>
          <a:p>
            <a:pPr marL="800100" lvl="3" indent="-342900" fontAlgn="base"/>
            <a:r>
              <a:rPr lang="en-US" sz="6400" dirty="0"/>
              <a:t>Modular, Re-usable ERM Tools</a:t>
            </a:r>
          </a:p>
          <a:p>
            <a:pPr marL="800100" lvl="3" indent="-342900" fontAlgn="base"/>
            <a:r>
              <a:rPr lang="en-US" sz="6400" dirty="0" err="1"/>
              <a:t>Autocategorization</a:t>
            </a:r>
            <a:endParaRPr lang="en-US" sz="6400" dirty="0"/>
          </a:p>
          <a:p>
            <a:pPr marL="342900" lvl="1" indent="-342900" fontAlgn="base">
              <a:buNone/>
            </a:pPr>
            <a:endParaRPr lang="en-US" sz="6400" dirty="0"/>
          </a:p>
          <a:p>
            <a:pPr marL="342900" lvl="1" indent="-342900" fontAlgn="base">
              <a:buFont typeface="Arial" pitchFamily="34" charset="0"/>
              <a:buChar char="•"/>
            </a:pPr>
            <a:r>
              <a:rPr lang="en-US" sz="6400" dirty="0"/>
              <a:t>Discusses outcomes, benefits, and risks</a:t>
            </a:r>
          </a:p>
          <a:p>
            <a:pPr marL="342900" lvl="1" indent="-342900" fontAlgn="base">
              <a:buNone/>
            </a:pPr>
            <a:endParaRPr lang="en-US" sz="6400" dirty="0"/>
          </a:p>
          <a:p>
            <a:pPr marL="342900" lvl="1" indent="-342900" fontAlgn="base">
              <a:buFont typeface="Arial" pitchFamily="34" charset="0"/>
              <a:buChar char="•"/>
            </a:pPr>
            <a:r>
              <a:rPr lang="en-US" sz="6400" dirty="0"/>
              <a:t>Plan: exploring a variety of ways to make those approaches more accessible and affordable for agencies</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ARCIS BI?</a:t>
            </a:r>
          </a:p>
        </p:txBody>
      </p:sp>
      <p:sp>
        <p:nvSpPr>
          <p:cNvPr id="3" name="Content Placeholder 2"/>
          <p:cNvSpPr>
            <a:spLocks noGrp="1"/>
          </p:cNvSpPr>
          <p:nvPr>
            <p:ph idx="1"/>
          </p:nvPr>
        </p:nvSpPr>
        <p:spPr/>
        <p:txBody>
          <a:bodyPr/>
          <a:lstStyle/>
          <a:p>
            <a:r>
              <a:rPr lang="en-US" sz="2400" dirty="0"/>
              <a:t>Intelligent Database.</a:t>
            </a:r>
          </a:p>
          <a:p>
            <a:r>
              <a:rPr lang="en-US" sz="2400" dirty="0"/>
              <a:t>Separate platform and server than ARCIS.</a:t>
            </a:r>
          </a:p>
          <a:p>
            <a:r>
              <a:rPr lang="en-US" sz="2400" dirty="0"/>
              <a:t>ARCIS BI database is re-created every night from ARCIS data via ETL script.</a:t>
            </a:r>
          </a:p>
          <a:p>
            <a:r>
              <a:rPr lang="en-US" sz="2400" dirty="0"/>
              <a:t>Database is made up of Data Cubes (Subject Areas) containing Dimensions &amp; Columns that ultimately touch Data Points.</a:t>
            </a:r>
          </a:p>
          <a:p>
            <a:r>
              <a:rPr lang="en-US" sz="2400" dirty="0"/>
              <a:t>Example: Records Transfers (Cube) / Transfer Information (Dimension) / Records Transfer Number (Column) /       PT-000-2014-1234 (Data Point).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p:txBody>
          <a:bodyPr>
            <a:noAutofit/>
          </a:bodyPr>
          <a:lstStyle/>
          <a:p>
            <a:r>
              <a:rPr lang="en-US" sz="2000" dirty="0"/>
              <a:t>Participate in the ERM Automation Working Group:</a:t>
            </a:r>
          </a:p>
          <a:p>
            <a:pPr marL="342900" lvl="1" indent="-342900">
              <a:buFont typeface="Arial" pitchFamily="34" charset="0"/>
              <a:buChar char="•"/>
            </a:pPr>
            <a:r>
              <a:rPr lang="en-US" sz="2000" dirty="0"/>
              <a:t>Contact </a:t>
            </a:r>
            <a:r>
              <a:rPr lang="en-US" sz="2000" dirty="0">
                <a:hlinkClick r:id="rId3"/>
              </a:rPr>
              <a:t>PRMD@nara.gov</a:t>
            </a:r>
            <a:r>
              <a:rPr lang="en-US" sz="2000" dirty="0"/>
              <a:t> or </a:t>
            </a:r>
            <a:r>
              <a:rPr lang="en-US" sz="2000" dirty="0">
                <a:hlinkClick r:id="rId4"/>
              </a:rPr>
              <a:t>Meg.phillips@nara.gov</a:t>
            </a:r>
            <a:r>
              <a:rPr lang="en-US" sz="2000" dirty="0"/>
              <a:t>  to join the distribution list</a:t>
            </a:r>
          </a:p>
          <a:p>
            <a:r>
              <a:rPr lang="en-US" sz="2000" dirty="0"/>
              <a:t>Use vendor info on the A3.1 ERM Automation wiki:</a:t>
            </a:r>
          </a:p>
          <a:p>
            <a:pPr marL="342900" lvl="1" indent="-342900">
              <a:buFont typeface="Arial" pitchFamily="34" charset="0"/>
              <a:buChar char="•"/>
            </a:pPr>
            <a:r>
              <a:rPr lang="en-US" sz="2000" dirty="0">
                <a:hlinkClick r:id="rId5"/>
              </a:rPr>
              <a:t>https://max.omb.gov/community/x/5QlfJw</a:t>
            </a:r>
            <a:endParaRPr lang="en-US" sz="2000" dirty="0"/>
          </a:p>
          <a:p>
            <a:r>
              <a:rPr lang="en-US" sz="2000" dirty="0"/>
              <a:t>Plan an automated approach using vendor demos and wiki resources</a:t>
            </a:r>
          </a:p>
          <a:p>
            <a:r>
              <a:rPr lang="en-US" sz="2000" dirty="0"/>
              <a:t>Pilot an automated approach and share lessons learned with the community</a:t>
            </a:r>
          </a:p>
          <a:p>
            <a:r>
              <a:rPr lang="en-US" sz="2000" dirty="0"/>
              <a:t>Help </a:t>
            </a:r>
            <a:r>
              <a:rPr lang="en-US" sz="2000" dirty="0" smtId="6"/>
              <a:t>NARA</a:t>
            </a:r>
            <a:r>
              <a:rPr lang="en-US" sz="2000" dirty="0"/>
              <a:t> refine the A3.1 Plan, and then help execute the plan!</a:t>
            </a:r>
          </a:p>
          <a:p>
            <a:endParaRPr lang="en-US" sz="1800" dirty="0"/>
          </a:p>
        </p:txBody>
      </p:sp>
      <p:sp>
        <p:nvSpPr>
          <p:cNvPr id="4" name="Slide Number Placeholder 3"/>
          <p:cNvSpPr>
            <a:spLocks noGrp="1"/>
          </p:cNvSpPr>
          <p:nvPr>
            <p:ph type="sldNum" sz="quarter" idx="12"/>
          </p:nvPr>
        </p:nvSpPr>
        <p:spPr/>
        <p:txBody>
          <a:bodyPr/>
          <a:lstStyle/>
          <a:p>
            <a:fld id="{8A4234AC-9E69-D740-B630-7C07A0CA0CA1}"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on Plan</a:t>
            </a:r>
          </a:p>
        </p:txBody>
      </p:sp>
      <p:sp>
        <p:nvSpPr>
          <p:cNvPr id="3" name="Content Placeholder 2"/>
          <p:cNvSpPr>
            <a:spLocks noGrp="1"/>
          </p:cNvSpPr>
          <p:nvPr>
            <p:ph idx="1"/>
          </p:nvPr>
        </p:nvSpPr>
        <p:spPr/>
        <p:txBody>
          <a:bodyPr>
            <a:normAutofit fontScale="70000" lnSpcReduction="20000"/>
          </a:bodyPr>
          <a:lstStyle/>
          <a:p>
            <a:r>
              <a:rPr lang="en-US" sz="2900" dirty="0"/>
              <a:t>Comment on high-level issues right on the blog so we can have a discussion</a:t>
            </a:r>
          </a:p>
          <a:p>
            <a:pPr lvl="1"/>
            <a:r>
              <a:rPr lang="en-US" sz="2900" dirty="0"/>
              <a:t>What should the long term future look like to achieve vastly improved access to government information?</a:t>
            </a:r>
          </a:p>
          <a:p>
            <a:pPr lvl="1"/>
            <a:r>
              <a:rPr lang="en-US" sz="2900" dirty="0"/>
              <a:t>What steps could we take to get there?</a:t>
            </a:r>
          </a:p>
          <a:p>
            <a:pPr lvl="1"/>
            <a:r>
              <a:rPr lang="en-US" sz="2900" dirty="0"/>
              <a:t>Are there points (in the report or plan) that need clarification?</a:t>
            </a:r>
          </a:p>
          <a:p>
            <a:pPr lvl="1"/>
            <a:r>
              <a:rPr lang="en-US" sz="2900" dirty="0"/>
              <a:t>Are these the right goals, initiatives, and tasks ?</a:t>
            </a:r>
          </a:p>
          <a:p>
            <a:pPr lvl="1"/>
            <a:r>
              <a:rPr lang="en-US" sz="2900" dirty="0"/>
              <a:t>Are there missing goals, initiatives, or tasks? Who could do them?</a:t>
            </a:r>
          </a:p>
          <a:p>
            <a:pPr lvl="1"/>
            <a:r>
              <a:rPr lang="en-US" sz="2900" dirty="0"/>
              <a:t>What stakeholders would need to be consulted?  What stakeholders are already working in these areas that we should coordinate with?</a:t>
            </a:r>
          </a:p>
          <a:p>
            <a:pPr lvl="1"/>
            <a:r>
              <a:rPr lang="en-US" sz="2900" dirty="0"/>
              <a:t>Are you in a good position to help with any of the tasks?</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entury" pitchFamily="18" charset="0"/>
              </a:rPr>
              <a:t>Contact Information</a:t>
            </a:r>
          </a:p>
        </p:txBody>
      </p:sp>
      <p:sp>
        <p:nvSpPr>
          <p:cNvPr id="4" name="Content Placeholder 3"/>
          <p:cNvSpPr>
            <a:spLocks noGrp="1"/>
          </p:cNvSpPr>
          <p:nvPr>
            <p:ph idx="1"/>
          </p:nvPr>
        </p:nvSpPr>
        <p:spPr>
          <a:xfrm>
            <a:off x="228600" y="2179637"/>
            <a:ext cx="5105400" cy="3763963"/>
          </a:xfrm>
        </p:spPr>
        <p:txBody>
          <a:bodyPr>
            <a:normAutofit fontScale="92500" lnSpcReduction="20000"/>
          </a:bodyPr>
          <a:lstStyle/>
          <a:p>
            <a:pPr marL="0" indent="0">
              <a:buNone/>
            </a:pPr>
            <a:r>
              <a:rPr lang="en-US" sz="2800" dirty="0">
                <a:latin typeface="Century" panose="02040604050505020304" pitchFamily="18" charset="0"/>
              </a:rPr>
              <a:t>All updates can be found on</a:t>
            </a:r>
          </a:p>
          <a:p>
            <a:pPr marL="0" indent="0">
              <a:buNone/>
            </a:pPr>
            <a:r>
              <a:rPr lang="en-US" sz="2800" dirty="0">
                <a:latin typeface="Century" panose="02040604050505020304" pitchFamily="18" charset="0"/>
              </a:rPr>
              <a:t>the Records Express Blog</a:t>
            </a:r>
            <a:br>
              <a:rPr lang="en-US" sz="2800" dirty="0">
                <a:latin typeface="Century" panose="02040604050505020304" pitchFamily="18" charset="0"/>
              </a:rPr>
            </a:br>
            <a:r>
              <a:rPr lang="en-US" sz="2800" dirty="0">
                <a:latin typeface="Century" panose="02040604050505020304" pitchFamily="18" charset="0"/>
              </a:rPr>
              <a:t/>
            </a:r>
            <a:br>
              <a:rPr lang="en-US" sz="2800" dirty="0">
                <a:latin typeface="Century" panose="02040604050505020304" pitchFamily="18" charset="0"/>
              </a:rPr>
            </a:br>
            <a:r>
              <a:rPr lang="en-US" sz="1900" dirty="0">
                <a:latin typeface="Century" panose="02040604050505020304" pitchFamily="18" charset="0"/>
                <a:hlinkClick r:id="rId3"/>
              </a:rPr>
              <a:t>http://blogs.archives.gov/records-express/</a:t>
            </a:r>
            <a:endParaRPr lang="en-US" sz="1900" dirty="0">
              <a:latin typeface="Century" panose="02040604050505020304" pitchFamily="18" charset="0"/>
            </a:endParaRPr>
          </a:p>
          <a:p>
            <a:pPr>
              <a:buNone/>
            </a:pPr>
            <a:endParaRPr lang="en-US" sz="2800" dirty="0">
              <a:latin typeface="Century" panose="02040604050505020304" pitchFamily="18" charset="0"/>
            </a:endParaRPr>
          </a:p>
          <a:p>
            <a:pPr>
              <a:buNone/>
            </a:pPr>
            <a:r>
              <a:rPr lang="en-US" sz="2800" dirty="0">
                <a:latin typeface="Century" panose="02040604050505020304" pitchFamily="18" charset="0"/>
              </a:rPr>
              <a:t>General questions</a:t>
            </a:r>
          </a:p>
          <a:p>
            <a:pPr>
              <a:buNone/>
            </a:pPr>
            <a:r>
              <a:rPr lang="en-US" sz="2200" dirty="0">
                <a:latin typeface="Century" panose="02040604050505020304" pitchFamily="18" charset="0"/>
                <a:hlinkClick r:id="rId4"/>
              </a:rPr>
              <a:t>PRMD@nara.gov</a:t>
            </a:r>
            <a:endParaRPr lang="en-US" sz="2200" dirty="0">
              <a:latin typeface="Century" panose="02040604050505020304" pitchFamily="18" charset="0"/>
            </a:endParaRPr>
          </a:p>
          <a:p>
            <a:endParaRPr lang="en-US" sz="2800" dirty="0">
              <a:latin typeface="Century" panose="02040604050505020304" pitchFamily="18" charset="0"/>
            </a:endParaRPr>
          </a:p>
          <a:p>
            <a:pPr>
              <a:buNone/>
            </a:pPr>
            <a:r>
              <a:rPr lang="en-US" sz="2800" dirty="0">
                <a:latin typeface="Century" panose="02040604050505020304" pitchFamily="18" charset="0"/>
              </a:rPr>
              <a:t>Contact information</a:t>
            </a:r>
          </a:p>
          <a:p>
            <a:pPr>
              <a:buNone/>
            </a:pPr>
            <a:r>
              <a:rPr lang="en-US" sz="2200" dirty="0">
                <a:latin typeface="Century" panose="02040604050505020304" pitchFamily="18" charset="0"/>
                <a:hlinkClick r:id="rId5"/>
              </a:rPr>
              <a:t>Donald.Rosen@nara.gov</a:t>
            </a:r>
            <a:endParaRPr lang="en-US" sz="2200" dirty="0">
              <a:latin typeface="Century" panose="02040604050505020304" pitchFamily="18" charset="0"/>
            </a:endParaRPr>
          </a:p>
          <a:p>
            <a:pPr lvl="1"/>
            <a:endParaRPr lang="en-US" dirty="0"/>
          </a:p>
        </p:txBody>
      </p:sp>
      <p:sp>
        <p:nvSpPr>
          <p:cNvPr id="3" name="Slide Number Placeholder 2"/>
          <p:cNvSpPr>
            <a:spLocks noGrp="1"/>
          </p:cNvSpPr>
          <p:nvPr>
            <p:ph type="sldNum" sz="quarter" idx="12"/>
          </p:nvPr>
        </p:nvSpPr>
        <p:spPr/>
        <p:txBody>
          <a:bodyPr/>
          <a:lstStyle/>
          <a:p>
            <a:fld id="{D5BBC35B-A44B-4119-B8DA-DE9E3DFADA20}" type="slidenum">
              <a:rPr lang="en-US">
                <a:solidFill>
                  <a:prstClr val="black">
                    <a:tint val="75000"/>
                  </a:prstClr>
                </a:solidFill>
              </a:rPr>
              <a:pPr/>
              <a:t>42</a:t>
            </a:fld>
            <a:endParaRPr lang="en-US">
              <a:solidFill>
                <a:prstClr val="black">
                  <a:tint val="75000"/>
                </a:prstClr>
              </a:solidFill>
            </a:endParaRPr>
          </a:p>
        </p:txBody>
      </p:sp>
      <p:cxnSp>
        <p:nvCxnSpPr>
          <p:cNvPr id="9" name="Straight Connector 8"/>
          <p:cNvCxnSpPr/>
          <p:nvPr/>
        </p:nvCxnSpPr>
        <p:spPr>
          <a:xfrm>
            <a:off x="0" y="2057400"/>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6" cstate="print"/>
          <a:srcRect l="24519" t="4371" r="25481"/>
          <a:stretch>
            <a:fillRect/>
          </a:stretch>
        </p:blipFill>
        <p:spPr bwMode="auto">
          <a:xfrm>
            <a:off x="5105400" y="2165350"/>
            <a:ext cx="3581400" cy="4191000"/>
          </a:xfrm>
          <a:prstGeom prst="rect">
            <a:avLst/>
          </a:prstGeom>
          <a:solidFill>
            <a:schemeClr val="accent1"/>
          </a:solidFill>
          <a:ln w="9525">
            <a:solidFill>
              <a:schemeClr val="accent1"/>
            </a:solidFill>
            <a:miter lim="800000"/>
            <a:headEnd/>
            <a:tailEnd/>
          </a:ln>
        </p:spPr>
      </p:pic>
    </p:spTree>
    <p:extLst>
      <p:ext uri="{BB962C8B-B14F-4D97-AF65-F5344CB8AC3E}">
        <p14:creationId xmlns:p14="http://schemas.microsoft.com/office/powerpoint/2010/main" xmlns="" val="1803212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1981200"/>
            <a:ext cx="7696200" cy="1470025"/>
          </a:xfrm>
        </p:spPr>
        <p:txBody>
          <a:bodyPr>
            <a:normAutofit fontScale="90000"/>
          </a:bodyPr>
          <a:lstStyle/>
          <a:p>
            <a:r>
              <a:rPr lang="en-US" dirty="0"/>
              <a:t/>
            </a:r>
            <a:br>
              <a:rPr lang="en-US" dirty="0"/>
            </a:br>
            <a:r>
              <a:rPr lang="en-US" sz="3300" b="1" dirty="0">
                <a:solidFill>
                  <a:srgbClr val="002060"/>
                </a:solidFill>
                <a:latin typeface="Tahoma" panose="020B0604030504040204" pitchFamily="34" charset="0"/>
              </a:rPr>
              <a:t>Managing Records in a Mobile Environment on Records Express</a:t>
            </a:r>
            <a:br>
              <a:rPr lang="en-US" sz="3300" b="1" dirty="0">
                <a:solidFill>
                  <a:srgbClr val="002060"/>
                </a:solidFill>
                <a:latin typeface="Tahoma" panose="020B0604030504040204" pitchFamily="34" charset="0"/>
              </a:rPr>
            </a:br>
            <a:r>
              <a:rPr lang="en-US" sz="3300" b="1" dirty="0">
                <a:solidFill>
                  <a:srgbClr val="002060"/>
                </a:solidFill>
                <a:latin typeface="Tahoma" panose="020B0604030504040204" pitchFamily="34" charset="0"/>
              </a:rPr>
              <a:t/>
            </a:r>
            <a:br>
              <a:rPr lang="en-US" sz="3300" b="1" dirty="0">
                <a:solidFill>
                  <a:srgbClr val="002060"/>
                </a:solidFill>
                <a:latin typeface="Tahoma" panose="020B0604030504040204" pitchFamily="34" charset="0"/>
              </a:rPr>
            </a:br>
            <a:endParaRPr lang="en-US" sz="3300" b="1" dirty="0">
              <a:solidFill>
                <a:srgbClr val="002060"/>
              </a:solidFill>
              <a:latin typeface="Tahoma" panose="020B0604030504040204" pitchFamily="34" charset="0"/>
            </a:endParaRPr>
          </a:p>
        </p:txBody>
      </p:sp>
      <p:sp>
        <p:nvSpPr>
          <p:cNvPr id="6" name="Subtitle 5"/>
          <p:cNvSpPr>
            <a:spLocks noGrp="1"/>
          </p:cNvSpPr>
          <p:nvPr>
            <p:ph type="subTitle" idx="1"/>
          </p:nvPr>
        </p:nvSpPr>
        <p:spPr/>
        <p:txBody>
          <a:bodyPr>
            <a:normAutofit/>
          </a:bodyPr>
          <a:lstStyle/>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Lisa </a:t>
            </a:r>
            <a:r>
              <a:rPr lang="en-US" sz="3000" dirty="0" err="1">
                <a:solidFill>
                  <a:srgbClr val="002060"/>
                </a:solidFill>
                <a:latin typeface="Tahoma" panose="020B0604030504040204" pitchFamily="34" charset="0"/>
                <a:ea typeface="Tahoma" panose="020B0604030504040204" pitchFamily="34" charset="0"/>
                <a:cs typeface="Tahoma" panose="020B0604030504040204" pitchFamily="34" charset="0"/>
              </a:rPr>
              <a:t>Haralampus</a:t>
            </a: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Supervisor, Records Management Policy Team, </a:t>
            </a:r>
            <a:r>
              <a:rPr lang="en-US" sz="3000" dirty="0" smtId="5">
                <a:solidFill>
                  <a:srgbClr val="002060"/>
                </a:solidFill>
                <a:latin typeface="Tahoma" panose="020B0604030504040204" pitchFamily="34" charset="0"/>
                <a:ea typeface="Tahoma" panose="020B0604030504040204" pitchFamily="34" charset="0"/>
                <a:cs typeface="Tahoma" panose="020B0604030504040204" pitchFamily="34" charset="0"/>
              </a:rPr>
              <a:t>NARA</a:t>
            </a:r>
            <a:endPar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
          </p:nvPr>
        </p:nvSpPr>
        <p:spPr/>
        <p:txBody>
          <a:bodyPr/>
          <a:lstStyle/>
          <a:p>
            <a:fld id="{BB007240-0CE6-4BAF-A1D5-F6C131D33C52}" type="slidenum">
              <a:rPr lang="en-US"/>
              <a:pPr/>
              <a:t>43</a:t>
            </a:fld>
            <a:endParaRPr lang="en-US" dirty="0"/>
          </a:p>
        </p:txBody>
      </p:sp>
    </p:spTree>
    <p:extLst>
      <p:ext uri="{BB962C8B-B14F-4D97-AF65-F5344CB8AC3E}">
        <p14:creationId xmlns:p14="http://schemas.microsoft.com/office/powerpoint/2010/main" xmlns="" val="2345616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2636520" cy="4967923"/>
          </a:xfrm>
        </p:spPr>
        <p:txBody>
          <a:bodyPr>
            <a:normAutofit fontScale="92500" lnSpcReduction="20000"/>
          </a:bodyPr>
          <a:lstStyle/>
          <a:p>
            <a:pPr marL="0" indent="0">
              <a:buNone/>
            </a:pPr>
            <a:r>
              <a:rPr lang="en-US" b="1" dirty="0"/>
              <a:t>Post #1:</a:t>
            </a:r>
          </a:p>
          <a:p>
            <a:pPr marL="0" indent="0">
              <a:buNone/>
            </a:pPr>
            <a:r>
              <a:rPr lang="en-US" dirty="0"/>
              <a:t>What do you think about the increased use of mobility in the Federal government?</a:t>
            </a:r>
          </a:p>
          <a:p>
            <a:pPr marL="0" indent="0">
              <a:buNone/>
            </a:pPr>
            <a:r>
              <a:rPr lang="en-US" dirty="0"/>
              <a:t>Is this a trend you see in your agency?  </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508" t="8496" r="23350" b="20797"/>
          <a:stretch/>
        </p:blipFill>
        <p:spPr bwMode="auto">
          <a:xfrm>
            <a:off x="2840182" y="1676400"/>
            <a:ext cx="6023558" cy="442264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4610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0" y="1524000"/>
            <a:ext cx="2514600" cy="4983163"/>
          </a:xfrm>
        </p:spPr>
        <p:txBody>
          <a:bodyPr>
            <a:normAutofit/>
          </a:bodyPr>
          <a:lstStyle/>
          <a:p>
            <a:pPr marL="0" indent="0">
              <a:buNone/>
            </a:pPr>
            <a:r>
              <a:rPr lang="en-US" b="1" dirty="0"/>
              <a:t>Post #2:</a:t>
            </a:r>
            <a:r>
              <a:rPr lang="en-US" dirty="0"/>
              <a:t> </a:t>
            </a:r>
          </a:p>
          <a:p>
            <a:pPr marL="0" indent="0">
              <a:buNone/>
            </a:pPr>
            <a:r>
              <a:rPr lang="en-US" dirty="0"/>
              <a:t>Have you seen these mobile risks? </a:t>
            </a:r>
          </a:p>
          <a:p>
            <a:pPr marL="0" indent="0">
              <a:buNone/>
            </a:pPr>
            <a:r>
              <a:rPr lang="en-US" dirty="0"/>
              <a:t>Are there any risks we’ve missed?</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659" t="8334" r="23481" b="22145"/>
          <a:stretch/>
        </p:blipFill>
        <p:spPr bwMode="auto">
          <a:xfrm>
            <a:off x="132026" y="1520952"/>
            <a:ext cx="6130036" cy="434644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258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129" t="8750" r="18527" b="6250"/>
          <a:stretch/>
        </p:blipFill>
        <p:spPr bwMode="auto">
          <a:xfrm>
            <a:off x="2909047" y="1524000"/>
            <a:ext cx="6082553" cy="44958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3"/>
          <p:cNvSpPr>
            <a:spLocks noGrp="1"/>
          </p:cNvSpPr>
          <p:nvPr>
            <p:ph idx="1"/>
          </p:nvPr>
        </p:nvSpPr>
        <p:spPr>
          <a:xfrm>
            <a:off x="152400" y="1524000"/>
            <a:ext cx="2667000" cy="4419600"/>
          </a:xfrm>
        </p:spPr>
        <p:txBody>
          <a:bodyPr>
            <a:normAutofit fontScale="85000" lnSpcReduction="10000"/>
          </a:bodyPr>
          <a:lstStyle/>
          <a:p>
            <a:pPr marL="91440" indent="0">
              <a:buNone/>
            </a:pPr>
            <a:r>
              <a:rPr lang="en-US" b="1" dirty="0"/>
              <a:t>Post #3: </a:t>
            </a:r>
          </a:p>
          <a:p>
            <a:pPr marL="91440" indent="0">
              <a:buNone/>
            </a:pPr>
            <a:r>
              <a:rPr lang="en-US" dirty="0"/>
              <a:t>What do you think about the increased use of mobility in the Federal government? </a:t>
            </a:r>
          </a:p>
          <a:p>
            <a:pPr marL="91440" indent="0">
              <a:buNone/>
            </a:pPr>
            <a:r>
              <a:rPr lang="en-US" dirty="0"/>
              <a:t>Is this a trend you see in your agency? </a:t>
            </a:r>
          </a:p>
          <a:p>
            <a:endParaRPr lang="en-US" dirty="0"/>
          </a:p>
        </p:txBody>
      </p:sp>
    </p:spTree>
    <p:extLst>
      <p:ext uri="{BB962C8B-B14F-4D97-AF65-F5344CB8AC3E}">
        <p14:creationId xmlns:p14="http://schemas.microsoft.com/office/powerpoint/2010/main" xmlns="" val="3436171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the Discussion!</a:t>
            </a:r>
          </a:p>
        </p:txBody>
      </p:sp>
      <p:sp>
        <p:nvSpPr>
          <p:cNvPr id="3" name="Content Placeholder 2"/>
          <p:cNvSpPr>
            <a:spLocks noGrp="1"/>
          </p:cNvSpPr>
          <p:nvPr>
            <p:ph idx="1"/>
          </p:nvPr>
        </p:nvSpPr>
        <p:spPr/>
        <p:txBody>
          <a:bodyPr/>
          <a:lstStyle/>
          <a:p>
            <a:pPr algn="ctr">
              <a:buNone/>
            </a:pPr>
            <a:endParaRPr lang="en-US" dirty="0"/>
          </a:p>
          <a:p>
            <a:pPr algn="ctr">
              <a:buNone/>
            </a:pPr>
            <a:r>
              <a:rPr lang="en-US" dirty="0"/>
              <a:t>Comment on the blog</a:t>
            </a:r>
            <a:br>
              <a:rPr lang="en-US" dirty="0"/>
            </a:br>
            <a:endParaRPr lang="en-US" dirty="0"/>
          </a:p>
          <a:p>
            <a:pPr algn="ctr">
              <a:buNone/>
            </a:pPr>
            <a:r>
              <a:rPr lang="en-US" dirty="0"/>
              <a:t>Send me your feedback: </a:t>
            </a:r>
          </a:p>
          <a:p>
            <a:pPr algn="ctr">
              <a:buNone/>
            </a:pPr>
            <a:r>
              <a:rPr lang="en-US" b="1" dirty="0"/>
              <a:t>Lisa.Haralampus@nara.gov</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r>
            <a:br>
              <a:rPr lang="en-US" dirty="0"/>
            </a:br>
            <a:r>
              <a:rPr lang="en-US" dirty="0"/>
              <a:t>Overview of Email Management Guidance on Archives.gov</a:t>
            </a:r>
          </a:p>
        </p:txBody>
      </p:sp>
      <p:sp>
        <p:nvSpPr>
          <p:cNvPr id="6" name="Subtitle 5"/>
          <p:cNvSpPr>
            <a:spLocks noGrp="1"/>
          </p:cNvSpPr>
          <p:nvPr>
            <p:ph type="subTitle" idx="1"/>
          </p:nvPr>
        </p:nvSpPr>
        <p:spPr/>
        <p:txBody>
          <a:bodyPr/>
          <a:lstStyle/>
          <a:p>
            <a:r>
              <a:rPr lang="en-US" dirty="0"/>
              <a:t>Margaret Hawkins, Director, Records Management Services, </a:t>
            </a:r>
            <a:r>
              <a:rPr lang="en-US" dirty="0" smtId="4"/>
              <a:t>NARA</a:t>
            </a:r>
            <a:endParaRPr lang="en-US" dirty="0"/>
          </a:p>
        </p:txBody>
      </p:sp>
      <p:sp>
        <p:nvSpPr>
          <p:cNvPr id="4" name="Slide Number Placeholder 3"/>
          <p:cNvSpPr>
            <a:spLocks noGrp="1"/>
          </p:cNvSpPr>
          <p:nvPr>
            <p:ph type="sldNum" sz="quarter" idx="4"/>
          </p:nvPr>
        </p:nvSpPr>
        <p:spPr/>
        <p:txBody>
          <a:bodyPr/>
          <a:lstStyle/>
          <a:p>
            <a:fld id="{BB007240-0CE6-4BAF-A1D5-F6C131D33C52}" type="slidenum">
              <a:rPr lang="en-US"/>
              <a:pPr/>
              <a:t>48</a:t>
            </a:fld>
            <a:endParaRPr lang="en-US" dirty="0"/>
          </a:p>
        </p:txBody>
      </p:sp>
    </p:spTree>
    <p:extLst>
      <p:ext uri="{BB962C8B-B14F-4D97-AF65-F5344CB8AC3E}">
        <p14:creationId xmlns:p14="http://schemas.microsoft.com/office/powerpoint/2010/main" xmlns="" val="1117545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A4234AC-9E69-D740-B630-7C07A0CA0CA1}" type="slidenum">
              <a:rPr lang="en-US"/>
              <a:pPr/>
              <a:t>49</a:t>
            </a:fld>
            <a:endParaRPr lang="en-US" dirty="0"/>
          </a:p>
        </p:txBody>
      </p:sp>
      <p:sp>
        <p:nvSpPr>
          <p:cNvPr id="6" name="Title 4"/>
          <p:cNvSpPr txBox="1">
            <a:spLocks/>
          </p:cNvSpPr>
          <p:nvPr/>
        </p:nvSpPr>
        <p:spPr>
          <a:xfrm>
            <a:off x="457200" y="1066800"/>
            <a:ext cx="82296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Cambria" pitchFamily="18" charset="0"/>
                <a:ea typeface="+mj-ea"/>
                <a:cs typeface="+mj-cs"/>
              </a:rPr>
              <a:t>www.archives.gov</a:t>
            </a:r>
          </a:p>
        </p:txBody>
      </p:sp>
      <p:pic>
        <p:nvPicPr>
          <p:cNvPr id="8" name="Picture 7" descr="SS1.png"/>
          <p:cNvPicPr>
            <a:picLocks noChangeAspect="1"/>
          </p:cNvPicPr>
          <p:nvPr/>
        </p:nvPicPr>
        <p:blipFill>
          <a:blip r:embed="rId3" cstate="print"/>
          <a:stretch>
            <a:fillRect/>
          </a:stretch>
        </p:blipFill>
        <p:spPr>
          <a:xfrm>
            <a:off x="0" y="1901637"/>
            <a:ext cx="9144000" cy="49563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Cubes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708976" y="1828800"/>
            <a:ext cx="3726047" cy="4419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A4234AC-9E69-D740-B630-7C07A0CA0CA1}" type="slidenum">
              <a:rPr lang="en-US"/>
              <a:pPr/>
              <a:t>50</a:t>
            </a:fld>
            <a:endParaRPr lang="en-US" dirty="0"/>
          </a:p>
        </p:txBody>
      </p:sp>
      <p:pic>
        <p:nvPicPr>
          <p:cNvPr id="6" name="Picture 5" descr="SS2.png"/>
          <p:cNvPicPr>
            <a:picLocks noChangeAspect="1"/>
          </p:cNvPicPr>
          <p:nvPr/>
        </p:nvPicPr>
        <p:blipFill>
          <a:blip r:embed="rId3" cstate="print"/>
          <a:stretch>
            <a:fillRect/>
          </a:stretch>
        </p:blipFill>
        <p:spPr>
          <a:xfrm>
            <a:off x="0" y="1242598"/>
            <a:ext cx="9144000" cy="561540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A4234AC-9E69-D740-B630-7C07A0CA0CA1}" type="slidenum">
              <a:rPr lang="en-US"/>
              <a:pPr/>
              <a:t>51</a:t>
            </a:fld>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0" y="1304925"/>
            <a:ext cx="9182100" cy="55530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52</a:t>
            </a:fld>
            <a:endParaRPr lang="en-US" dirty="0"/>
          </a:p>
        </p:txBody>
      </p:sp>
      <p:sp>
        <p:nvSpPr>
          <p:cNvPr id="3" name="Content Placeholder 2"/>
          <p:cNvSpPr>
            <a:spLocks noGrp="1"/>
          </p:cNvSpPr>
          <p:nvPr>
            <p:ph sz="quarter" idx="1"/>
          </p:nvPr>
        </p:nvSpPr>
        <p:spPr>
          <a:xfrm>
            <a:off x="332105" y="1295400"/>
            <a:ext cx="8503920" cy="5923471"/>
          </a:xfrm>
        </p:spPr>
        <p:txBody>
          <a:bodyPr>
            <a:normAutofit/>
          </a:bodyPr>
          <a:lstStyle/>
          <a:p>
            <a:r>
              <a:rPr lang="en-US" sz="3000" b="1" dirty="0">
                <a:latin typeface="Calibri" pitchFamily="34" charset="0"/>
                <a:cs typeface="Calibri" pitchFamily="34" charset="0"/>
              </a:rPr>
              <a:t>Existing Tools and Resources:</a:t>
            </a:r>
          </a:p>
          <a:p>
            <a:pPr lvl="1"/>
            <a:r>
              <a:rPr lang="en-US" sz="2800" dirty="0">
                <a:latin typeface="Calibri" pitchFamily="34" charset="0"/>
                <a:cs typeface="Calibri" pitchFamily="34" charset="0"/>
              </a:rPr>
              <a:t>Recording of General Capstone Training, and related handouts</a:t>
            </a:r>
          </a:p>
          <a:p>
            <a:pPr lvl="1"/>
            <a:r>
              <a:rPr lang="en-US" sz="2800" dirty="0">
                <a:latin typeface="Calibri" pitchFamily="34" charset="0"/>
                <a:cs typeface="Calibri" pitchFamily="34" charset="0"/>
              </a:rPr>
              <a:t>Recording of Question &amp; Answer Panel</a:t>
            </a:r>
          </a:p>
          <a:p>
            <a:pPr lvl="1"/>
            <a:r>
              <a:rPr lang="en-US" sz="2800" dirty="0">
                <a:latin typeface="Calibri" pitchFamily="34" charset="0"/>
                <a:cs typeface="Calibri" pitchFamily="34" charset="0"/>
              </a:rPr>
              <a:t>Recording of a Presentation on </a:t>
            </a:r>
            <a:r>
              <a:rPr lang="en-US" sz="2800" dirty="0" smtId="3">
                <a:latin typeface="Calibri" pitchFamily="34" charset="0"/>
                <a:cs typeface="Calibri" pitchFamily="34" charset="0"/>
              </a:rPr>
              <a:t>NARA</a:t>
            </a:r>
            <a:r>
              <a:rPr lang="en-US" sz="2800" dirty="0">
                <a:latin typeface="Calibri" pitchFamily="34" charset="0"/>
                <a:cs typeface="Calibri" pitchFamily="34" charset="0"/>
              </a:rPr>
              <a:t>’s Own Implementation of Capstone</a:t>
            </a:r>
          </a:p>
          <a:p>
            <a:pPr lvl="1"/>
            <a:r>
              <a:rPr lang="en-US" sz="2800" dirty="0" smtId="2">
                <a:latin typeface="Calibri" pitchFamily="34" charset="0"/>
                <a:cs typeface="Calibri" pitchFamily="34" charset="0"/>
              </a:rPr>
              <a:t>NARA</a:t>
            </a:r>
            <a:r>
              <a:rPr lang="en-US" sz="2800" dirty="0">
                <a:latin typeface="Calibri" pitchFamily="34" charset="0"/>
                <a:cs typeface="Calibri" pitchFamily="34" charset="0"/>
              </a:rPr>
              <a:t>’s draft records disposition schedule (pending approval)</a:t>
            </a:r>
          </a:p>
          <a:p>
            <a:pPr lvl="1"/>
            <a:r>
              <a:rPr lang="en-US" sz="2800" dirty="0">
                <a:latin typeface="Calibri" pitchFamily="34" charset="0"/>
                <a:cs typeface="Calibri" pitchFamily="34" charset="0"/>
              </a:rPr>
              <a:t>Links to Related Material/Guidance</a:t>
            </a:r>
          </a:p>
          <a:p>
            <a:pPr lvl="1"/>
            <a:endParaRPr lang="en-US" sz="2800" dirty="0">
              <a:latin typeface="Calibri" pitchFamily="34" charset="0"/>
              <a:cs typeface="Calibri" pitchFamily="34" charset="0"/>
            </a:endParaRPr>
          </a:p>
          <a:p>
            <a:pPr lvl="1">
              <a:buNone/>
            </a:pPr>
            <a:endParaRPr lang="en-US" sz="2800" dirty="0">
              <a:latin typeface="Calibri" pitchFamily="34" charset="0"/>
              <a:cs typeface="Calibri" pitchFamily="34" charset="0"/>
            </a:endParaRPr>
          </a:p>
          <a:p>
            <a:endParaRPr lang="en-US" sz="3000" b="1" dirty="0">
              <a:latin typeface="Calibri" pitchFamily="34" charset="0"/>
              <a:cs typeface="Calibri" pitchFamily="34" charset="0"/>
            </a:endParaRPr>
          </a:p>
          <a:p>
            <a:endParaRPr lang="en-US" sz="3000" dirty="0">
              <a:latin typeface="Calibri" pitchFamily="34" charset="0"/>
              <a:cs typeface="Calibri" pitchFamily="34" charset="0"/>
            </a:endParaRPr>
          </a:p>
          <a:p>
            <a:pPr lvl="1"/>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53</a:t>
            </a:fld>
            <a:endParaRPr lang="en-US" dirty="0"/>
          </a:p>
        </p:txBody>
      </p:sp>
      <p:sp>
        <p:nvSpPr>
          <p:cNvPr id="3" name="Content Placeholder 2"/>
          <p:cNvSpPr>
            <a:spLocks noGrp="1"/>
          </p:cNvSpPr>
          <p:nvPr>
            <p:ph sz="quarter" idx="1"/>
          </p:nvPr>
        </p:nvSpPr>
        <p:spPr>
          <a:xfrm>
            <a:off x="332105" y="1295400"/>
            <a:ext cx="8503920" cy="5923471"/>
          </a:xfrm>
        </p:spPr>
        <p:txBody>
          <a:bodyPr>
            <a:normAutofit/>
          </a:bodyPr>
          <a:lstStyle/>
          <a:p>
            <a:r>
              <a:rPr lang="en-US" sz="3000" b="1" dirty="0">
                <a:latin typeface="Calibri" pitchFamily="34" charset="0"/>
                <a:cs typeface="Calibri" pitchFamily="34" charset="0"/>
              </a:rPr>
              <a:t>Targeted Capstone Briefings (new):</a:t>
            </a:r>
          </a:p>
          <a:p>
            <a:pPr lvl="1"/>
            <a:r>
              <a:rPr lang="en-US" sz="2800" i="1">
                <a:latin typeface="Calibri" pitchFamily="34" charset="0"/>
                <a:cs typeface="Calibri" pitchFamily="34" charset="0"/>
              </a:rPr>
              <a:t>Managers</a:t>
            </a:r>
            <a:r>
              <a:rPr lang="en-US" sz="2800" i="1" dirty="0">
                <a:latin typeface="Calibri" pitchFamily="34" charset="0"/>
                <a:cs typeface="Calibri" pitchFamily="34" charset="0"/>
              </a:rPr>
              <a:t>’ Briefing</a:t>
            </a:r>
            <a:r>
              <a:rPr lang="en-US" sz="2800" dirty="0">
                <a:latin typeface="Calibri" pitchFamily="34" charset="0"/>
                <a:cs typeface="Calibri" pitchFamily="34" charset="0"/>
              </a:rPr>
              <a:t>: a short recording by Chief Records Officer Paul Wester, focused on what managers need to know about Capstone. </a:t>
            </a:r>
          </a:p>
          <a:p>
            <a:pPr lvl="1"/>
            <a:r>
              <a:rPr lang="en-US" sz="2800" i="1" dirty="0">
                <a:latin typeface="Calibri" pitchFamily="34" charset="0"/>
                <a:cs typeface="Calibri" pitchFamily="34" charset="0"/>
              </a:rPr>
              <a:t>Legal Briefing</a:t>
            </a:r>
            <a:r>
              <a:rPr lang="en-US" sz="2800" dirty="0">
                <a:latin typeface="Calibri" pitchFamily="34" charset="0"/>
                <a:cs typeface="Calibri" pitchFamily="34" charset="0"/>
              </a:rPr>
              <a:t>: a short recording by Hannah Bergman, Assistant General Counsel, focused on what agency legal staff need to know about Capstone.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54</a:t>
            </a:fld>
            <a:endParaRPr lang="en-US" dirty="0"/>
          </a:p>
        </p:txBody>
      </p:sp>
      <p:sp>
        <p:nvSpPr>
          <p:cNvPr id="3" name="Content Placeholder 2"/>
          <p:cNvSpPr>
            <a:spLocks noGrp="1"/>
          </p:cNvSpPr>
          <p:nvPr>
            <p:ph sz="quarter" idx="1"/>
          </p:nvPr>
        </p:nvSpPr>
        <p:spPr>
          <a:xfrm>
            <a:off x="332105" y="1295400"/>
            <a:ext cx="8503920" cy="5923471"/>
          </a:xfrm>
        </p:spPr>
        <p:txBody>
          <a:bodyPr>
            <a:normAutofit/>
          </a:bodyPr>
          <a:lstStyle/>
          <a:p>
            <a:r>
              <a:rPr lang="en-US" sz="3000" b="1" dirty="0">
                <a:latin typeface="Calibri" pitchFamily="34" charset="0"/>
                <a:cs typeface="Calibri" pitchFamily="34" charset="0"/>
              </a:rPr>
              <a:t>Technical Resources (new):</a:t>
            </a:r>
          </a:p>
          <a:p>
            <a:pPr lvl="1"/>
            <a:r>
              <a:rPr lang="en-US" sz="2700" dirty="0">
                <a:latin typeface="Calibri" pitchFamily="34" charset="0"/>
                <a:cs typeface="Calibri" pitchFamily="34" charset="0"/>
              </a:rPr>
              <a:t>In March of 2014, NARA’s Records Officer presented </a:t>
            </a:r>
            <a:r>
              <a:rPr lang="en-US" sz="2700" i="1" dirty="0">
                <a:latin typeface="Calibri" pitchFamily="34" charset="0"/>
                <a:cs typeface="Calibri" pitchFamily="34" charset="0"/>
              </a:rPr>
              <a:t>Capstone Email Management Implementation: Technical Perspective</a:t>
            </a:r>
            <a:r>
              <a:rPr lang="en-US" sz="2700" dirty="0">
                <a:latin typeface="Calibri" pitchFamily="34" charset="0"/>
                <a:cs typeface="Calibri" pitchFamily="34" charset="0"/>
              </a:rPr>
              <a:t>, to discuss the more technical aspects of NARA’s approach.  Our website includes a recording of this session. </a:t>
            </a:r>
          </a:p>
          <a:p>
            <a:pPr lvl="1"/>
            <a:r>
              <a:rPr lang="en-US" sz="2700" i="1" dirty="0">
                <a:latin typeface="Calibri" pitchFamily="34" charset="0"/>
                <a:cs typeface="Calibri" pitchFamily="34" charset="0"/>
              </a:rPr>
              <a:t>Technical Functionality to Support Capstone: Planning Checklist</a:t>
            </a:r>
            <a:r>
              <a:rPr lang="en-US" sz="2700" dirty="0">
                <a:latin typeface="Calibri" pitchFamily="34" charset="0"/>
                <a:cs typeface="Calibri" pitchFamily="34" charset="0"/>
              </a:rPr>
              <a:t>: a checklist to assist agencies in determining if their existing or planned technology has the functionality to support a Capstone approach.  </a:t>
            </a:r>
            <a:endParaRPr lang="en-US" sz="2700" i="1" dirty="0">
              <a:latin typeface="Calibri" pitchFamily="34" charset="0"/>
              <a:cs typeface="Calibri" pitchFamily="34" charset="0"/>
            </a:endParaRPr>
          </a:p>
          <a:p>
            <a:endParaRPr lang="en-US" sz="23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55</a:t>
            </a:fld>
            <a:endParaRPr lang="en-US" dirty="0"/>
          </a:p>
        </p:txBody>
      </p:sp>
      <p:sp>
        <p:nvSpPr>
          <p:cNvPr id="3" name="Content Placeholder 2"/>
          <p:cNvSpPr>
            <a:spLocks noGrp="1"/>
          </p:cNvSpPr>
          <p:nvPr>
            <p:ph sz="quarter" idx="1"/>
          </p:nvPr>
        </p:nvSpPr>
        <p:spPr>
          <a:xfrm>
            <a:off x="332105" y="1219200"/>
            <a:ext cx="8503920" cy="5999671"/>
          </a:xfrm>
        </p:spPr>
        <p:txBody>
          <a:bodyPr>
            <a:normAutofit/>
          </a:bodyPr>
          <a:lstStyle/>
          <a:p>
            <a:r>
              <a:rPr lang="en-US" sz="3000" b="1" dirty="0">
                <a:latin typeface="Calibri" pitchFamily="34" charset="0"/>
                <a:cs typeface="Calibri" pitchFamily="34" charset="0"/>
              </a:rPr>
              <a:t>Other Resources (new):</a:t>
            </a:r>
          </a:p>
          <a:p>
            <a:pPr lvl="1"/>
            <a:r>
              <a:rPr lang="en-US" sz="2800" dirty="0">
                <a:latin typeface="Calibri" pitchFamily="34" charset="0"/>
                <a:cs typeface="Calibri" pitchFamily="34" charset="0"/>
              </a:rPr>
              <a:t>Documents related to NARA’s implementation of Capstone:</a:t>
            </a:r>
          </a:p>
          <a:p>
            <a:pPr lvl="2"/>
            <a:r>
              <a:rPr lang="en-US" sz="2400" dirty="0">
                <a:latin typeface="Calibri" pitchFamily="34" charset="0"/>
                <a:cs typeface="Calibri" pitchFamily="34" charset="0"/>
              </a:rPr>
              <a:t>Sample Statement of Work </a:t>
            </a:r>
          </a:p>
          <a:p>
            <a:pPr lvl="2"/>
            <a:r>
              <a:rPr lang="en-US" sz="2400" dirty="0">
                <a:latin typeface="Calibri" pitchFamily="34" charset="0"/>
                <a:cs typeface="Calibri" pitchFamily="34" charset="0"/>
              </a:rPr>
              <a:t>Sample Capstone Policy Guidance </a:t>
            </a:r>
          </a:p>
          <a:p>
            <a:pPr lvl="2"/>
            <a:r>
              <a:rPr lang="en-US" sz="2400" dirty="0">
                <a:latin typeface="Calibri" pitchFamily="34" charset="0"/>
                <a:cs typeface="Calibri" pitchFamily="34" charset="0"/>
              </a:rPr>
              <a:t>Sample Agency Issued FAQ on Email Management</a:t>
            </a:r>
          </a:p>
          <a:p>
            <a:pPr lvl="2"/>
            <a:r>
              <a:rPr lang="en-US" sz="2400" dirty="0">
                <a:latin typeface="Calibri" pitchFamily="34" charset="0"/>
                <a:cs typeface="Calibri" pitchFamily="34" charset="0"/>
              </a:rPr>
              <a:t>Sample User Guide for Managing Email</a:t>
            </a:r>
          </a:p>
          <a:p>
            <a:pPr lvl="2"/>
            <a:r>
              <a:rPr lang="en-US" sz="2400" dirty="0">
                <a:latin typeface="Calibri" pitchFamily="34" charset="0"/>
                <a:cs typeface="Calibri" pitchFamily="34" charset="0"/>
              </a:rPr>
              <a:t>Sample Email Management Configuration </a:t>
            </a:r>
          </a:p>
          <a:p>
            <a:pPr lvl="2"/>
            <a:r>
              <a:rPr lang="en-US" sz="2400" dirty="0">
                <a:latin typeface="Calibri" pitchFamily="34" charset="0"/>
                <a:cs typeface="Calibri" pitchFamily="34" charset="0"/>
              </a:rPr>
              <a:t>Sample Quick Guide: Email Setup &amp; Configuration </a:t>
            </a:r>
          </a:p>
          <a:p>
            <a:pPr lvl="2"/>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56</a:t>
            </a:fld>
            <a:endParaRPr lang="en-US" dirty="0"/>
          </a:p>
        </p:txBody>
      </p:sp>
      <p:sp>
        <p:nvSpPr>
          <p:cNvPr id="3" name="Content Placeholder 2"/>
          <p:cNvSpPr>
            <a:spLocks noGrp="1"/>
          </p:cNvSpPr>
          <p:nvPr>
            <p:ph sz="quarter" idx="1"/>
          </p:nvPr>
        </p:nvSpPr>
        <p:spPr>
          <a:xfrm>
            <a:off x="332105" y="1143000"/>
            <a:ext cx="8503920" cy="6075871"/>
          </a:xfrm>
        </p:spPr>
        <p:txBody>
          <a:bodyPr>
            <a:normAutofit/>
          </a:bodyPr>
          <a:lstStyle/>
          <a:p>
            <a:r>
              <a:rPr lang="en-US" sz="3000" b="1" dirty="0">
                <a:latin typeface="Calibri" pitchFamily="34" charset="0"/>
                <a:cs typeface="Calibri" pitchFamily="34" charset="0"/>
              </a:rPr>
              <a:t>Coming Soon:</a:t>
            </a:r>
          </a:p>
          <a:p>
            <a:pPr lvl="1"/>
            <a:r>
              <a:rPr lang="en-US" sz="2800" dirty="0">
                <a:latin typeface="Calibri" pitchFamily="34" charset="0"/>
                <a:cs typeface="Calibri" pitchFamily="34" charset="0"/>
              </a:rPr>
              <a:t>Sample Capstone Records Disposition Schedules, as they become approved.</a:t>
            </a:r>
          </a:p>
          <a:p>
            <a:pPr lvl="1"/>
            <a:r>
              <a:rPr lang="en-US" sz="2800" dirty="0">
                <a:latin typeface="Calibri" pitchFamily="34" charset="0"/>
                <a:cs typeface="Calibri" pitchFamily="34" charset="0"/>
              </a:rPr>
              <a:t>Recordings of agency-lead discussions on Capstone, including topics such as account designation, lessons learned, implementation, training, etc. </a:t>
            </a:r>
          </a:p>
          <a:p>
            <a:endParaRPr lang="en-US" sz="3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B93A24A-432D-4D81-91AA-1C97D3C778B7}" type="slidenum">
              <a:rPr lang="en-US"/>
              <a:pPr>
                <a:defRPr/>
              </a:pPr>
              <a:t>57</a:t>
            </a:fld>
            <a:endParaRPr lang="en-US" dirty="0"/>
          </a:p>
        </p:txBody>
      </p:sp>
      <p:sp>
        <p:nvSpPr>
          <p:cNvPr id="6" name="Title 4"/>
          <p:cNvSpPr txBox="1">
            <a:spLocks/>
          </p:cNvSpPr>
          <p:nvPr/>
        </p:nvSpPr>
        <p:spPr>
          <a:xfrm>
            <a:off x="304800" y="228600"/>
            <a:ext cx="8534400" cy="3124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Questions?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FY14 BRIDG Meeting Dates</a:t>
            </a:r>
          </a:p>
        </p:txBody>
      </p:sp>
      <p:sp>
        <p:nvSpPr>
          <p:cNvPr id="3" name="Content Placeholder 2"/>
          <p:cNvSpPr>
            <a:spLocks noGrp="1"/>
          </p:cNvSpPr>
          <p:nvPr>
            <p:ph idx="1"/>
          </p:nvPr>
        </p:nvSpPr>
        <p:spPr>
          <a:xfrm>
            <a:off x="228600" y="1676400"/>
            <a:ext cx="8610600" cy="4648200"/>
          </a:xfrm>
        </p:spPr>
        <p:txBody>
          <a:bodyPr/>
          <a:lstStyle/>
          <a:p>
            <a:pPr marL="0" lvl="0" indent="0">
              <a:buNone/>
            </a:pPr>
            <a:endParaRPr lang="en-US" dirty="0"/>
          </a:p>
          <a:p>
            <a:pPr lvl="0"/>
            <a:r>
              <a:rPr lang="en-US" b="1" dirty="0"/>
              <a:t>Wednesday, June 18, 2014 </a:t>
            </a:r>
            <a:r>
              <a:rPr lang="en-US" dirty="0"/>
              <a:t/>
            </a:r>
            <a:br>
              <a:rPr lang="en-US" dirty="0"/>
            </a:br>
            <a:r>
              <a:rPr lang="en-US" dirty="0"/>
              <a:t>Meet and Greet for Appraisal Team 3 Group</a:t>
            </a:r>
          </a:p>
          <a:p>
            <a:pPr lvl="0"/>
            <a:r>
              <a:rPr lang="en-US" b="1" dirty="0"/>
              <a:t>Wednesday, August 6, 2014</a:t>
            </a:r>
            <a:r>
              <a:rPr lang="en-US" dirty="0"/>
              <a:t/>
            </a:r>
            <a:br>
              <a:rPr lang="en-US" dirty="0"/>
            </a:br>
            <a:r>
              <a:rPr lang="en-US" dirty="0"/>
              <a:t>Meet and Greet for Appraisal Teams 2 </a:t>
            </a:r>
            <a:r>
              <a:rPr lang="en-US" u="sng" dirty="0"/>
              <a:t>and</a:t>
            </a:r>
            <a:r>
              <a:rPr lang="en-US" dirty="0"/>
              <a:t> Team 4</a:t>
            </a:r>
            <a:br>
              <a:rPr lang="en-US" dirty="0"/>
            </a:b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fld id="{BB007240-0CE6-4BAF-A1D5-F6C131D33C52}" type="slidenum">
              <a:rPr lang="en-US"/>
              <a:pPr/>
              <a:t>58</a:t>
            </a:fld>
            <a:endParaRPr lang="en-US" dirty="0"/>
          </a:p>
        </p:txBody>
      </p:sp>
    </p:spTree>
    <p:extLst>
      <p:ext uri="{BB962C8B-B14F-4D97-AF65-F5344CB8AC3E}">
        <p14:creationId xmlns:p14="http://schemas.microsoft.com/office/powerpoint/2010/main" xmlns="" val="2186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Area</a:t>
            </a:r>
          </a:p>
        </p:txBody>
      </p:sp>
      <p:pic>
        <p:nvPicPr>
          <p:cNvPr id="2051" name="Picture 3"/>
          <p:cNvPicPr>
            <a:picLocks noGrp="1" noChangeAspect="1" noChangeArrowheads="1"/>
          </p:cNvPicPr>
          <p:nvPr>
            <p:ph idx="1"/>
          </p:nvPr>
        </p:nvPicPr>
        <p:blipFill>
          <a:blip r:embed="rId2" cstate="print"/>
          <a:srcRect/>
          <a:stretch>
            <a:fillRect/>
          </a:stretch>
        </p:blipFill>
        <p:spPr bwMode="auto">
          <a:xfrm>
            <a:off x="1019255" y="1600200"/>
            <a:ext cx="7105490" cy="4114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ARCIS BI Do?</a:t>
            </a:r>
          </a:p>
        </p:txBody>
      </p:sp>
      <p:sp>
        <p:nvSpPr>
          <p:cNvPr id="3" name="Content Placeholder 2"/>
          <p:cNvSpPr>
            <a:spLocks noGrp="1"/>
          </p:cNvSpPr>
          <p:nvPr>
            <p:ph idx="1"/>
          </p:nvPr>
        </p:nvSpPr>
        <p:spPr/>
        <p:txBody>
          <a:bodyPr/>
          <a:lstStyle/>
          <a:p>
            <a:r>
              <a:rPr lang="en-US" dirty="0"/>
              <a:t>Provides better information that normal ARCIS queries.  Much faster too.</a:t>
            </a:r>
          </a:p>
          <a:p>
            <a:r>
              <a:rPr lang="en-US" dirty="0"/>
              <a:t>Local or Enterprise Reporting.</a:t>
            </a:r>
          </a:p>
          <a:p>
            <a:r>
              <a:rPr lang="en-US" dirty="0"/>
              <a:t>Ad Hoc query and analysis</a:t>
            </a:r>
          </a:p>
          <a:p>
            <a:r>
              <a:rPr lang="en-US" dirty="0"/>
              <a:t>Dashboards – immediate operational information at our fingertips.</a:t>
            </a:r>
          </a:p>
          <a:p>
            <a:r>
              <a:rPr lang="en-US" dirty="0"/>
              <a:t>Predictive analytics.</a:t>
            </a:r>
          </a:p>
          <a:p>
            <a:r>
              <a:rPr lang="en-US" dirty="0"/>
              <a:t>Filtering and time sensitive analysis.</a:t>
            </a:r>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ARCIS BI Helps FRCP Operations</a:t>
            </a:r>
          </a:p>
        </p:txBody>
      </p:sp>
      <p:sp>
        <p:nvSpPr>
          <p:cNvPr id="3" name="Content Placeholder 2"/>
          <p:cNvSpPr>
            <a:spLocks noGrp="1"/>
          </p:cNvSpPr>
          <p:nvPr>
            <p:ph idx="1"/>
          </p:nvPr>
        </p:nvSpPr>
        <p:spPr/>
        <p:txBody>
          <a:bodyPr/>
          <a:lstStyle/>
          <a:p>
            <a:r>
              <a:rPr lang="en-US" sz="2400" dirty="0"/>
              <a:t>Dashboards – immediate information / visualization</a:t>
            </a:r>
          </a:p>
          <a:p>
            <a:pPr lvl="1"/>
            <a:r>
              <a:rPr lang="en-US" sz="2000" dirty="0"/>
              <a:t>How is my </a:t>
            </a:r>
            <a:r>
              <a:rPr lang="en-US" sz="2000" dirty="0" smtId="13"/>
              <a:t>FRC</a:t>
            </a:r>
            <a:r>
              <a:rPr lang="en-US" sz="2000" dirty="0"/>
              <a:t> performing?</a:t>
            </a:r>
          </a:p>
          <a:p>
            <a:pPr lvl="1"/>
            <a:r>
              <a:rPr lang="en-US" sz="2000" dirty="0"/>
              <a:t>What are the outstanding transactions that need to be addressed?</a:t>
            </a:r>
          </a:p>
          <a:p>
            <a:pPr lvl="1"/>
            <a:r>
              <a:rPr lang="en-US" sz="2000" dirty="0"/>
              <a:t>What can I expect for disposal volume for the next cycle?</a:t>
            </a:r>
          </a:p>
          <a:p>
            <a:pPr lvl="1"/>
            <a:r>
              <a:rPr lang="en-US" sz="2000" dirty="0"/>
              <a:t>What are the trends for each transaction type?</a:t>
            </a:r>
          </a:p>
          <a:p>
            <a:pPr lvl="1"/>
            <a:r>
              <a:rPr lang="en-US" sz="2000" dirty="0"/>
              <a:t>Local or Enterprise levels</a:t>
            </a:r>
          </a:p>
          <a:p>
            <a:r>
              <a:rPr lang="en-US" sz="2400" dirty="0"/>
              <a:t>Helps FRCP operations improve by identifying problems.</a:t>
            </a:r>
          </a:p>
          <a:p>
            <a:r>
              <a:rPr lang="en-US" sz="2400" dirty="0"/>
              <a:t>Improves productivity.</a:t>
            </a:r>
          </a:p>
          <a:p>
            <a:r>
              <a:rPr lang="en-US" sz="2400" dirty="0"/>
              <a:t>Identifies data discrepancies in transfer information.</a:t>
            </a:r>
          </a:p>
          <a:p>
            <a:r>
              <a:rPr lang="en-US" sz="2400" dirty="0"/>
              <a:t>New analyses from scratch or modification of existing analyses.</a:t>
            </a:r>
          </a:p>
          <a:p>
            <a:pPr lvl="1"/>
            <a:endParaRPr lang="en-US" sz="1800" dirty="0"/>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for Our Customers</a:t>
            </a:r>
          </a:p>
        </p:txBody>
      </p:sp>
      <p:sp>
        <p:nvSpPr>
          <p:cNvPr id="3" name="Content Placeholder 2"/>
          <p:cNvSpPr>
            <a:spLocks noGrp="1"/>
          </p:cNvSpPr>
          <p:nvPr>
            <p:ph idx="1"/>
          </p:nvPr>
        </p:nvSpPr>
        <p:spPr/>
        <p:txBody>
          <a:bodyPr/>
          <a:lstStyle/>
          <a:p>
            <a:pPr lvl="1">
              <a:buFont typeface="Arial" pitchFamily="34" charset="0"/>
              <a:buChar char="•"/>
            </a:pPr>
            <a:r>
              <a:rPr lang="en-US" dirty="0"/>
              <a:t>Improved customer service.</a:t>
            </a:r>
          </a:p>
          <a:p>
            <a:pPr lvl="1">
              <a:buFont typeface="Arial" pitchFamily="34" charset="0"/>
              <a:buChar char="•"/>
            </a:pPr>
            <a:r>
              <a:rPr lang="en-US" dirty="0"/>
              <a:t>FRCP supervision – local and enterprise. </a:t>
            </a:r>
          </a:p>
          <a:p>
            <a:pPr lvl="1">
              <a:buFont typeface="Arial" pitchFamily="34" charset="0"/>
              <a:buChar char="•"/>
            </a:pPr>
            <a:r>
              <a:rPr lang="en-US" dirty="0"/>
              <a:t>Fascinating reports in Excel.</a:t>
            </a:r>
          </a:p>
          <a:p>
            <a:pPr lvl="2">
              <a:buFont typeface="Wingdings" pitchFamily="2" charset="2"/>
              <a:buChar char="Ø"/>
            </a:pPr>
            <a:r>
              <a:rPr lang="en-US" dirty="0"/>
              <a:t> Do </a:t>
            </a:r>
            <a:r>
              <a:rPr lang="en-US" u="sng" dirty="0"/>
              <a:t>not</a:t>
            </a:r>
            <a:r>
              <a:rPr lang="en-US" dirty="0"/>
              <a:t> contact your Account Manager just yet…</a:t>
            </a:r>
          </a:p>
          <a:p>
            <a:pPr lvl="1">
              <a:buFont typeface="Arial" pitchFamily="34" charset="0"/>
              <a:buChar char="•"/>
            </a:pPr>
            <a:r>
              <a:rPr lang="en-US" dirty="0"/>
              <a:t>Data integrity.</a:t>
            </a:r>
          </a:p>
          <a:p>
            <a:pPr lvl="1">
              <a:buFont typeface="Arial" pitchFamily="34" charset="0"/>
              <a:buChar char="•"/>
            </a:pPr>
            <a:r>
              <a:rPr lang="en-US" dirty="0"/>
              <a:t>Confidence that we’re working to improve our operational processes and procedures through ARCIS data.</a:t>
            </a:r>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ARA_Color_Template_4-19-06">
  <a:themeElements>
    <a:clrScheme name="NARA_Color_Template_4-19-06 2">
      <a:dk1>
        <a:srgbClr val="291062"/>
      </a:dk1>
      <a:lt1>
        <a:srgbClr val="FFFFFF"/>
      </a:lt1>
      <a:dk2>
        <a:srgbClr val="291062"/>
      </a:dk2>
      <a:lt2>
        <a:srgbClr val="808080"/>
      </a:lt2>
      <a:accent1>
        <a:srgbClr val="6699FF"/>
      </a:accent1>
      <a:accent2>
        <a:srgbClr val="000066"/>
      </a:accent2>
      <a:accent3>
        <a:srgbClr val="FFFFFF"/>
      </a:accent3>
      <a:accent4>
        <a:srgbClr val="210C53"/>
      </a:accent4>
      <a:accent5>
        <a:srgbClr val="B8CAFF"/>
      </a:accent5>
      <a:accent6>
        <a:srgbClr val="00005C"/>
      </a:accent6>
      <a:hlink>
        <a:srgbClr val="CC3300"/>
      </a:hlink>
      <a:folHlink>
        <a:srgbClr val="FFFFFF"/>
      </a:folHlink>
    </a:clrScheme>
    <a:fontScheme name="NARA_Color_Template_4-19-06">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RA_Color_Template_4-19-06 1">
        <a:dk1>
          <a:srgbClr val="000000"/>
        </a:dk1>
        <a:lt1>
          <a:srgbClr val="FFFFFF"/>
        </a:lt1>
        <a:dk2>
          <a:srgbClr val="000000"/>
        </a:dk2>
        <a:lt2>
          <a:srgbClr val="808080"/>
        </a:lt2>
        <a:accent1>
          <a:srgbClr val="DDDDDD"/>
        </a:accent1>
        <a:accent2>
          <a:srgbClr val="5F5F5F"/>
        </a:accent2>
        <a:accent3>
          <a:srgbClr val="FFFFFF"/>
        </a:accent3>
        <a:accent4>
          <a:srgbClr val="000000"/>
        </a:accent4>
        <a:accent5>
          <a:srgbClr val="EBEBEB"/>
        </a:accent5>
        <a:accent6>
          <a:srgbClr val="555555"/>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NARA_Color_Template_4-19-06 2">
        <a:dk1>
          <a:srgbClr val="291062"/>
        </a:dk1>
        <a:lt1>
          <a:srgbClr val="FFFFFF"/>
        </a:lt1>
        <a:dk2>
          <a:srgbClr val="291062"/>
        </a:dk2>
        <a:lt2>
          <a:srgbClr val="808080"/>
        </a:lt2>
        <a:accent1>
          <a:srgbClr val="6699FF"/>
        </a:accent1>
        <a:accent2>
          <a:srgbClr val="000066"/>
        </a:accent2>
        <a:accent3>
          <a:srgbClr val="FFFFFF"/>
        </a:accent3>
        <a:accent4>
          <a:srgbClr val="210C53"/>
        </a:accent4>
        <a:accent5>
          <a:srgbClr val="B8CAFF"/>
        </a:accent5>
        <a:accent6>
          <a:srgbClr val="00005C"/>
        </a:accent6>
        <a:hlink>
          <a:srgbClr val="CC33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5_CR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ppt13A5.tmp</Template>
  <TotalTime>881</TotalTime>
  <Words>2397</Words>
  <Application>Microsoft Office PowerPoint</Application>
  <PresentationFormat>On-screen Show (4:3)</PresentationFormat>
  <Paragraphs>382</Paragraphs>
  <Slides>58</Slides>
  <Notes>28</Notes>
  <HiddenSlides>0</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NARA_Color_Template_4-19-06</vt:lpstr>
      <vt:lpstr>Blank Presentation</vt:lpstr>
      <vt:lpstr>Origin</vt:lpstr>
      <vt:lpstr>5_CRO Template</vt:lpstr>
      <vt:lpstr>NARA's Agency Services Bimonthly Records and Information Discussion Group (BRIDG)</vt:lpstr>
      <vt:lpstr>Today’s Meeting Agenda</vt:lpstr>
      <vt:lpstr>ARCIS Business Intelligence</vt:lpstr>
      <vt:lpstr>What is ARCIS BI?</vt:lpstr>
      <vt:lpstr>Data Cubes</vt:lpstr>
      <vt:lpstr>“Answers” Area</vt:lpstr>
      <vt:lpstr>What Does ARCIS BI Do?</vt:lpstr>
      <vt:lpstr>How ARCIS BI Helps FRCP Operations</vt:lpstr>
      <vt:lpstr>Advantages for Our Customers</vt:lpstr>
      <vt:lpstr>Other Items of Importance</vt:lpstr>
      <vt:lpstr>Lastly….</vt:lpstr>
      <vt:lpstr>Questions and Answers</vt:lpstr>
      <vt:lpstr> Federal Records Officers Network Overview (FRON)</vt:lpstr>
      <vt:lpstr>Agenda</vt:lpstr>
      <vt:lpstr>Purpose of FRON</vt:lpstr>
      <vt:lpstr>Background</vt:lpstr>
      <vt:lpstr>FRON Membership</vt:lpstr>
      <vt:lpstr>Collaboration Opportunities</vt:lpstr>
      <vt:lpstr>FRON Monthly Meetings</vt:lpstr>
      <vt:lpstr>Topics Being Explored</vt:lpstr>
      <vt:lpstr>Slide 21</vt:lpstr>
      <vt:lpstr>FRON Site Capabilities</vt:lpstr>
      <vt:lpstr>FRON Core Team</vt:lpstr>
      <vt:lpstr>Questions?</vt:lpstr>
      <vt:lpstr> New Finding Aids Guidance Section</vt:lpstr>
      <vt:lpstr>Slide 26</vt:lpstr>
      <vt:lpstr>Slide 27</vt:lpstr>
      <vt:lpstr>Slide 28</vt:lpstr>
      <vt:lpstr>Slide 29</vt:lpstr>
      <vt:lpstr>Slide 30</vt:lpstr>
      <vt:lpstr>Folder title list with references to access restrictions and flexible schedule crosswalk information</vt:lpstr>
      <vt:lpstr>Slide 32</vt:lpstr>
      <vt:lpstr> Managing Government Records Directive Update</vt:lpstr>
      <vt:lpstr>Overview</vt:lpstr>
      <vt:lpstr>Goal A3.1</vt:lpstr>
      <vt:lpstr>Resources for Agencies</vt:lpstr>
      <vt:lpstr>Slide 37</vt:lpstr>
      <vt:lpstr>Slide 38</vt:lpstr>
      <vt:lpstr>A3.1 Report and Plan</vt:lpstr>
      <vt:lpstr>Get Involved</vt:lpstr>
      <vt:lpstr>Comment on Plan</vt:lpstr>
      <vt:lpstr>Contact Information</vt:lpstr>
      <vt:lpstr> Managing Records in a Mobile Environment on Records Express  </vt:lpstr>
      <vt:lpstr>Slide 44</vt:lpstr>
      <vt:lpstr>Slide 45</vt:lpstr>
      <vt:lpstr>Slide 46</vt:lpstr>
      <vt:lpstr>Join the Discussion!</vt:lpstr>
      <vt:lpstr> Overview of Email Management Guidance on Archives.gov</vt:lpstr>
      <vt:lpstr>Slide 49</vt:lpstr>
      <vt:lpstr>Slide 50</vt:lpstr>
      <vt:lpstr>Slide 51</vt:lpstr>
      <vt:lpstr>Slide 52</vt:lpstr>
      <vt:lpstr>Slide 53</vt:lpstr>
      <vt:lpstr>Slide 54</vt:lpstr>
      <vt:lpstr>Slide 55</vt:lpstr>
      <vt:lpstr>Slide 56</vt:lpstr>
      <vt:lpstr>Slide 57</vt:lpstr>
      <vt:lpstr>FY14 BRIDG Meeting Dates</vt:lpstr>
    </vt:vector>
  </TitlesOfParts>
  <Company>NARA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Records Management Training Program</dc:title>
  <dc:creator>Bill Bridges</dc:creator>
  <cp:lastModifiedBy>ADorsey</cp:lastModifiedBy>
  <cp:revision>90</cp:revision>
  <dcterms:created xsi:type="dcterms:W3CDTF">2010-08-09T12:38:04Z</dcterms:created>
  <dcterms:modified xsi:type="dcterms:W3CDTF">2014-04-23T15:17:39Z</dcterms:modified>
</cp:coreProperties>
</file>