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9"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erriweather" panose="00000500000000000000" pitchFamily="2"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7">
          <p15:clr>
            <a:srgbClr val="747775"/>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1Z6zsAomeVSLUy61k+8s7QwhM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6385" autoAdjust="0"/>
  </p:normalViewPr>
  <p:slideViewPr>
    <p:cSldViewPr snapToGrid="0">
      <p:cViewPr varScale="1">
        <p:scale>
          <a:sx n="74" d="100"/>
          <a:sy n="74" d="100"/>
        </p:scale>
        <p:origin x="456" y="84"/>
      </p:cViewPr>
      <p:guideLst>
        <p:guide orient="horz" pos="647"/>
        <p:guide pos="288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4f0b18d27a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4f0b18d27a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2" name="Google Shape;272;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4f0b18d27a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4f0b18d27a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f0b18d27a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
        <p:nvSpPr>
          <p:cNvPr id="284" name="Google Shape;284;g24f0b18d27a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f0b18d27a_4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800"/>
              </a:spcBef>
              <a:spcAft>
                <a:spcPts val="0"/>
              </a:spcAft>
              <a:buNone/>
            </a:pPr>
            <a:endParaRPr dirty="0">
              <a:solidFill>
                <a:schemeClr val="dk1"/>
              </a:solidFill>
            </a:endParaRPr>
          </a:p>
        </p:txBody>
      </p:sp>
      <p:sp>
        <p:nvSpPr>
          <p:cNvPr id="290" name="Google Shape;290;g24f0b18d27a_4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p:cSld name="TITLE_1">
    <p:spTree>
      <p:nvGrpSpPr>
        <p:cNvPr id="1" name="Shape 9"/>
        <p:cNvGrpSpPr/>
        <p:nvPr/>
      </p:nvGrpSpPr>
      <p:grpSpPr>
        <a:xfrm>
          <a:off x="0" y="0"/>
          <a:ext cx="0" cy="0"/>
          <a:chOff x="0" y="0"/>
          <a:chExt cx="0" cy="0"/>
        </a:xfrm>
      </p:grpSpPr>
      <p:pic>
        <p:nvPicPr>
          <p:cNvPr id="10" name="Google Shape;10;p22" descr="Office of the Chief Records Officer for the U.S. Government body title slide" title="Office of the Chief Records Officer for the U.S. Government body title slide"/>
          <p:cNvPicPr preferRelativeResize="0"/>
          <p:nvPr/>
        </p:nvPicPr>
        <p:blipFill rotWithShape="1">
          <a:blip r:embed="rId2">
            <a:alphaModFix/>
          </a:blip>
          <a:srcRect/>
          <a:stretch/>
        </p:blipFill>
        <p:spPr>
          <a:xfrm>
            <a:off x="0" y="0"/>
            <a:ext cx="9144024" cy="5143500"/>
          </a:xfrm>
          <a:prstGeom prst="rect">
            <a:avLst/>
          </a:prstGeom>
          <a:noFill/>
          <a:ln>
            <a:noFill/>
          </a:ln>
        </p:spPr>
      </p:pic>
      <p:sp>
        <p:nvSpPr>
          <p:cNvPr id="11" name="Google Shape;11;p22"/>
          <p:cNvSpPr txBox="1"/>
          <p:nvPr/>
        </p:nvSpPr>
        <p:spPr>
          <a:xfrm>
            <a:off x="8461800" y="4641525"/>
            <a:ext cx="682200" cy="4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00000"/>
                </a:solidFill>
                <a:latin typeface="Merriweather"/>
                <a:ea typeface="Merriweather"/>
                <a:cs typeface="Merriweather"/>
                <a:sym typeface="Merriweather"/>
              </a:rPr>
              <a:t>‹#›</a:t>
            </a:fld>
            <a:endParaRPr sz="1000" b="0" i="0" u="none" strike="noStrike" cap="none">
              <a:solidFill>
                <a:srgbClr val="000000"/>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82" name="Google Shape;82;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85" name="Google Shape;85;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86"/>
        <p:cNvGrpSpPr/>
        <p:nvPr/>
      </p:nvGrpSpPr>
      <p:grpSpPr>
        <a:xfrm>
          <a:off x="0" y="0"/>
          <a:ext cx="0" cy="0"/>
          <a:chOff x="0" y="0"/>
          <a:chExt cx="0" cy="0"/>
        </a:xfrm>
      </p:grpSpPr>
      <p:grpSp>
        <p:nvGrpSpPr>
          <p:cNvPr id="87" name="Google Shape;87;p36"/>
          <p:cNvGrpSpPr/>
          <p:nvPr/>
        </p:nvGrpSpPr>
        <p:grpSpPr>
          <a:xfrm>
            <a:off x="6128800" y="1677492"/>
            <a:ext cx="2596800" cy="3186381"/>
            <a:chOff x="6265963" y="3087650"/>
            <a:chExt cx="2596800" cy="4087200"/>
          </a:xfrm>
        </p:grpSpPr>
        <p:sp>
          <p:nvSpPr>
            <p:cNvPr id="88" name="Google Shape;88;p36"/>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6"/>
            <p:cNvSpPr/>
            <p:nvPr/>
          </p:nvSpPr>
          <p:spPr>
            <a:xfrm>
              <a:off x="6276313" y="3087650"/>
              <a:ext cx="2567700" cy="40872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0" name="Google Shape;90;p36"/>
            <p:cNvCxnSpPr/>
            <p:nvPr/>
          </p:nvCxnSpPr>
          <p:spPr>
            <a:xfrm>
              <a:off x="6265963" y="3708901"/>
              <a:ext cx="2596800" cy="0"/>
            </a:xfrm>
            <a:prstGeom prst="straightConnector1">
              <a:avLst/>
            </a:prstGeom>
            <a:noFill/>
            <a:ln w="76200" cap="flat" cmpd="sng">
              <a:solidFill>
                <a:srgbClr val="FFFFFF"/>
              </a:solidFill>
              <a:prstDash val="solid"/>
              <a:round/>
              <a:headEnd type="none" w="sm" len="sm"/>
              <a:tailEnd type="none" w="sm" len="sm"/>
            </a:ln>
          </p:spPr>
        </p:cxnSp>
      </p:grpSp>
      <p:grpSp>
        <p:nvGrpSpPr>
          <p:cNvPr id="91" name="Google Shape;91;p36"/>
          <p:cNvGrpSpPr/>
          <p:nvPr/>
        </p:nvGrpSpPr>
        <p:grpSpPr>
          <a:xfrm>
            <a:off x="3274050" y="1677493"/>
            <a:ext cx="2624100" cy="3186381"/>
            <a:chOff x="3293788" y="2998700"/>
            <a:chExt cx="2624100" cy="4087200"/>
          </a:xfrm>
        </p:grpSpPr>
        <p:sp>
          <p:nvSpPr>
            <p:cNvPr id="92" name="Google Shape;92;p36"/>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6"/>
            <p:cNvSpPr/>
            <p:nvPr/>
          </p:nvSpPr>
          <p:spPr>
            <a:xfrm>
              <a:off x="3304138" y="2998700"/>
              <a:ext cx="2567700" cy="40872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 name="Google Shape;94;p36"/>
            <p:cNvCxnSpPr/>
            <p:nvPr/>
          </p:nvCxnSpPr>
          <p:spPr>
            <a:xfrm>
              <a:off x="3293788" y="3619951"/>
              <a:ext cx="2624100" cy="0"/>
            </a:xfrm>
            <a:prstGeom prst="straightConnector1">
              <a:avLst/>
            </a:prstGeom>
            <a:noFill/>
            <a:ln w="76200" cap="flat" cmpd="sng">
              <a:solidFill>
                <a:srgbClr val="FFFFFF"/>
              </a:solidFill>
              <a:prstDash val="solid"/>
              <a:round/>
              <a:headEnd type="none" w="sm" len="sm"/>
              <a:tailEnd type="none" w="sm" len="sm"/>
            </a:ln>
          </p:spPr>
        </p:cxnSp>
      </p:grpSp>
      <p:grpSp>
        <p:nvGrpSpPr>
          <p:cNvPr id="95" name="Google Shape;95;p36"/>
          <p:cNvGrpSpPr/>
          <p:nvPr/>
        </p:nvGrpSpPr>
        <p:grpSpPr>
          <a:xfrm>
            <a:off x="418400" y="1677493"/>
            <a:ext cx="2625000" cy="3186381"/>
            <a:chOff x="430813" y="2998700"/>
            <a:chExt cx="2625000" cy="4087200"/>
          </a:xfrm>
        </p:grpSpPr>
        <p:sp>
          <p:nvSpPr>
            <p:cNvPr id="96" name="Google Shape;96;p36"/>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6"/>
            <p:cNvSpPr/>
            <p:nvPr/>
          </p:nvSpPr>
          <p:spPr>
            <a:xfrm>
              <a:off x="441163" y="2998700"/>
              <a:ext cx="2567700" cy="40872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8" name="Google Shape;98;p36"/>
            <p:cNvCxnSpPr/>
            <p:nvPr/>
          </p:nvCxnSpPr>
          <p:spPr>
            <a:xfrm>
              <a:off x="430813" y="3619951"/>
              <a:ext cx="2625000" cy="0"/>
            </a:xfrm>
            <a:prstGeom prst="straightConnector1">
              <a:avLst/>
            </a:prstGeom>
            <a:noFill/>
            <a:ln w="76200" cap="flat" cmpd="sng">
              <a:solidFill>
                <a:srgbClr val="FFFFFF"/>
              </a:solidFill>
              <a:prstDash val="solid"/>
              <a:round/>
              <a:headEnd type="none" w="sm" len="sm"/>
              <a:tailEnd type="none" w="sm" len="sm"/>
            </a:ln>
          </p:spPr>
        </p:cxnSp>
      </p:grpSp>
      <p:sp>
        <p:nvSpPr>
          <p:cNvPr id="99" name="Google Shape;99;p36"/>
          <p:cNvSpPr txBox="1">
            <a:spLocks noGrp="1"/>
          </p:cNvSpPr>
          <p:nvPr>
            <p:ph type="subTitle" idx="1"/>
          </p:nvPr>
        </p:nvSpPr>
        <p:spPr>
          <a:xfrm>
            <a:off x="5783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0" name="Google Shape;100;p36"/>
          <p:cNvSpPr txBox="1">
            <a:spLocks noGrp="1"/>
          </p:cNvSpPr>
          <p:nvPr>
            <p:ph type="subTitle" idx="2"/>
          </p:nvPr>
        </p:nvSpPr>
        <p:spPr>
          <a:xfrm>
            <a:off x="34335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1" name="Google Shape;101;p36"/>
          <p:cNvSpPr txBox="1">
            <a:spLocks noGrp="1"/>
          </p:cNvSpPr>
          <p:nvPr>
            <p:ph type="subTitle" idx="3"/>
          </p:nvPr>
        </p:nvSpPr>
        <p:spPr>
          <a:xfrm>
            <a:off x="62746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2" name="Google Shape;102;p36"/>
          <p:cNvSpPr txBox="1">
            <a:spLocks noGrp="1"/>
          </p:cNvSpPr>
          <p:nvPr>
            <p:ph type="subTitle" idx="4"/>
          </p:nvPr>
        </p:nvSpPr>
        <p:spPr>
          <a:xfrm>
            <a:off x="5345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03" name="Google Shape;103;p36"/>
          <p:cNvSpPr txBox="1">
            <a:spLocks noGrp="1"/>
          </p:cNvSpPr>
          <p:nvPr>
            <p:ph type="subTitle" idx="5"/>
          </p:nvPr>
        </p:nvSpPr>
        <p:spPr>
          <a:xfrm>
            <a:off x="33897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04" name="Google Shape;104;p36"/>
          <p:cNvSpPr txBox="1">
            <a:spLocks noGrp="1"/>
          </p:cNvSpPr>
          <p:nvPr>
            <p:ph type="subTitle" idx="6"/>
          </p:nvPr>
        </p:nvSpPr>
        <p:spPr>
          <a:xfrm>
            <a:off x="62308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20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20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20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20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20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20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20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2000">
                <a:solidFill>
                  <a:srgbClr val="000000"/>
                </a:solidFill>
                <a:latin typeface="Arial"/>
                <a:ea typeface="Arial"/>
                <a:cs typeface="Arial"/>
                <a:sym typeface="Arial"/>
              </a:defRPr>
            </a:lvl9pPr>
          </a:lstStyle>
          <a:p>
            <a:endParaRPr/>
          </a:p>
        </p:txBody>
      </p:sp>
      <p:sp>
        <p:nvSpPr>
          <p:cNvPr id="105" name="Google Shape;105;p36"/>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06" name="Google Shape;106;p36"/>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07" name="Google Shape;107;p36"/>
          <p:cNvSpPr txBox="1">
            <a:spLocks noGrp="1"/>
          </p:cNvSpPr>
          <p:nvPr>
            <p:ph type="subTitle" idx="7"/>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08" name="Google Shape;108;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09"/>
        <p:cNvGrpSpPr/>
        <p:nvPr/>
      </p:nvGrpSpPr>
      <p:grpSpPr>
        <a:xfrm>
          <a:off x="0" y="0"/>
          <a:ext cx="0" cy="0"/>
          <a:chOff x="0" y="0"/>
          <a:chExt cx="0" cy="0"/>
        </a:xfrm>
      </p:grpSpPr>
      <p:sp>
        <p:nvSpPr>
          <p:cNvPr id="110" name="Google Shape;11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11" name="Google Shape;111;p37"/>
          <p:cNvGrpSpPr/>
          <p:nvPr/>
        </p:nvGrpSpPr>
        <p:grpSpPr>
          <a:xfrm>
            <a:off x="0" y="1751569"/>
            <a:ext cx="7893803" cy="1379641"/>
            <a:chOff x="0" y="2348379"/>
            <a:chExt cx="6961639" cy="1839521"/>
          </a:xfrm>
        </p:grpSpPr>
        <p:sp>
          <p:nvSpPr>
            <p:cNvPr id="112" name="Google Shape;112;p37"/>
            <p:cNvSpPr txBox="1"/>
            <p:nvPr/>
          </p:nvSpPr>
          <p:spPr>
            <a:xfrm>
              <a:off x="0" y="2466800"/>
              <a:ext cx="6948600" cy="17211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7"/>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7"/>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37"/>
          <p:cNvSpPr txBox="1">
            <a:spLocks noGrp="1"/>
          </p:cNvSpPr>
          <p:nvPr>
            <p:ph type="title"/>
          </p:nvPr>
        </p:nvSpPr>
        <p:spPr>
          <a:xfrm>
            <a:off x="228600" y="2017025"/>
            <a:ext cx="6018900" cy="959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116" name="Google Shape;116;p37"/>
          <p:cNvSpPr/>
          <p:nvPr/>
        </p:nvSpPr>
        <p:spPr>
          <a:xfrm>
            <a:off x="25" y="4338600"/>
            <a:ext cx="9144000" cy="80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37"/>
          <p:cNvPicPr preferRelativeResize="0"/>
          <p:nvPr/>
        </p:nvPicPr>
        <p:blipFill rotWithShape="1">
          <a:blip r:embed="rId2">
            <a:alphaModFix/>
          </a:blip>
          <a:srcRect/>
          <a:stretch/>
        </p:blipFill>
        <p:spPr>
          <a:xfrm>
            <a:off x="7628293" y="4475862"/>
            <a:ext cx="587532" cy="530381"/>
          </a:xfrm>
          <a:prstGeom prst="rect">
            <a:avLst/>
          </a:prstGeom>
          <a:noFill/>
          <a:ln>
            <a:noFill/>
          </a:ln>
        </p:spPr>
      </p:pic>
      <p:pic>
        <p:nvPicPr>
          <p:cNvPr id="118" name="Google Shape;118;p37"/>
          <p:cNvPicPr preferRelativeResize="0"/>
          <p:nvPr/>
        </p:nvPicPr>
        <p:blipFill rotWithShape="1">
          <a:blip r:embed="rId3">
            <a:alphaModFix/>
          </a:blip>
          <a:srcRect/>
          <a:stretch/>
        </p:blipFill>
        <p:spPr>
          <a:xfrm>
            <a:off x="8215825" y="4428563"/>
            <a:ext cx="701600" cy="6249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19"/>
        <p:cNvGrpSpPr/>
        <p:nvPr/>
      </p:nvGrpSpPr>
      <p:grpSpPr>
        <a:xfrm>
          <a:off x="0" y="0"/>
          <a:ext cx="0" cy="0"/>
          <a:chOff x="0" y="0"/>
          <a:chExt cx="0" cy="0"/>
        </a:xfrm>
      </p:grpSpPr>
      <p:sp>
        <p:nvSpPr>
          <p:cNvPr id="120" name="Google Shape;120;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 Points">
  <p:cSld name="BLANK_2">
    <p:bg>
      <p:bgPr>
        <a:solidFill>
          <a:srgbClr val="D9D9D9"/>
        </a:solidFill>
        <a:effectLst/>
      </p:bgPr>
    </p:bg>
    <p:spTree>
      <p:nvGrpSpPr>
        <p:cNvPr id="1" name="Shape 121"/>
        <p:cNvGrpSpPr/>
        <p:nvPr/>
      </p:nvGrpSpPr>
      <p:grpSpPr>
        <a:xfrm>
          <a:off x="0" y="0"/>
          <a:ext cx="0" cy="0"/>
          <a:chOff x="0" y="0"/>
          <a:chExt cx="0" cy="0"/>
        </a:xfrm>
      </p:grpSpPr>
      <p:sp>
        <p:nvSpPr>
          <p:cNvPr id="122" name="Google Shape;122;p39"/>
          <p:cNvSpPr txBox="1">
            <a:spLocks noGrp="1"/>
          </p:cNvSpPr>
          <p:nvPr>
            <p:ph type="title"/>
          </p:nvPr>
        </p:nvSpPr>
        <p:spPr>
          <a:xfrm>
            <a:off x="589199" y="547054"/>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grpSp>
        <p:nvGrpSpPr>
          <p:cNvPr id="123" name="Google Shape;123;p39"/>
          <p:cNvGrpSpPr/>
          <p:nvPr/>
        </p:nvGrpSpPr>
        <p:grpSpPr>
          <a:xfrm>
            <a:off x="-14600" y="936290"/>
            <a:ext cx="9221700" cy="125325"/>
            <a:chOff x="-14600" y="912702"/>
            <a:chExt cx="9221700" cy="167100"/>
          </a:xfrm>
        </p:grpSpPr>
        <p:cxnSp>
          <p:nvCxnSpPr>
            <p:cNvPr id="124" name="Google Shape;124;p39"/>
            <p:cNvCxnSpPr/>
            <p:nvPr/>
          </p:nvCxnSpPr>
          <p:spPr>
            <a:xfrm rot="10800000" flipH="1">
              <a:off x="-14600" y="1065102"/>
              <a:ext cx="9221700" cy="14700"/>
            </a:xfrm>
            <a:prstGeom prst="straightConnector1">
              <a:avLst/>
            </a:prstGeom>
            <a:noFill/>
            <a:ln w="114300" cap="flat" cmpd="sng">
              <a:solidFill>
                <a:srgbClr val="003C71"/>
              </a:solidFill>
              <a:prstDash val="solid"/>
              <a:round/>
              <a:headEnd type="none" w="sm" len="sm"/>
              <a:tailEnd type="none" w="sm" len="sm"/>
            </a:ln>
          </p:spPr>
        </p:cxnSp>
        <p:cxnSp>
          <p:nvCxnSpPr>
            <p:cNvPr id="125" name="Google Shape;125;p39"/>
            <p:cNvCxnSpPr/>
            <p:nvPr/>
          </p:nvCxnSpPr>
          <p:spPr>
            <a:xfrm rot="10800000" flipH="1">
              <a:off x="-14600" y="912702"/>
              <a:ext cx="9221700" cy="14700"/>
            </a:xfrm>
            <a:prstGeom prst="straightConnector1">
              <a:avLst/>
            </a:prstGeom>
            <a:noFill/>
            <a:ln w="38100" cap="flat" cmpd="sng">
              <a:solidFill>
                <a:srgbClr val="003C71"/>
              </a:solidFill>
              <a:prstDash val="solid"/>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126"/>
        <p:cNvGrpSpPr/>
        <p:nvPr/>
      </p:nvGrpSpPr>
      <p:grpSpPr>
        <a:xfrm>
          <a:off x="0" y="0"/>
          <a:ext cx="0" cy="0"/>
          <a:chOff x="0" y="0"/>
          <a:chExt cx="0" cy="0"/>
        </a:xfrm>
      </p:grpSpPr>
      <p:grpSp>
        <p:nvGrpSpPr>
          <p:cNvPr id="127" name="Google Shape;127;p40"/>
          <p:cNvGrpSpPr/>
          <p:nvPr/>
        </p:nvGrpSpPr>
        <p:grpSpPr>
          <a:xfrm>
            <a:off x="-3418" y="1222892"/>
            <a:ext cx="8441497" cy="646425"/>
            <a:chOff x="-14600" y="1630530"/>
            <a:chExt cx="7887775" cy="861900"/>
          </a:xfrm>
        </p:grpSpPr>
        <p:sp>
          <p:nvSpPr>
            <p:cNvPr id="128" name="Google Shape;128;p40"/>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a:off x="7266575" y="1630530"/>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p40"/>
          <p:cNvGrpSpPr/>
          <p:nvPr/>
        </p:nvGrpSpPr>
        <p:grpSpPr>
          <a:xfrm>
            <a:off x="-3418" y="1940008"/>
            <a:ext cx="8441497" cy="646425"/>
            <a:chOff x="-14600" y="2586667"/>
            <a:chExt cx="7887775" cy="861900"/>
          </a:xfrm>
        </p:grpSpPr>
        <p:sp>
          <p:nvSpPr>
            <p:cNvPr id="131" name="Google Shape;131;p40"/>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7266575" y="2586667"/>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40"/>
          <p:cNvGrpSpPr/>
          <p:nvPr/>
        </p:nvGrpSpPr>
        <p:grpSpPr>
          <a:xfrm>
            <a:off x="-3418" y="2657119"/>
            <a:ext cx="8441497" cy="646425"/>
            <a:chOff x="-14600" y="3542826"/>
            <a:chExt cx="7887775" cy="861900"/>
          </a:xfrm>
        </p:grpSpPr>
        <p:sp>
          <p:nvSpPr>
            <p:cNvPr id="134" name="Google Shape;134;p40"/>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0"/>
            <p:cNvSpPr/>
            <p:nvPr/>
          </p:nvSpPr>
          <p:spPr>
            <a:xfrm>
              <a:off x="7266575" y="3542826"/>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40"/>
          <p:cNvGrpSpPr/>
          <p:nvPr/>
        </p:nvGrpSpPr>
        <p:grpSpPr>
          <a:xfrm>
            <a:off x="-3418" y="3374232"/>
            <a:ext cx="8441497" cy="646425"/>
            <a:chOff x="-14600" y="4498974"/>
            <a:chExt cx="7887775" cy="861900"/>
          </a:xfrm>
        </p:grpSpPr>
        <p:sp>
          <p:nvSpPr>
            <p:cNvPr id="137" name="Google Shape;137;p40"/>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0"/>
            <p:cNvSpPr/>
            <p:nvPr/>
          </p:nvSpPr>
          <p:spPr>
            <a:xfrm>
              <a:off x="7266575" y="4498974"/>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40"/>
          <p:cNvSpPr txBox="1">
            <a:spLocks noGrp="1"/>
          </p:cNvSpPr>
          <p:nvPr>
            <p:ph type="subTitle" idx="1"/>
          </p:nvPr>
        </p:nvSpPr>
        <p:spPr>
          <a:xfrm>
            <a:off x="619148" y="1322609"/>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0" name="Google Shape;140;p40"/>
          <p:cNvSpPr txBox="1">
            <a:spLocks noGrp="1"/>
          </p:cNvSpPr>
          <p:nvPr>
            <p:ph type="subTitle" idx="2"/>
          </p:nvPr>
        </p:nvSpPr>
        <p:spPr>
          <a:xfrm>
            <a:off x="619148" y="2748927"/>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1" name="Google Shape;141;p40"/>
          <p:cNvSpPr txBox="1">
            <a:spLocks noGrp="1"/>
          </p:cNvSpPr>
          <p:nvPr>
            <p:ph type="subTitle" idx="3"/>
          </p:nvPr>
        </p:nvSpPr>
        <p:spPr>
          <a:xfrm>
            <a:off x="619148" y="2041240"/>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2" name="Google Shape;142;p40"/>
          <p:cNvSpPr txBox="1">
            <a:spLocks noGrp="1"/>
          </p:cNvSpPr>
          <p:nvPr>
            <p:ph type="subTitle" idx="4"/>
          </p:nvPr>
        </p:nvSpPr>
        <p:spPr>
          <a:xfrm>
            <a:off x="619148" y="3469990"/>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grpSp>
        <p:nvGrpSpPr>
          <p:cNvPr id="143" name="Google Shape;143;p40"/>
          <p:cNvGrpSpPr/>
          <p:nvPr/>
        </p:nvGrpSpPr>
        <p:grpSpPr>
          <a:xfrm>
            <a:off x="-3419" y="4091345"/>
            <a:ext cx="8441497" cy="646425"/>
            <a:chOff x="-14600" y="5455122"/>
            <a:chExt cx="7887775" cy="861900"/>
          </a:xfrm>
        </p:grpSpPr>
        <p:sp>
          <p:nvSpPr>
            <p:cNvPr id="144" name="Google Shape;144;p40"/>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0"/>
            <p:cNvSpPr/>
            <p:nvPr/>
          </p:nvSpPr>
          <p:spPr>
            <a:xfrm>
              <a:off x="7266575" y="5455122"/>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 name="Google Shape;146;p40"/>
          <p:cNvSpPr txBox="1">
            <a:spLocks noGrp="1"/>
          </p:cNvSpPr>
          <p:nvPr>
            <p:ph type="subTitle" idx="5"/>
          </p:nvPr>
        </p:nvSpPr>
        <p:spPr>
          <a:xfrm>
            <a:off x="619148" y="4191053"/>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7" name="Google Shape;147;p40"/>
          <p:cNvSpPr txBox="1">
            <a:spLocks noGrp="1"/>
          </p:cNvSpPr>
          <p:nvPr>
            <p:ph type="title"/>
          </p:nvPr>
        </p:nvSpPr>
        <p:spPr>
          <a:xfrm>
            <a:off x="589199" y="547054"/>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148" name="Google Shape;148;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 LIGHT ON DARK">
  <p:cSld name="BLANK_2_1_1_2">
    <p:bg>
      <p:bgPr>
        <a:solidFill>
          <a:srgbClr val="D9D9D9"/>
        </a:solidFill>
        <a:effectLst/>
      </p:bgPr>
    </p:bg>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39350" y="7627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51" name="Google Shape;151;p41"/>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152" name="Google Shape;152;p41"/>
          <p:cNvSpPr txBox="1">
            <a:spLocks noGrp="1"/>
          </p:cNvSpPr>
          <p:nvPr>
            <p:ph type="subTitle" idx="1"/>
          </p:nvPr>
        </p:nvSpPr>
        <p:spPr>
          <a:xfrm>
            <a:off x="439350" y="874150"/>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53" name="Google Shape;153;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154"/>
        <p:cNvGrpSpPr/>
        <p:nvPr/>
      </p:nvGrpSpPr>
      <p:grpSpPr>
        <a:xfrm>
          <a:off x="0" y="0"/>
          <a:ext cx="0" cy="0"/>
          <a:chOff x="0" y="0"/>
          <a:chExt cx="0" cy="0"/>
        </a:xfrm>
      </p:grpSpPr>
      <p:sp>
        <p:nvSpPr>
          <p:cNvPr id="155" name="Google Shape;155;p42"/>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56" name="Google Shape;156;p42"/>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57" name="Google Shape;157;p42"/>
          <p:cNvSpPr txBox="1">
            <a:spLocks noGrp="1"/>
          </p:cNvSpPr>
          <p:nvPr>
            <p:ph type="subTitle" idx="1"/>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58" name="Google Shape;158;p4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9" name="Google Shape;159;p42"/>
          <p:cNvPicPr preferRelativeResize="0"/>
          <p:nvPr/>
        </p:nvPicPr>
        <p:blipFill rotWithShape="1">
          <a:blip r:embed="rId2">
            <a:alphaModFix/>
          </a:blip>
          <a:srcRect/>
          <a:stretch/>
        </p:blipFill>
        <p:spPr>
          <a:xfrm>
            <a:off x="7686743" y="189387"/>
            <a:ext cx="587532" cy="530381"/>
          </a:xfrm>
          <a:prstGeom prst="rect">
            <a:avLst/>
          </a:prstGeom>
          <a:noFill/>
          <a:ln>
            <a:noFill/>
          </a:ln>
        </p:spPr>
      </p:pic>
      <p:pic>
        <p:nvPicPr>
          <p:cNvPr id="160" name="Google Shape;160;p42"/>
          <p:cNvPicPr preferRelativeResize="0"/>
          <p:nvPr/>
        </p:nvPicPr>
        <p:blipFill rotWithShape="1">
          <a:blip r:embed="rId3">
            <a:alphaModFix/>
          </a:blip>
          <a:srcRect/>
          <a:stretch/>
        </p:blipFill>
        <p:spPr>
          <a:xfrm>
            <a:off x="8274275" y="142088"/>
            <a:ext cx="701600" cy="624975"/>
          </a:xfrm>
          <a:prstGeom prst="rect">
            <a:avLst/>
          </a:prstGeom>
          <a:noFill/>
          <a:ln>
            <a:noFill/>
          </a:ln>
        </p:spPr>
      </p:pic>
      <p:sp>
        <p:nvSpPr>
          <p:cNvPr id="161" name="Google Shape;161;p42"/>
          <p:cNvSpPr txBox="1">
            <a:spLocks noGrp="1"/>
          </p:cNvSpPr>
          <p:nvPr>
            <p:ph type="body" idx="2"/>
          </p:nvPr>
        </p:nvSpPr>
        <p:spPr>
          <a:xfrm>
            <a:off x="391200" y="1415475"/>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ffice of the Chief Records Officer text slide 1">
  <p:cSld name="TITLE_AND_BODY_2_2">
    <p:spTree>
      <p:nvGrpSpPr>
        <p:cNvPr id="1" name="Shape 12"/>
        <p:cNvGrpSpPr/>
        <p:nvPr/>
      </p:nvGrpSpPr>
      <p:grpSpPr>
        <a:xfrm>
          <a:off x="0" y="0"/>
          <a:ext cx="0" cy="0"/>
          <a:chOff x="0" y="0"/>
          <a:chExt cx="0" cy="0"/>
        </a:xfrm>
      </p:grpSpPr>
      <p:pic>
        <p:nvPicPr>
          <p:cNvPr id="13" name="Google Shape;13;p23"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4" name="Google Shape;14;p23"/>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Title Only - DARK ON LIGHT">
  <p:cSld name="BLANK_2_1_1_1_1">
    <p:bg>
      <p:bgPr>
        <a:solidFill>
          <a:srgbClr val="FFFFFF"/>
        </a:solidFill>
        <a:effectLst/>
      </p:bgPr>
    </p:bg>
    <p:spTree>
      <p:nvGrpSpPr>
        <p:cNvPr id="1" name="Shape 162"/>
        <p:cNvGrpSpPr/>
        <p:nvPr/>
      </p:nvGrpSpPr>
      <p:grpSpPr>
        <a:xfrm>
          <a:off x="0" y="0"/>
          <a:ext cx="0" cy="0"/>
          <a:chOff x="0" y="0"/>
          <a:chExt cx="0" cy="0"/>
        </a:xfrm>
      </p:grpSpPr>
      <p:sp>
        <p:nvSpPr>
          <p:cNvPr id="163" name="Google Shape;163;p43"/>
          <p:cNvSpPr txBox="1">
            <a:spLocks noGrp="1"/>
          </p:cNvSpPr>
          <p:nvPr>
            <p:ph type="title"/>
          </p:nvPr>
        </p:nvSpPr>
        <p:spPr>
          <a:xfrm>
            <a:off x="439350" y="-53167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14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64" name="Google Shape;164;p43"/>
          <p:cNvCxnSpPr/>
          <p:nvPr/>
        </p:nvCxnSpPr>
        <p:spPr>
          <a:xfrm>
            <a:off x="554700" y="295082"/>
            <a:ext cx="8264400" cy="0"/>
          </a:xfrm>
          <a:prstGeom prst="straightConnector1">
            <a:avLst/>
          </a:prstGeom>
          <a:noFill/>
          <a:ln w="19050" cap="flat" cmpd="sng">
            <a:solidFill>
              <a:srgbClr val="000000"/>
            </a:solidFill>
            <a:prstDash val="solid"/>
            <a:round/>
            <a:headEnd type="none" w="sm" len="sm"/>
            <a:tailEnd type="none" w="sm" len="sm"/>
          </a:ln>
        </p:spPr>
      </p:cxnSp>
      <p:sp>
        <p:nvSpPr>
          <p:cNvPr id="165" name="Google Shape;165;p43"/>
          <p:cNvSpPr txBox="1">
            <a:spLocks noGrp="1"/>
          </p:cNvSpPr>
          <p:nvPr>
            <p:ph type="subTitle" idx="1"/>
          </p:nvPr>
        </p:nvSpPr>
        <p:spPr>
          <a:xfrm>
            <a:off x="439350" y="261225"/>
            <a:ext cx="72300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0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66" name="Google Shape;166;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43"/>
          <p:cNvPicPr preferRelativeResize="0"/>
          <p:nvPr/>
        </p:nvPicPr>
        <p:blipFill rotWithShape="1">
          <a:blip r:embed="rId2">
            <a:alphaModFix/>
          </a:blip>
          <a:srcRect/>
          <a:stretch/>
        </p:blipFill>
        <p:spPr>
          <a:xfrm>
            <a:off x="171893" y="4447812"/>
            <a:ext cx="587532" cy="530381"/>
          </a:xfrm>
          <a:prstGeom prst="rect">
            <a:avLst/>
          </a:prstGeom>
          <a:noFill/>
          <a:ln>
            <a:noFill/>
          </a:ln>
        </p:spPr>
      </p:pic>
      <p:pic>
        <p:nvPicPr>
          <p:cNvPr id="168" name="Google Shape;168;p43"/>
          <p:cNvPicPr preferRelativeResize="0"/>
          <p:nvPr/>
        </p:nvPicPr>
        <p:blipFill rotWithShape="1">
          <a:blip r:embed="rId3">
            <a:alphaModFix/>
          </a:blip>
          <a:srcRect/>
          <a:stretch/>
        </p:blipFill>
        <p:spPr>
          <a:xfrm>
            <a:off x="759425" y="4400513"/>
            <a:ext cx="701600" cy="624975"/>
          </a:xfrm>
          <a:prstGeom prst="rect">
            <a:avLst/>
          </a:prstGeom>
          <a:noFill/>
          <a:ln>
            <a:noFill/>
          </a:ln>
        </p:spPr>
      </p:pic>
      <p:sp>
        <p:nvSpPr>
          <p:cNvPr id="169" name="Google Shape;169;p43"/>
          <p:cNvSpPr txBox="1"/>
          <p:nvPr/>
        </p:nvSpPr>
        <p:spPr>
          <a:xfrm>
            <a:off x="1422250" y="4749850"/>
            <a:ext cx="5051700" cy="2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solidFill>
                  <a:srgbClr val="666666"/>
                </a:solidFill>
                <a:latin typeface="Calibri"/>
                <a:ea typeface="Calibri"/>
                <a:cs typeface="Calibri"/>
                <a:sym typeface="Calibri"/>
              </a:rPr>
              <a:t>Electronic Records Management Collaboration Day</a:t>
            </a:r>
            <a:endParaRPr sz="1200" b="1" i="1" u="none" strike="noStrike" cap="none">
              <a:solidFill>
                <a:srgbClr val="666666"/>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mall Title Only - Tab corner">
  <p:cSld name="BLANK_2_1_1_1_1_1_1">
    <p:bg>
      <p:bgPr>
        <a:solidFill>
          <a:srgbClr val="FFFFFF"/>
        </a:solidFill>
        <a:effectLst/>
      </p:bgPr>
    </p:bg>
    <p:spTree>
      <p:nvGrpSpPr>
        <p:cNvPr id="1" name="Shape 170"/>
        <p:cNvGrpSpPr/>
        <p:nvPr/>
      </p:nvGrpSpPr>
      <p:grpSpPr>
        <a:xfrm>
          <a:off x="0" y="0"/>
          <a:ext cx="0" cy="0"/>
          <a:chOff x="0" y="0"/>
          <a:chExt cx="0" cy="0"/>
        </a:xfrm>
      </p:grpSpPr>
      <p:grpSp>
        <p:nvGrpSpPr>
          <p:cNvPr id="171" name="Google Shape;171;p44"/>
          <p:cNvGrpSpPr/>
          <p:nvPr/>
        </p:nvGrpSpPr>
        <p:grpSpPr>
          <a:xfrm>
            <a:off x="-4750" y="-3775"/>
            <a:ext cx="2794200" cy="317525"/>
            <a:chOff x="-4750" y="-3775"/>
            <a:chExt cx="2794200" cy="317525"/>
          </a:xfrm>
        </p:grpSpPr>
        <p:sp>
          <p:nvSpPr>
            <p:cNvPr id="172" name="Google Shape;172;p44"/>
            <p:cNvSpPr/>
            <p:nvPr/>
          </p:nvSpPr>
          <p:spPr>
            <a:xfrm>
              <a:off x="2610350" y="144850"/>
              <a:ext cx="179100" cy="1689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txBox="1"/>
            <p:nvPr/>
          </p:nvSpPr>
          <p:spPr>
            <a:xfrm>
              <a:off x="-4750" y="-3775"/>
              <a:ext cx="2619900" cy="3174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4"/>
            <p:cNvSpPr/>
            <p:nvPr/>
          </p:nvSpPr>
          <p:spPr>
            <a:xfrm>
              <a:off x="2615100" y="-3775"/>
              <a:ext cx="174300" cy="148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4"/>
          <p:cNvSpPr txBox="1">
            <a:spLocks noGrp="1"/>
          </p:cNvSpPr>
          <p:nvPr>
            <p:ph type="title"/>
          </p:nvPr>
        </p:nvSpPr>
        <p:spPr>
          <a:xfrm>
            <a:off x="13025" y="-800"/>
            <a:ext cx="3280800" cy="29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14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176" name="Google Shape;176;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177"/>
        <p:cNvGrpSpPr/>
        <p:nvPr/>
      </p:nvGrpSpPr>
      <p:grpSpPr>
        <a:xfrm>
          <a:off x="0" y="0"/>
          <a:ext cx="0" cy="0"/>
          <a:chOff x="0" y="0"/>
          <a:chExt cx="0" cy="0"/>
        </a:xfrm>
      </p:grpSpPr>
      <p:sp>
        <p:nvSpPr>
          <p:cNvPr id="178" name="Google Shape;178;p4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179"/>
        <p:cNvGrpSpPr/>
        <p:nvPr/>
      </p:nvGrpSpPr>
      <p:grpSpPr>
        <a:xfrm>
          <a:off x="0" y="0"/>
          <a:ext cx="0" cy="0"/>
          <a:chOff x="0" y="0"/>
          <a:chExt cx="0" cy="0"/>
        </a:xfrm>
      </p:grpSpPr>
      <p:pic>
        <p:nvPicPr>
          <p:cNvPr id="180" name="Google Shape;180;p46" title="Blue GSA Starmark Logo"/>
          <p:cNvPicPr preferRelativeResize="0"/>
          <p:nvPr/>
        </p:nvPicPr>
        <p:blipFill rotWithShape="1">
          <a:blip r:embed="rId2">
            <a:alphaModFix/>
          </a:blip>
          <a:srcRect/>
          <a:stretch/>
        </p:blipFill>
        <p:spPr>
          <a:xfrm>
            <a:off x="2462465" y="1768041"/>
            <a:ext cx="1780669" cy="1607418"/>
          </a:xfrm>
          <a:prstGeom prst="rect">
            <a:avLst/>
          </a:prstGeom>
          <a:noFill/>
          <a:ln>
            <a:noFill/>
          </a:ln>
        </p:spPr>
      </p:pic>
      <p:sp>
        <p:nvSpPr>
          <p:cNvPr id="181" name="Google Shape;181;p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82" name="Google Shape;182;p46"/>
          <p:cNvPicPr preferRelativeResize="0"/>
          <p:nvPr/>
        </p:nvPicPr>
        <p:blipFill rotWithShape="1">
          <a:blip r:embed="rId3">
            <a:alphaModFix/>
          </a:blip>
          <a:srcRect/>
          <a:stretch/>
        </p:blipFill>
        <p:spPr>
          <a:xfrm>
            <a:off x="4243125" y="1670700"/>
            <a:ext cx="1996975" cy="19969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2">
  <p:cSld name="Office of the Chief Records Officer title slide option #2">
    <p:spTree>
      <p:nvGrpSpPr>
        <p:cNvPr id="1" name="Shape 183"/>
        <p:cNvGrpSpPr/>
        <p:nvPr/>
      </p:nvGrpSpPr>
      <p:grpSpPr>
        <a:xfrm>
          <a:off x="0" y="0"/>
          <a:ext cx="0" cy="0"/>
          <a:chOff x="0" y="0"/>
          <a:chExt cx="0" cy="0"/>
        </a:xfrm>
      </p:grpSpPr>
      <p:sp>
        <p:nvSpPr>
          <p:cNvPr id="184" name="Google Shape;184;p47"/>
          <p:cNvSpPr txBox="1"/>
          <p:nvPr/>
        </p:nvSpPr>
        <p:spPr>
          <a:xfrm>
            <a:off x="8595300" y="4692824"/>
            <a:ext cx="548700" cy="2946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800"/>
              <a:buFont typeface="Merriweather"/>
              <a:buNone/>
            </a:pPr>
            <a:fld id="{00000000-1234-1234-1234-123412341234}" type="slidenum">
              <a:rPr lang="en" sz="800" b="0" i="0" u="none" strike="noStrike" cap="none">
                <a:solidFill>
                  <a:srgbClr val="FFFFFF"/>
                </a:solidFill>
                <a:latin typeface="Merriweather"/>
                <a:ea typeface="Merriweather"/>
                <a:cs typeface="Merriweather"/>
                <a:sym typeface="Merriweather"/>
              </a:rPr>
              <a:t>‹#›</a:t>
            </a:fld>
            <a:endParaRPr sz="800" b="0" i="0" u="none" strike="noStrike" cap="none">
              <a:solidFill>
                <a:srgbClr val="FFFFFF"/>
              </a:solidFill>
              <a:latin typeface="Merriweather"/>
              <a:ea typeface="Merriweather"/>
              <a:cs typeface="Merriweather"/>
              <a:sym typeface="Merriweather"/>
            </a:endParaRPr>
          </a:p>
        </p:txBody>
      </p:sp>
      <p:pic>
        <p:nvPicPr>
          <p:cNvPr id="185" name="Google Shape;185;p47"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31" cy="5143500"/>
          </a:xfrm>
          <a:prstGeom prst="rect">
            <a:avLst/>
          </a:prstGeom>
          <a:noFill/>
          <a:ln>
            <a:noFill/>
          </a:ln>
        </p:spPr>
      </p:pic>
      <p:sp>
        <p:nvSpPr>
          <p:cNvPr id="186" name="Google Shape;186;p47"/>
          <p:cNvSpPr txBox="1">
            <a:spLocks noGrp="1"/>
          </p:cNvSpPr>
          <p:nvPr>
            <p:ph type="sldNum" idx="12"/>
          </p:nvPr>
        </p:nvSpPr>
        <p:spPr>
          <a:xfrm>
            <a:off x="8499634" y="4749850"/>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ffice of the Chief Records Officer text slide 3">
  <p:cSld name="TITLE_AND_BODY_3">
    <p:spTree>
      <p:nvGrpSpPr>
        <p:cNvPr id="1" name="Shape 187"/>
        <p:cNvGrpSpPr/>
        <p:nvPr/>
      </p:nvGrpSpPr>
      <p:grpSpPr>
        <a:xfrm>
          <a:off x="0" y="0"/>
          <a:ext cx="0" cy="0"/>
          <a:chOff x="0" y="0"/>
          <a:chExt cx="0" cy="0"/>
        </a:xfrm>
      </p:grpSpPr>
      <p:pic>
        <p:nvPicPr>
          <p:cNvPr id="188" name="Google Shape;188;p48"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89" name="Google Shape;189;p48"/>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ffice of the Chief Records Officer text slide 5">
  <p:cSld name="TITLE_AND_BODY_5">
    <p:spTree>
      <p:nvGrpSpPr>
        <p:cNvPr id="1" name="Shape 190"/>
        <p:cNvGrpSpPr/>
        <p:nvPr/>
      </p:nvGrpSpPr>
      <p:grpSpPr>
        <a:xfrm>
          <a:off x="0" y="0"/>
          <a:ext cx="0" cy="0"/>
          <a:chOff x="0" y="0"/>
          <a:chExt cx="0" cy="0"/>
        </a:xfrm>
      </p:grpSpPr>
      <p:pic>
        <p:nvPicPr>
          <p:cNvPr id="191" name="Google Shape;191;p49"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92" name="Google Shape;192;p49"/>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ffice of the Chief Records Officer text slide 1 1">
  <p:cSld name="Office of the Chief Records Officer text slide">
    <p:spTree>
      <p:nvGrpSpPr>
        <p:cNvPr id="1" name="Shape 193"/>
        <p:cNvGrpSpPr/>
        <p:nvPr/>
      </p:nvGrpSpPr>
      <p:grpSpPr>
        <a:xfrm>
          <a:off x="0" y="0"/>
          <a:ext cx="0" cy="0"/>
          <a:chOff x="0" y="0"/>
          <a:chExt cx="0" cy="0"/>
        </a:xfrm>
      </p:grpSpPr>
      <p:pic>
        <p:nvPicPr>
          <p:cNvPr id="194" name="Google Shape;194;p50"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95" name="Google Shape;195;p50"/>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AND_BODY_6">
  <p:cSld name="TITLE_AND_BODY_6">
    <p:spTree>
      <p:nvGrpSpPr>
        <p:cNvPr id="1" name="Shape 196"/>
        <p:cNvGrpSpPr/>
        <p:nvPr/>
      </p:nvGrpSpPr>
      <p:grpSpPr>
        <a:xfrm>
          <a:off x="0" y="0"/>
          <a:ext cx="0" cy="0"/>
          <a:chOff x="0" y="0"/>
          <a:chExt cx="0" cy="0"/>
        </a:xfrm>
      </p:grpSpPr>
      <p:sp>
        <p:nvSpPr>
          <p:cNvPr id="197" name="Google Shape;197;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8" name="Google Shape;198;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9" name="Google Shape;199;p51"/>
          <p:cNvSpPr/>
          <p:nvPr/>
        </p:nvSpPr>
        <p:spPr>
          <a:xfrm rot="10800000" flipH="1">
            <a:off x="7597275" y="3626350"/>
            <a:ext cx="1546734" cy="1524550"/>
          </a:xfrm>
          <a:custGeom>
            <a:avLst/>
            <a:gdLst/>
            <a:ahLst/>
            <a:cxnLst/>
            <a:rect l="l" t="t" r="r" b="b"/>
            <a:pathLst>
              <a:path w="60686" h="60982" extrusionOk="0">
                <a:moveTo>
                  <a:pt x="0" y="0"/>
                </a:moveTo>
                <a:lnTo>
                  <a:pt x="60686" y="0"/>
                </a:lnTo>
                <a:lnTo>
                  <a:pt x="60686" y="60982"/>
                </a:lnTo>
                <a:close/>
              </a:path>
            </a:pathLst>
          </a:custGeom>
          <a:solidFill>
            <a:srgbClr val="1577B7"/>
          </a:solidFill>
          <a:ln>
            <a:noFill/>
          </a:ln>
        </p:spPr>
      </p:sp>
      <p:sp>
        <p:nvSpPr>
          <p:cNvPr id="200" name="Google Shape;200;p51"/>
          <p:cNvSpPr/>
          <p:nvPr/>
        </p:nvSpPr>
        <p:spPr>
          <a:xfrm rot="5400000" flipH="1">
            <a:off x="7608367" y="11100"/>
            <a:ext cx="1546734" cy="1524550"/>
          </a:xfrm>
          <a:custGeom>
            <a:avLst/>
            <a:gdLst/>
            <a:ahLst/>
            <a:cxnLst/>
            <a:rect l="l" t="t" r="r" b="b"/>
            <a:pathLst>
              <a:path w="60686" h="60982" extrusionOk="0">
                <a:moveTo>
                  <a:pt x="0" y="0"/>
                </a:moveTo>
                <a:lnTo>
                  <a:pt x="60686" y="0"/>
                </a:lnTo>
                <a:lnTo>
                  <a:pt x="60686" y="60982"/>
                </a:lnTo>
                <a:close/>
              </a:path>
            </a:pathLst>
          </a:custGeom>
          <a:solidFill>
            <a:srgbClr val="1577B7"/>
          </a:solidFill>
          <a:ln>
            <a:noFill/>
          </a:ln>
        </p:spPr>
      </p:sp>
      <p:pic>
        <p:nvPicPr>
          <p:cNvPr id="201" name="Google Shape;201;p51"/>
          <p:cNvPicPr preferRelativeResize="0"/>
          <p:nvPr/>
        </p:nvPicPr>
        <p:blipFill rotWithShape="1">
          <a:blip r:embed="rId2">
            <a:alphaModFix/>
          </a:blip>
          <a:srcRect/>
          <a:stretch/>
        </p:blipFill>
        <p:spPr>
          <a:xfrm>
            <a:off x="8354069" y="83894"/>
            <a:ext cx="685800" cy="685800"/>
          </a:xfrm>
          <a:prstGeom prst="rect">
            <a:avLst/>
          </a:prstGeom>
          <a:noFill/>
          <a:ln>
            <a:noFill/>
          </a:ln>
        </p:spPr>
      </p:pic>
      <p:sp>
        <p:nvSpPr>
          <p:cNvPr id="202" name="Google Shape;20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ffice of the Chief Records Officer title slide title slide option #1">
  <p:cSld name="TITLE_2">
    <p:spTree>
      <p:nvGrpSpPr>
        <p:cNvPr id="1" name="Shape 203"/>
        <p:cNvGrpSpPr/>
        <p:nvPr/>
      </p:nvGrpSpPr>
      <p:grpSpPr>
        <a:xfrm>
          <a:off x="0" y="0"/>
          <a:ext cx="0" cy="0"/>
          <a:chOff x="0" y="0"/>
          <a:chExt cx="0" cy="0"/>
        </a:xfrm>
      </p:grpSpPr>
      <p:pic>
        <p:nvPicPr>
          <p:cNvPr id="204" name="Google Shape;204;p52" descr="Office of the Chief Records Officer for the U.S. Government title slide" title="Office of the Chief Records Officer for the U.S. Government title slide"/>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05" name="Google Shape;205;p52"/>
          <p:cNvSpPr txBox="1">
            <a:spLocks noGrp="1"/>
          </p:cNvSpPr>
          <p:nvPr>
            <p:ph type="sldNum" idx="12"/>
          </p:nvPr>
        </p:nvSpPr>
        <p:spPr>
          <a:xfrm>
            <a:off x="8472450" y="4697681"/>
            <a:ext cx="548700" cy="359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1">
  <p:cSld name="CUSTOM">
    <p:spTree>
      <p:nvGrpSpPr>
        <p:cNvPr id="1" name="Shape 15"/>
        <p:cNvGrpSpPr/>
        <p:nvPr/>
      </p:nvGrpSpPr>
      <p:grpSpPr>
        <a:xfrm>
          <a:off x="0" y="0"/>
          <a:ext cx="0" cy="0"/>
          <a:chOff x="0" y="0"/>
          <a:chExt cx="0" cy="0"/>
        </a:xfrm>
      </p:grpSpPr>
      <p:pic>
        <p:nvPicPr>
          <p:cNvPr id="16" name="Google Shape;16;p24"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17" name="Google Shape;17;p24"/>
          <p:cNvSpPr txBox="1"/>
          <p:nvPr/>
        </p:nvSpPr>
        <p:spPr>
          <a:xfrm>
            <a:off x="8461800" y="4587700"/>
            <a:ext cx="6822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
        <p:nvSpPr>
          <p:cNvPr id="18" name="Google Shape;18;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ffice of the Chief Records Officer text slide">
  <p:cSld name="TITLE_AND_BODY_7">
    <p:spTree>
      <p:nvGrpSpPr>
        <p:cNvPr id="1" name="Shape 206"/>
        <p:cNvGrpSpPr/>
        <p:nvPr/>
      </p:nvGrpSpPr>
      <p:grpSpPr>
        <a:xfrm>
          <a:off x="0" y="0"/>
          <a:ext cx="0" cy="0"/>
          <a:chOff x="0" y="0"/>
          <a:chExt cx="0" cy="0"/>
        </a:xfrm>
      </p:grpSpPr>
      <p:pic>
        <p:nvPicPr>
          <p:cNvPr id="207" name="Google Shape;207;p53" descr="Office of the Chief Records Officer for the U.S. Government body text slide 2" title="Office of the Chief Records Officer for the U.S. Government body text slide 2"/>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08" name="Google Shape;208;p53"/>
          <p:cNvSpPr txBox="1">
            <a:spLocks noGrp="1"/>
          </p:cNvSpPr>
          <p:nvPr>
            <p:ph type="sldNum" idx="12"/>
          </p:nvPr>
        </p:nvSpPr>
        <p:spPr>
          <a:xfrm>
            <a:off x="8624850" y="4730700"/>
            <a:ext cx="548700" cy="326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213"/>
        <p:cNvGrpSpPr/>
        <p:nvPr/>
      </p:nvGrpSpPr>
      <p:grpSpPr>
        <a:xfrm>
          <a:off x="0" y="0"/>
          <a:ext cx="0" cy="0"/>
          <a:chOff x="0" y="0"/>
          <a:chExt cx="0" cy="0"/>
        </a:xfrm>
      </p:grpSpPr>
      <p:pic>
        <p:nvPicPr>
          <p:cNvPr id="214" name="Google Shape;214;p26"/>
          <p:cNvPicPr preferRelativeResize="0"/>
          <p:nvPr/>
        </p:nvPicPr>
        <p:blipFill rotWithShape="1">
          <a:blip r:embed="rId2">
            <a:alphaModFix/>
          </a:blip>
          <a:srcRect/>
          <a:stretch/>
        </p:blipFill>
        <p:spPr>
          <a:xfrm>
            <a:off x="0" y="0"/>
            <a:ext cx="2726675" cy="5143500"/>
          </a:xfrm>
          <a:prstGeom prst="rect">
            <a:avLst/>
          </a:prstGeom>
          <a:noFill/>
          <a:ln>
            <a:noFill/>
          </a:ln>
        </p:spPr>
      </p:pic>
      <p:sp>
        <p:nvSpPr>
          <p:cNvPr id="215" name="Google Shape;215;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6"/>
        <p:cNvGrpSpPr/>
        <p:nvPr/>
      </p:nvGrpSpPr>
      <p:grpSpPr>
        <a:xfrm>
          <a:off x="0" y="0"/>
          <a:ext cx="0" cy="0"/>
          <a:chOff x="0" y="0"/>
          <a:chExt cx="0" cy="0"/>
        </a:xfrm>
      </p:grpSpPr>
      <p:sp>
        <p:nvSpPr>
          <p:cNvPr id="217" name="Google Shape;217;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8" name="Google Shape;218;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9" name="Google Shape;219;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2" name="Google Shape;22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3"/>
        <p:cNvGrpSpPr/>
        <p:nvPr/>
      </p:nvGrpSpPr>
      <p:grpSpPr>
        <a:xfrm>
          <a:off x="0" y="0"/>
          <a:ext cx="0" cy="0"/>
          <a:chOff x="0" y="0"/>
          <a:chExt cx="0" cy="0"/>
        </a:xfrm>
      </p:grpSpPr>
      <p:sp>
        <p:nvSpPr>
          <p:cNvPr id="224" name="Google Shape;224;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5" name="Google Shape;225;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6" name="Google Shape;226;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7"/>
        <p:cNvGrpSpPr/>
        <p:nvPr/>
      </p:nvGrpSpPr>
      <p:grpSpPr>
        <a:xfrm>
          <a:off x="0" y="0"/>
          <a:ext cx="0" cy="0"/>
          <a:chOff x="0" y="0"/>
          <a:chExt cx="0" cy="0"/>
        </a:xfrm>
      </p:grpSpPr>
      <p:sp>
        <p:nvSpPr>
          <p:cNvPr id="228" name="Google Shape;228;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9" name="Google Shape;229;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0" name="Google Shape;230;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1" name="Google Shape;231;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4" name="Google Shape;234;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5"/>
        <p:cNvGrpSpPr/>
        <p:nvPr/>
      </p:nvGrpSpPr>
      <p:grpSpPr>
        <a:xfrm>
          <a:off x="0" y="0"/>
          <a:ext cx="0" cy="0"/>
          <a:chOff x="0" y="0"/>
          <a:chExt cx="0" cy="0"/>
        </a:xfrm>
      </p:grpSpPr>
      <p:sp>
        <p:nvSpPr>
          <p:cNvPr id="236" name="Google Shape;236;p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7" name="Google Shape;237;p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8" name="Google Shape;238;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9"/>
        <p:cNvGrpSpPr/>
        <p:nvPr/>
      </p:nvGrpSpPr>
      <p:grpSpPr>
        <a:xfrm>
          <a:off x="0" y="0"/>
          <a:ext cx="0" cy="0"/>
          <a:chOff x="0" y="0"/>
          <a:chExt cx="0" cy="0"/>
        </a:xfrm>
      </p:grpSpPr>
      <p:sp>
        <p:nvSpPr>
          <p:cNvPr id="240" name="Google Shape;240;p6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1" name="Google Shape;241;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2"/>
        <p:cNvGrpSpPr/>
        <p:nvPr/>
      </p:nvGrpSpPr>
      <p:grpSpPr>
        <a:xfrm>
          <a:off x="0" y="0"/>
          <a:ext cx="0" cy="0"/>
          <a:chOff x="0" y="0"/>
          <a:chExt cx="0" cy="0"/>
        </a:xfrm>
      </p:grpSpPr>
      <p:sp>
        <p:nvSpPr>
          <p:cNvPr id="243" name="Google Shape;243;p6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5" name="Google Shape;245;p6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6" name="Google Shape;246;p6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7" name="Google Shape;247;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D9D9D9"/>
        </a:solidFill>
        <a:effectLst/>
      </p:bgPr>
    </p:bg>
    <p:spTree>
      <p:nvGrpSpPr>
        <p:cNvPr id="1" name="Shape 19"/>
        <p:cNvGrpSpPr/>
        <p:nvPr/>
      </p:nvGrpSpPr>
      <p:grpSpPr>
        <a:xfrm>
          <a:off x="0" y="0"/>
          <a:ext cx="0" cy="0"/>
          <a:chOff x="0" y="0"/>
          <a:chExt cx="0" cy="0"/>
        </a:xfrm>
      </p:grpSpPr>
      <p:grpSp>
        <p:nvGrpSpPr>
          <p:cNvPr id="20" name="Google Shape;20;p27"/>
          <p:cNvGrpSpPr/>
          <p:nvPr/>
        </p:nvGrpSpPr>
        <p:grpSpPr>
          <a:xfrm>
            <a:off x="-16442" y="-24695"/>
            <a:ext cx="2016649" cy="5180598"/>
            <a:chOff x="-92652" y="-16478"/>
            <a:chExt cx="2421528" cy="6907464"/>
          </a:xfrm>
        </p:grpSpPr>
        <p:sp>
          <p:nvSpPr>
            <p:cNvPr id="21" name="Google Shape;21;p27"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rot="-5400000">
              <a:off x="-2407281" y="2298151"/>
              <a:ext cx="6907464" cy="2278206"/>
            </a:xfrm>
            <a:prstGeom prst="flowChartDocument">
              <a:avLst/>
            </a:prstGeom>
            <a:solidFill>
              <a:srgbClr val="003C7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27"/>
          <p:cNvSpPr txBox="1">
            <a:spLocks noGrp="1"/>
          </p:cNvSpPr>
          <p:nvPr>
            <p:ph type="subTitle" idx="1"/>
          </p:nvPr>
        </p:nvSpPr>
        <p:spPr>
          <a:xfrm>
            <a:off x="2756150" y="4532625"/>
            <a:ext cx="5835300" cy="443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003C71"/>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3C71"/>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3C71"/>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3C71"/>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3C71"/>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3C71"/>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3C71"/>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3C71"/>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3C71"/>
                </a:solidFill>
                <a:latin typeface="Arial"/>
                <a:ea typeface="Arial"/>
                <a:cs typeface="Arial"/>
                <a:sym typeface="Arial"/>
              </a:defRPr>
            </a:lvl9pPr>
          </a:lstStyle>
          <a:p>
            <a:endParaRPr/>
          </a:p>
        </p:txBody>
      </p:sp>
      <p:sp>
        <p:nvSpPr>
          <p:cNvPr id="24" name="Google Shape;24;p27"/>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7"/>
          <p:cNvSpPr/>
          <p:nvPr/>
        </p:nvSpPr>
        <p:spPr>
          <a:xfrm>
            <a:off x="2827587" y="3092887"/>
            <a:ext cx="5801400" cy="1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27"/>
          <p:cNvPicPr preferRelativeResize="0"/>
          <p:nvPr/>
        </p:nvPicPr>
        <p:blipFill rotWithShape="1">
          <a:blip r:embed="rId2">
            <a:alphaModFix/>
          </a:blip>
          <a:srcRect/>
          <a:stretch/>
        </p:blipFill>
        <p:spPr>
          <a:xfrm>
            <a:off x="582618" y="172687"/>
            <a:ext cx="587532" cy="530381"/>
          </a:xfrm>
          <a:prstGeom prst="rect">
            <a:avLst/>
          </a:prstGeom>
          <a:noFill/>
          <a:ln>
            <a:noFill/>
          </a:ln>
        </p:spPr>
      </p:pic>
      <p:sp>
        <p:nvSpPr>
          <p:cNvPr id="27" name="Google Shape;27;p27"/>
          <p:cNvSpPr txBox="1">
            <a:spLocks noGrp="1"/>
          </p:cNvSpPr>
          <p:nvPr>
            <p:ph type="title"/>
          </p:nvPr>
        </p:nvSpPr>
        <p:spPr>
          <a:xfrm>
            <a:off x="2756151" y="1418225"/>
            <a:ext cx="5835300" cy="1170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2800">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2800">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2800">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2800">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2800">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2800">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2800">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2800">
                <a:solidFill>
                  <a:srgbClr val="003C71"/>
                </a:solidFill>
                <a:latin typeface="Arial"/>
                <a:ea typeface="Arial"/>
                <a:cs typeface="Arial"/>
                <a:sym typeface="Arial"/>
              </a:defRPr>
            </a:lvl9pPr>
          </a:lstStyle>
          <a:p>
            <a:endParaRPr/>
          </a:p>
        </p:txBody>
      </p:sp>
      <p:sp>
        <p:nvSpPr>
          <p:cNvPr id="28" name="Google Shape;28;p27"/>
          <p:cNvSpPr txBox="1">
            <a:spLocks noGrp="1"/>
          </p:cNvSpPr>
          <p:nvPr>
            <p:ph type="title" idx="2"/>
          </p:nvPr>
        </p:nvSpPr>
        <p:spPr>
          <a:xfrm>
            <a:off x="2756151" y="2427858"/>
            <a:ext cx="58353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solidFill>
                  <a:srgbClr val="0579BD"/>
                </a:solidFill>
                <a:latin typeface="Arial"/>
                <a:ea typeface="Arial"/>
                <a:cs typeface="Arial"/>
                <a:sym typeface="Arial"/>
              </a:defRPr>
            </a:lvl1pPr>
            <a:lvl2pPr lvl="1" algn="l">
              <a:lnSpc>
                <a:spcPct val="100000"/>
              </a:lnSpc>
              <a:spcBef>
                <a:spcPts val="0"/>
              </a:spcBef>
              <a:spcAft>
                <a:spcPts val="0"/>
              </a:spcAft>
              <a:buSzPts val="3200"/>
              <a:buNone/>
              <a:defRPr b="1">
                <a:solidFill>
                  <a:srgbClr val="0579BD"/>
                </a:solidFill>
                <a:latin typeface="Arial"/>
                <a:ea typeface="Arial"/>
                <a:cs typeface="Arial"/>
                <a:sym typeface="Arial"/>
              </a:defRPr>
            </a:lvl2pPr>
            <a:lvl3pPr lvl="2" algn="l">
              <a:lnSpc>
                <a:spcPct val="100000"/>
              </a:lnSpc>
              <a:spcBef>
                <a:spcPts val="0"/>
              </a:spcBef>
              <a:spcAft>
                <a:spcPts val="0"/>
              </a:spcAft>
              <a:buSzPts val="3200"/>
              <a:buNone/>
              <a:defRPr b="1">
                <a:solidFill>
                  <a:srgbClr val="0579BD"/>
                </a:solidFill>
                <a:latin typeface="Arial"/>
                <a:ea typeface="Arial"/>
                <a:cs typeface="Arial"/>
                <a:sym typeface="Arial"/>
              </a:defRPr>
            </a:lvl3pPr>
            <a:lvl4pPr lvl="3" algn="l">
              <a:lnSpc>
                <a:spcPct val="100000"/>
              </a:lnSpc>
              <a:spcBef>
                <a:spcPts val="0"/>
              </a:spcBef>
              <a:spcAft>
                <a:spcPts val="0"/>
              </a:spcAft>
              <a:buSzPts val="3200"/>
              <a:buNone/>
              <a:defRPr b="1">
                <a:solidFill>
                  <a:srgbClr val="0579BD"/>
                </a:solidFill>
                <a:latin typeface="Arial"/>
                <a:ea typeface="Arial"/>
                <a:cs typeface="Arial"/>
                <a:sym typeface="Arial"/>
              </a:defRPr>
            </a:lvl4pPr>
            <a:lvl5pPr lvl="4" algn="l">
              <a:lnSpc>
                <a:spcPct val="100000"/>
              </a:lnSpc>
              <a:spcBef>
                <a:spcPts val="0"/>
              </a:spcBef>
              <a:spcAft>
                <a:spcPts val="0"/>
              </a:spcAft>
              <a:buSzPts val="3200"/>
              <a:buNone/>
              <a:defRPr b="1">
                <a:solidFill>
                  <a:srgbClr val="0579BD"/>
                </a:solidFill>
                <a:latin typeface="Arial"/>
                <a:ea typeface="Arial"/>
                <a:cs typeface="Arial"/>
                <a:sym typeface="Arial"/>
              </a:defRPr>
            </a:lvl5pPr>
            <a:lvl6pPr lvl="5" algn="l">
              <a:lnSpc>
                <a:spcPct val="100000"/>
              </a:lnSpc>
              <a:spcBef>
                <a:spcPts val="0"/>
              </a:spcBef>
              <a:spcAft>
                <a:spcPts val="0"/>
              </a:spcAft>
              <a:buSzPts val="3200"/>
              <a:buNone/>
              <a:defRPr b="1">
                <a:solidFill>
                  <a:srgbClr val="0579BD"/>
                </a:solidFill>
                <a:latin typeface="Arial"/>
                <a:ea typeface="Arial"/>
                <a:cs typeface="Arial"/>
                <a:sym typeface="Arial"/>
              </a:defRPr>
            </a:lvl6pPr>
            <a:lvl7pPr lvl="6" algn="l">
              <a:lnSpc>
                <a:spcPct val="100000"/>
              </a:lnSpc>
              <a:spcBef>
                <a:spcPts val="0"/>
              </a:spcBef>
              <a:spcAft>
                <a:spcPts val="0"/>
              </a:spcAft>
              <a:buSzPts val="3200"/>
              <a:buNone/>
              <a:defRPr b="1">
                <a:solidFill>
                  <a:srgbClr val="0579BD"/>
                </a:solidFill>
                <a:latin typeface="Arial"/>
                <a:ea typeface="Arial"/>
                <a:cs typeface="Arial"/>
                <a:sym typeface="Arial"/>
              </a:defRPr>
            </a:lvl7pPr>
            <a:lvl8pPr lvl="7" algn="l">
              <a:lnSpc>
                <a:spcPct val="100000"/>
              </a:lnSpc>
              <a:spcBef>
                <a:spcPts val="0"/>
              </a:spcBef>
              <a:spcAft>
                <a:spcPts val="0"/>
              </a:spcAft>
              <a:buSzPts val="3200"/>
              <a:buNone/>
              <a:defRPr b="1">
                <a:solidFill>
                  <a:srgbClr val="0579BD"/>
                </a:solidFill>
                <a:latin typeface="Arial"/>
                <a:ea typeface="Arial"/>
                <a:cs typeface="Arial"/>
                <a:sym typeface="Arial"/>
              </a:defRPr>
            </a:lvl8pPr>
            <a:lvl9pPr lvl="8" algn="l">
              <a:lnSpc>
                <a:spcPct val="100000"/>
              </a:lnSpc>
              <a:spcBef>
                <a:spcPts val="0"/>
              </a:spcBef>
              <a:spcAft>
                <a:spcPts val="0"/>
              </a:spcAft>
              <a:buSzPts val="3200"/>
              <a:buNone/>
              <a:defRPr b="1">
                <a:solidFill>
                  <a:srgbClr val="0579BD"/>
                </a:solidFill>
                <a:latin typeface="Arial"/>
                <a:ea typeface="Arial"/>
                <a:cs typeface="Arial"/>
                <a:sym typeface="Arial"/>
              </a:defRPr>
            </a:lvl9pPr>
          </a:lstStyle>
          <a:p>
            <a:endParaRPr/>
          </a:p>
        </p:txBody>
      </p:sp>
      <p:sp>
        <p:nvSpPr>
          <p:cNvPr id="29" name="Google Shape;29;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27"/>
          <p:cNvPicPr preferRelativeResize="0"/>
          <p:nvPr/>
        </p:nvPicPr>
        <p:blipFill rotWithShape="1">
          <a:blip r:embed="rId3">
            <a:alphaModFix/>
          </a:blip>
          <a:srcRect/>
          <a:stretch/>
        </p:blipFill>
        <p:spPr>
          <a:xfrm>
            <a:off x="1170150" y="125388"/>
            <a:ext cx="701600" cy="6249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8"/>
        <p:cNvGrpSpPr/>
        <p:nvPr/>
      </p:nvGrpSpPr>
      <p:grpSpPr>
        <a:xfrm>
          <a:off x="0" y="0"/>
          <a:ext cx="0" cy="0"/>
          <a:chOff x="0" y="0"/>
          <a:chExt cx="0" cy="0"/>
        </a:xfrm>
      </p:grpSpPr>
      <p:sp>
        <p:nvSpPr>
          <p:cNvPr id="249" name="Google Shape;249;p6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50" name="Google Shape;250;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1"/>
        <p:cNvGrpSpPr/>
        <p:nvPr/>
      </p:nvGrpSpPr>
      <p:grpSpPr>
        <a:xfrm>
          <a:off x="0" y="0"/>
          <a:ext cx="0" cy="0"/>
          <a:chOff x="0" y="0"/>
          <a:chExt cx="0" cy="0"/>
        </a:xfrm>
      </p:grpSpPr>
      <p:sp>
        <p:nvSpPr>
          <p:cNvPr id="252" name="Google Shape;252;p6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3" name="Google Shape;253;p6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54" name="Google Shape;254;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p:cSld name="TITLE_1">
    <p:spTree>
      <p:nvGrpSpPr>
        <p:cNvPr id="1" name="Shape 257"/>
        <p:cNvGrpSpPr/>
        <p:nvPr/>
      </p:nvGrpSpPr>
      <p:grpSpPr>
        <a:xfrm>
          <a:off x="0" y="0"/>
          <a:ext cx="0" cy="0"/>
          <a:chOff x="0" y="0"/>
          <a:chExt cx="0" cy="0"/>
        </a:xfrm>
      </p:grpSpPr>
      <p:pic>
        <p:nvPicPr>
          <p:cNvPr id="258" name="Google Shape;258;p65" descr="Office of the Chief Records Officer for the U.S. Government body title slide" title="Office of the Chief Records Officer for the U.S. Government body title slide"/>
          <p:cNvPicPr preferRelativeResize="0"/>
          <p:nvPr/>
        </p:nvPicPr>
        <p:blipFill rotWithShape="1">
          <a:blip r:embed="rId2">
            <a:alphaModFix/>
          </a:blip>
          <a:srcRect/>
          <a:stretch/>
        </p:blipFill>
        <p:spPr>
          <a:xfrm>
            <a:off x="0" y="0"/>
            <a:ext cx="9144025" cy="51435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1">
  <p:cSld name="CUSTOM">
    <p:spTree>
      <p:nvGrpSpPr>
        <p:cNvPr id="1" name="Shape 259"/>
        <p:cNvGrpSpPr/>
        <p:nvPr/>
      </p:nvGrpSpPr>
      <p:grpSpPr>
        <a:xfrm>
          <a:off x="0" y="0"/>
          <a:ext cx="0" cy="0"/>
          <a:chOff x="0" y="0"/>
          <a:chExt cx="0" cy="0"/>
        </a:xfrm>
      </p:grpSpPr>
      <p:pic>
        <p:nvPicPr>
          <p:cNvPr id="260" name="Google Shape;260;p66" descr="Office of the Chief Records Officer for the U.S. Government body text slide 1" title="Office of the Chief Records Officer for the U.S. Government body text slide 1"/>
          <p:cNvPicPr preferRelativeResize="0"/>
          <p:nvPr/>
        </p:nvPicPr>
        <p:blipFill rotWithShape="1">
          <a:blip r:embed="rId2">
            <a:alphaModFix/>
          </a:blip>
          <a:srcRect t="82150" b="2710"/>
          <a:stretch/>
        </p:blipFill>
        <p:spPr>
          <a:xfrm>
            <a:off x="0" y="4364850"/>
            <a:ext cx="9144000" cy="778650"/>
          </a:xfrm>
          <a:prstGeom prst="rect">
            <a:avLst/>
          </a:prstGeom>
          <a:noFill/>
          <a:ln>
            <a:noFill/>
          </a:ln>
        </p:spPr>
      </p:pic>
      <p:pic>
        <p:nvPicPr>
          <p:cNvPr id="261" name="Google Shape;261;p66" descr="Office of the Chief Records Officer for the U.S. Government body text slide 1" title="Office of the Chief Records Officer for the U.S. Government body text slide 1"/>
          <p:cNvPicPr preferRelativeResize="0"/>
          <p:nvPr/>
        </p:nvPicPr>
        <p:blipFill rotWithShape="1">
          <a:blip r:embed="rId2">
            <a:alphaModFix/>
          </a:blip>
          <a:srcRect t="3687" b="71638"/>
          <a:stretch/>
        </p:blipFill>
        <p:spPr>
          <a:xfrm>
            <a:off x="0" y="0"/>
            <a:ext cx="9144000" cy="1269101"/>
          </a:xfrm>
          <a:prstGeom prst="rect">
            <a:avLst/>
          </a:prstGeom>
          <a:noFill/>
          <a:ln>
            <a:noFill/>
          </a:ln>
        </p:spPr>
      </p:pic>
      <p:sp>
        <p:nvSpPr>
          <p:cNvPr id="262" name="Google Shape;262;p66"/>
          <p:cNvSpPr txBox="1"/>
          <p:nvPr/>
        </p:nvSpPr>
        <p:spPr>
          <a:xfrm>
            <a:off x="8461800" y="4727100"/>
            <a:ext cx="6822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LIGHT ON DARK 1">
  <p:cSld name="TITLE_AND_BODY_2_1">
    <p:spTree>
      <p:nvGrpSpPr>
        <p:cNvPr id="1" name="Shape 31"/>
        <p:cNvGrpSpPr/>
        <p:nvPr/>
      </p:nvGrpSpPr>
      <p:grpSpPr>
        <a:xfrm>
          <a:off x="0" y="0"/>
          <a:ext cx="0" cy="0"/>
          <a:chOff x="0" y="0"/>
          <a:chExt cx="0" cy="0"/>
        </a:xfrm>
      </p:grpSpPr>
      <p:sp>
        <p:nvSpPr>
          <p:cNvPr id="32" name="Google Shape;32;p28"/>
          <p:cNvSpPr txBox="1">
            <a:spLocks noGrp="1"/>
          </p:cNvSpPr>
          <p:nvPr>
            <p:ph type="body" idx="1"/>
          </p:nvPr>
        </p:nvSpPr>
        <p:spPr>
          <a:xfrm>
            <a:off x="357800" y="1591700"/>
            <a:ext cx="78528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algn="l">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33" name="Google Shape;33;p28"/>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4" name="Google Shape;34;p28"/>
          <p:cNvCxnSpPr/>
          <p:nvPr/>
        </p:nvCxnSpPr>
        <p:spPr>
          <a:xfrm>
            <a:off x="8780225" y="0"/>
            <a:ext cx="0" cy="5148000"/>
          </a:xfrm>
          <a:prstGeom prst="straightConnector1">
            <a:avLst/>
          </a:prstGeom>
          <a:noFill/>
          <a:ln w="76200" cap="flat" cmpd="sng">
            <a:solidFill>
              <a:srgbClr val="0FAFFF"/>
            </a:solidFill>
            <a:prstDash val="solid"/>
            <a:round/>
            <a:headEnd type="none" w="sm" len="sm"/>
            <a:tailEnd type="none" w="sm" len="sm"/>
          </a:ln>
        </p:spPr>
      </p:cxnSp>
      <p:cxnSp>
        <p:nvCxnSpPr>
          <p:cNvPr id="35" name="Google Shape;35;p28"/>
          <p:cNvCxnSpPr/>
          <p:nvPr/>
        </p:nvCxnSpPr>
        <p:spPr>
          <a:xfrm>
            <a:off x="8698721" y="0"/>
            <a:ext cx="0" cy="5148000"/>
          </a:xfrm>
          <a:prstGeom prst="straightConnector1">
            <a:avLst/>
          </a:prstGeom>
          <a:noFill/>
          <a:ln w="28575" cap="flat" cmpd="sng">
            <a:solidFill>
              <a:srgbClr val="0FAFFF"/>
            </a:solidFill>
            <a:prstDash val="solid"/>
            <a:round/>
            <a:headEnd type="none" w="sm" len="sm"/>
            <a:tailEnd type="none" w="sm" len="sm"/>
          </a:ln>
        </p:spPr>
      </p:cxnSp>
      <p:sp>
        <p:nvSpPr>
          <p:cNvPr id="36" name="Google Shape;36;p28"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3C71"/>
                </a:solidFill>
                <a:latin typeface="Arial"/>
                <a:ea typeface="Arial"/>
                <a:cs typeface="Arial"/>
                <a:sym typeface="Arial"/>
              </a:rPr>
              <a:t>THE CUSTOMER CONNECTION</a:t>
            </a:r>
            <a:endParaRPr sz="1100" b="1" i="0" u="none" strike="noStrike" cap="none">
              <a:solidFill>
                <a:srgbClr val="003C71"/>
              </a:solidFill>
              <a:latin typeface="Arial"/>
              <a:ea typeface="Arial"/>
              <a:cs typeface="Arial"/>
              <a:sym typeface="Arial"/>
            </a:endParaRPr>
          </a:p>
        </p:txBody>
      </p:sp>
      <p:cxnSp>
        <p:nvCxnSpPr>
          <p:cNvPr id="37" name="Google Shape;37;p28"/>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38" name="Google Shape;38;p28"/>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39" name="Google Shape;39;p28"/>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40" name="Google Shape;40;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41"/>
        <p:cNvGrpSpPr/>
        <p:nvPr/>
      </p:nvGrpSpPr>
      <p:grpSpPr>
        <a:xfrm>
          <a:off x="0" y="0"/>
          <a:ext cx="0" cy="0"/>
          <a:chOff x="0" y="0"/>
          <a:chExt cx="0" cy="0"/>
        </a:xfrm>
      </p:grpSpPr>
      <p:sp>
        <p:nvSpPr>
          <p:cNvPr id="42" name="Google Shape;42;p29"/>
          <p:cNvSpPr txBox="1">
            <a:spLocks noGrp="1"/>
          </p:cNvSpPr>
          <p:nvPr>
            <p:ph type="body" idx="1"/>
          </p:nvPr>
        </p:nvSpPr>
        <p:spPr>
          <a:xfrm>
            <a:off x="357800" y="1591700"/>
            <a:ext cx="78528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algn="l">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43" name="Google Shape;43;p29"/>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4" name="Google Shape;44;p29"/>
          <p:cNvCxnSpPr/>
          <p:nvPr/>
        </p:nvCxnSpPr>
        <p:spPr>
          <a:xfrm>
            <a:off x="8780225" y="0"/>
            <a:ext cx="0" cy="5148000"/>
          </a:xfrm>
          <a:prstGeom prst="straightConnector1">
            <a:avLst/>
          </a:prstGeom>
          <a:noFill/>
          <a:ln w="76200" cap="flat" cmpd="sng">
            <a:solidFill>
              <a:srgbClr val="0FAFFF"/>
            </a:solidFill>
            <a:prstDash val="solid"/>
            <a:round/>
            <a:headEnd type="none" w="sm" len="sm"/>
            <a:tailEnd type="none" w="sm" len="sm"/>
          </a:ln>
        </p:spPr>
      </p:cxnSp>
      <p:cxnSp>
        <p:nvCxnSpPr>
          <p:cNvPr id="45" name="Google Shape;45;p29"/>
          <p:cNvCxnSpPr/>
          <p:nvPr/>
        </p:nvCxnSpPr>
        <p:spPr>
          <a:xfrm>
            <a:off x="8698721" y="0"/>
            <a:ext cx="0" cy="5148000"/>
          </a:xfrm>
          <a:prstGeom prst="straightConnector1">
            <a:avLst/>
          </a:prstGeom>
          <a:noFill/>
          <a:ln w="28575" cap="flat" cmpd="sng">
            <a:solidFill>
              <a:srgbClr val="0FAFFF"/>
            </a:solidFill>
            <a:prstDash val="solid"/>
            <a:round/>
            <a:headEnd type="none" w="sm" len="sm"/>
            <a:tailEnd type="none" w="sm" len="sm"/>
          </a:ln>
        </p:spPr>
      </p:cxnSp>
      <p:sp>
        <p:nvSpPr>
          <p:cNvPr id="46" name="Google Shape;46;p29" title="Vertical blue banner with GSA OGP title"/>
          <p:cNvSpPr txBox="1"/>
          <p:nvPr/>
        </p:nvSpPr>
        <p:spPr>
          <a:xfrm rot="5400000">
            <a:off x="6339949" y="2381525"/>
            <a:ext cx="5143500" cy="36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3C71"/>
                </a:solidFill>
                <a:latin typeface="Arial"/>
                <a:ea typeface="Arial"/>
                <a:cs typeface="Arial"/>
                <a:sym typeface="Arial"/>
              </a:rPr>
              <a:t>ELECTRONIC RECORDS MANAGEMENT COLLABORATION DAY</a:t>
            </a:r>
            <a:endParaRPr sz="1100" b="1" i="0" u="none" strike="noStrike" cap="none">
              <a:solidFill>
                <a:srgbClr val="003C7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3C71"/>
              </a:solidFill>
              <a:latin typeface="Arial"/>
              <a:ea typeface="Arial"/>
              <a:cs typeface="Arial"/>
              <a:sym typeface="Arial"/>
            </a:endParaRPr>
          </a:p>
        </p:txBody>
      </p:sp>
      <p:cxnSp>
        <p:nvCxnSpPr>
          <p:cNvPr id="47" name="Google Shape;47;p29"/>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48" name="Google Shape;48;p29"/>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49" name="Google Shape;49;p29"/>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50" name="Google Shape;50;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D9D9D9"/>
        </a:solidFill>
        <a:effectLst/>
      </p:bgPr>
    </p:bg>
    <p:spTree>
      <p:nvGrpSpPr>
        <p:cNvPr id="1" name="Shape 51"/>
        <p:cNvGrpSpPr/>
        <p:nvPr/>
      </p:nvGrpSpPr>
      <p:grpSpPr>
        <a:xfrm>
          <a:off x="0" y="0"/>
          <a:ext cx="0" cy="0"/>
          <a:chOff x="0" y="0"/>
          <a:chExt cx="0" cy="0"/>
        </a:xfrm>
      </p:grpSpPr>
      <p:sp>
        <p:nvSpPr>
          <p:cNvPr id="52" name="Google Shape;52;p30"/>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 name="Google Shape;53;p30"/>
          <p:cNvSpPr txBox="1">
            <a:spLocks noGrp="1"/>
          </p:cNvSpPr>
          <p:nvPr>
            <p:ph type="body" idx="1"/>
          </p:nvPr>
        </p:nvSpPr>
        <p:spPr>
          <a:xfrm>
            <a:off x="508100" y="1353550"/>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54" name="Google Shape;54;p30"/>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55" name="Google Shape;55;p30"/>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56" name="Google Shape;56;p30" title="Vertical blue banner with GSA OGP title"/>
          <p:cNvSpPr txBox="1"/>
          <p:nvPr/>
        </p:nvSpPr>
        <p:spPr>
          <a:xfrm rot="5400000">
            <a:off x="6302750" y="2344325"/>
            <a:ext cx="5143500" cy="44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ELECTRONIC RECORDS MANAGEMENT COLLABORATION DAY</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Arial"/>
              <a:ea typeface="Arial"/>
              <a:cs typeface="Arial"/>
              <a:sym typeface="Arial"/>
            </a:endParaRPr>
          </a:p>
        </p:txBody>
      </p:sp>
      <p:sp>
        <p:nvSpPr>
          <p:cNvPr id="57" name="Google Shape;57;p30"/>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58" name="Google Shape;58;p30"/>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59" name="Google Shape;59;p30"/>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60" name="Google Shape;60;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61"/>
        <p:cNvGrpSpPr/>
        <p:nvPr/>
      </p:nvGrpSpPr>
      <p:grpSpPr>
        <a:xfrm>
          <a:off x="0" y="0"/>
          <a:ext cx="0" cy="0"/>
          <a:chOff x="0" y="0"/>
          <a:chExt cx="0" cy="0"/>
        </a:xfrm>
      </p:grpSpPr>
      <p:sp>
        <p:nvSpPr>
          <p:cNvPr id="62" name="Google Shape;62;p31"/>
          <p:cNvSpPr txBox="1">
            <a:spLocks noGrp="1"/>
          </p:cNvSpPr>
          <p:nvPr>
            <p:ph type="body" idx="1"/>
          </p:nvPr>
        </p:nvSpPr>
        <p:spPr>
          <a:xfrm>
            <a:off x="357800" y="1612378"/>
            <a:ext cx="36774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3C71"/>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3" name="Google Shape;63;p31"/>
          <p:cNvSpPr txBox="1">
            <a:spLocks noGrp="1"/>
          </p:cNvSpPr>
          <p:nvPr>
            <p:ph type="body" idx="2"/>
          </p:nvPr>
        </p:nvSpPr>
        <p:spPr>
          <a:xfrm>
            <a:off x="4244000" y="1602900"/>
            <a:ext cx="38475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4" name="Google Shape;64;p31"/>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5" name="Google Shape;65;p31"/>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66" name="Google Shape;66;p31"/>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67" name="Google Shape;67;p31"/>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68" name="Google Shape;68;p31"/>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69" name="Google Shape;69;p31"/>
          <p:cNvSpPr txBox="1">
            <a:spLocks noGrp="1"/>
          </p:cNvSpPr>
          <p:nvPr>
            <p:ph type="subTitle" idx="3"/>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70" name="Google Shape;70;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31"/>
          <p:cNvPicPr preferRelativeResize="0"/>
          <p:nvPr/>
        </p:nvPicPr>
        <p:blipFill rotWithShape="1">
          <a:blip r:embed="rId2">
            <a:alphaModFix/>
          </a:blip>
          <a:srcRect/>
          <a:stretch/>
        </p:blipFill>
        <p:spPr>
          <a:xfrm>
            <a:off x="7252543" y="181037"/>
            <a:ext cx="587532" cy="530381"/>
          </a:xfrm>
          <a:prstGeom prst="rect">
            <a:avLst/>
          </a:prstGeom>
          <a:noFill/>
          <a:ln>
            <a:noFill/>
          </a:ln>
        </p:spPr>
      </p:pic>
      <p:pic>
        <p:nvPicPr>
          <p:cNvPr id="72" name="Google Shape;72;p31"/>
          <p:cNvPicPr preferRelativeResize="0"/>
          <p:nvPr/>
        </p:nvPicPr>
        <p:blipFill rotWithShape="1">
          <a:blip r:embed="rId3">
            <a:alphaModFix/>
          </a:blip>
          <a:srcRect/>
          <a:stretch/>
        </p:blipFill>
        <p:spPr>
          <a:xfrm>
            <a:off x="7840075" y="133738"/>
            <a:ext cx="701600" cy="624975"/>
          </a:xfrm>
          <a:prstGeom prst="rect">
            <a:avLst/>
          </a:prstGeom>
          <a:noFill/>
          <a:ln>
            <a:noFill/>
          </a:ln>
        </p:spPr>
      </p:pic>
      <p:sp>
        <p:nvSpPr>
          <p:cNvPr id="73" name="Google Shape;73;p31" title="Vertical blue banner with GSA OGP title"/>
          <p:cNvSpPr txBox="1"/>
          <p:nvPr/>
        </p:nvSpPr>
        <p:spPr>
          <a:xfrm rot="5400000">
            <a:off x="6302750" y="2344325"/>
            <a:ext cx="5143500" cy="44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ELECTRONIC RECORDS MANAGEMENT COLLABORATION DAY</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Calibri"/>
              <a:buChar char="●"/>
              <a:defRPr sz="1800" b="0" i="0" u="none" strike="noStrike" cap="none">
                <a:solidFill>
                  <a:schemeClr val="lt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11" name="Google Shape;21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12" name="Google Shape;21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ecords-express.blogs.archives.gov/category/36-cfr-1236-subpart-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
          <p:cNvSpPr txBox="1">
            <a:spLocks noGrp="1"/>
          </p:cNvSpPr>
          <p:nvPr>
            <p:ph type="title" idx="4294967295"/>
          </p:nvPr>
        </p:nvSpPr>
        <p:spPr>
          <a:xfrm>
            <a:off x="2544025" y="2066900"/>
            <a:ext cx="6384300" cy="2337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NARA’s Regulation for Digitizing Permanent Records</a:t>
            </a:r>
            <a:endParaRPr kumimoji="0" lang="en-US" sz="2600" b="1" i="1"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endPar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Wednesday, June 7, 2023</a:t>
            </a: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Agency Webinar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0"/>
          <p:cNvSpPr txBox="1">
            <a:spLocks noGrp="1"/>
          </p:cNvSpPr>
          <p:nvPr>
            <p:ph type="title" idx="4294967295"/>
          </p:nvPr>
        </p:nvSpPr>
        <p:spPr>
          <a:xfrm>
            <a:off x="2727875" y="0"/>
            <a:ext cx="6416100" cy="1016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1236.44</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Documentation</a:t>
            </a:r>
          </a:p>
        </p:txBody>
      </p:sp>
      <p:sp>
        <p:nvSpPr>
          <p:cNvPr id="332" name="Google Shape;332;p10"/>
          <p:cNvSpPr txBox="1"/>
          <p:nvPr/>
        </p:nvSpPr>
        <p:spPr>
          <a:xfrm>
            <a:off x="142650" y="1016100"/>
            <a:ext cx="8858700" cy="3436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Documentation Requirements:</a:t>
            </a:r>
            <a:endParaRPr sz="2000" b="0" i="0" u="none" strike="noStrike" cap="none">
              <a:solidFill>
                <a:srgbClr val="000000"/>
              </a:solidFill>
              <a:latin typeface="Times New Roman"/>
              <a:ea typeface="Times New Roman"/>
              <a:cs typeface="Times New Roman"/>
              <a:sym typeface="Times New Roman"/>
            </a:endParaRPr>
          </a:p>
          <a:p>
            <a:pPr marL="342900" marR="0" lvl="0" indent="-222250" algn="l" rtl="0">
              <a:lnSpc>
                <a:spcPct val="115000"/>
              </a:lnSpc>
              <a:spcBef>
                <a:spcPts val="8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You must implement a program that digitizes records to the parameters in the regulation</a:t>
            </a:r>
            <a:endParaRPr sz="1700" b="0" i="0" u="none" strike="noStrike" cap="none">
              <a:solidFill>
                <a:srgbClr val="000000"/>
              </a:solidFill>
              <a:latin typeface="Times New Roman"/>
              <a:ea typeface="Times New Roman"/>
              <a:cs typeface="Times New Roman"/>
              <a:sym typeface="Times New Roman"/>
            </a:endParaRPr>
          </a:p>
          <a:p>
            <a:pPr marL="342900" marR="0" lvl="0" indent="-222250" algn="l" rtl="0">
              <a:lnSpc>
                <a:spcPct val="115000"/>
              </a:lnSpc>
              <a:spcBef>
                <a:spcPts val="8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You must create the following documents when digitizing permanent records and retain them in association with the digitized records:</a:t>
            </a:r>
            <a:endParaRPr sz="17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A defined project plan</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Quality management plans describing quality assurance (QA) objectives that achieve the requirements</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Quality control (QC) procedures</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15000"/>
              </a:lnSpc>
              <a:spcBef>
                <a:spcPts val="800"/>
              </a:spcBef>
              <a:spcAft>
                <a:spcPts val="80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Documentation is retained by agencies, not transferred to NARA</a:t>
            </a:r>
            <a:endParaRPr sz="1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title" idx="4294967295"/>
          </p:nvPr>
        </p:nvSpPr>
        <p:spPr>
          <a:xfrm>
            <a:off x="2727875" y="0"/>
            <a:ext cx="6415800" cy="1022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1236.46</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Quality Management </a:t>
            </a:r>
          </a:p>
        </p:txBody>
      </p:sp>
      <p:sp>
        <p:nvSpPr>
          <p:cNvPr id="338" name="Google Shape;338;p11"/>
          <p:cNvSpPr txBox="1"/>
          <p:nvPr/>
        </p:nvSpPr>
        <p:spPr>
          <a:xfrm>
            <a:off x="230050" y="1022350"/>
            <a:ext cx="8701200" cy="3662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Quality </a:t>
            </a:r>
            <a:r>
              <a:rPr lang="en" sz="2000">
                <a:latin typeface="Times New Roman"/>
                <a:ea typeface="Times New Roman"/>
                <a:cs typeface="Times New Roman"/>
                <a:sym typeface="Times New Roman"/>
              </a:rPr>
              <a:t>Management</a:t>
            </a:r>
            <a:r>
              <a:rPr lang="en" sz="2000" b="0" i="0" u="none" strike="noStrike" cap="none">
                <a:solidFill>
                  <a:srgbClr val="000000"/>
                </a:solidFill>
                <a:latin typeface="Times New Roman"/>
                <a:ea typeface="Times New Roman"/>
                <a:cs typeface="Times New Roman"/>
                <a:sym typeface="Times New Roman"/>
              </a:rPr>
              <a:t> Requirements:</a:t>
            </a:r>
            <a:endParaRPr sz="20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800"/>
              </a:spcBef>
              <a:spcAft>
                <a:spcPts val="0"/>
              </a:spcAft>
              <a:buClr>
                <a:srgbClr val="073763"/>
              </a:buClr>
              <a:buSzPts val="1700"/>
              <a:buFont typeface="Times New Roman"/>
              <a:buChar char="●"/>
            </a:pPr>
            <a:r>
              <a:rPr lang="en" sz="1700">
                <a:latin typeface="Times New Roman"/>
                <a:ea typeface="Times New Roman"/>
                <a:cs typeface="Times New Roman"/>
                <a:sym typeface="Times New Roman"/>
              </a:rPr>
              <a:t>Monitor and quantify scanner performance</a:t>
            </a:r>
            <a:endParaRPr sz="1700">
              <a:latin typeface="Times New Roman"/>
              <a:ea typeface="Times New Roman"/>
              <a:cs typeface="Times New Roman"/>
              <a:sym typeface="Times New Roman"/>
            </a:endParaRPr>
          </a:p>
          <a:p>
            <a:pPr marL="457200" marR="0" lvl="0" indent="-222250" algn="l" rtl="0">
              <a:lnSpc>
                <a:spcPct val="115000"/>
              </a:lnSpc>
              <a:spcBef>
                <a:spcPts val="8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Identify and correct errors due to:</a:t>
            </a:r>
            <a:endParaRPr sz="1700" b="0" i="0" u="none" strike="noStrike" cap="none">
              <a:solidFill>
                <a:srgbClr val="000000"/>
              </a:solidFill>
              <a:latin typeface="Times New Roman"/>
              <a:ea typeface="Times New Roman"/>
              <a:cs typeface="Times New Roman"/>
              <a:sym typeface="Times New Roman"/>
            </a:endParaRPr>
          </a:p>
          <a:p>
            <a:pPr marL="914400" marR="0" lvl="1" indent="-2159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Malfunctioning or improperly configured digitization equipment</a:t>
            </a:r>
            <a:endParaRPr sz="1600" b="0" i="0" u="none" strike="noStrike" cap="none">
              <a:solidFill>
                <a:srgbClr val="000000"/>
              </a:solidFill>
              <a:latin typeface="Times New Roman"/>
              <a:ea typeface="Times New Roman"/>
              <a:cs typeface="Times New Roman"/>
              <a:sym typeface="Times New Roman"/>
            </a:endParaRPr>
          </a:p>
          <a:p>
            <a:pPr marL="914400" marR="0" lvl="1" indent="-2159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Improper software application settings</a:t>
            </a:r>
            <a:endParaRPr sz="1600" b="0" i="0" u="none" strike="noStrike" cap="none">
              <a:solidFill>
                <a:srgbClr val="000000"/>
              </a:solidFill>
              <a:latin typeface="Times New Roman"/>
              <a:ea typeface="Times New Roman"/>
              <a:cs typeface="Times New Roman"/>
              <a:sym typeface="Times New Roman"/>
            </a:endParaRPr>
          </a:p>
          <a:p>
            <a:pPr marL="914400" marR="0" lvl="1" indent="-2159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Incorrect metadata capture</a:t>
            </a:r>
            <a:endParaRPr sz="1600" b="0" i="0" u="none" strike="noStrike" cap="none">
              <a:solidFill>
                <a:srgbClr val="000000"/>
              </a:solidFill>
              <a:latin typeface="Times New Roman"/>
              <a:ea typeface="Times New Roman"/>
              <a:cs typeface="Times New Roman"/>
              <a:sym typeface="Times New Roman"/>
            </a:endParaRPr>
          </a:p>
          <a:p>
            <a:pPr marL="914400" marR="0" lvl="1" indent="-215900" algn="l" rtl="0">
              <a:lnSpc>
                <a:spcPct val="115000"/>
              </a:lnSpc>
              <a:spcBef>
                <a:spcPts val="80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Human error</a:t>
            </a:r>
            <a:endParaRPr sz="16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8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Regularly execute QC inspections of files for compliance with all parameters. </a:t>
            </a:r>
            <a:endParaRPr sz="17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1200"/>
              </a:spcBef>
              <a:spcAft>
                <a:spcPts val="100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title" idx="4294967295"/>
          </p:nvPr>
        </p:nvSpPr>
        <p:spPr>
          <a:xfrm>
            <a:off x="2773800" y="0"/>
            <a:ext cx="6370200" cy="1002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100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Federal Agencies Digital Guidelines Initiative (FADGI)</a:t>
            </a:r>
          </a:p>
        </p:txBody>
      </p:sp>
      <p:sp>
        <p:nvSpPr>
          <p:cNvPr id="344" name="Google Shape;344;p12"/>
          <p:cNvSpPr txBox="1"/>
          <p:nvPr/>
        </p:nvSpPr>
        <p:spPr>
          <a:xfrm>
            <a:off x="0" y="1166850"/>
            <a:ext cx="2773800" cy="2681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1200"/>
              </a:spcBef>
              <a:spcAft>
                <a:spcPts val="0"/>
              </a:spcAft>
              <a:buClr>
                <a:srgbClr val="073763"/>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Federal Agencies Digital Guidelines Initiative (FADGI)</a:t>
            </a:r>
            <a:endParaRPr sz="1800" b="0" i="0" u="none" strike="noStrike" cap="none">
              <a:solidFill>
                <a:srgbClr val="000000"/>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rgbClr val="073763"/>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Digital Image Conformance Evaluation (DICE)</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1200"/>
              </a:spcBef>
              <a:spcAft>
                <a:spcPts val="100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pic>
        <p:nvPicPr>
          <p:cNvPr id="345" name="Google Shape;345;p12" descr="FADGI Guidelines image"/>
          <p:cNvPicPr preferRelativeResize="0"/>
          <p:nvPr/>
        </p:nvPicPr>
        <p:blipFill rotWithShape="1">
          <a:blip r:embed="rId3">
            <a:alphaModFix/>
          </a:blip>
          <a:srcRect l="1215"/>
          <a:stretch/>
        </p:blipFill>
        <p:spPr>
          <a:xfrm>
            <a:off x="2668000" y="1060550"/>
            <a:ext cx="6179400" cy="342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title" idx="4294967295"/>
          </p:nvPr>
        </p:nvSpPr>
        <p:spPr>
          <a:xfrm>
            <a:off x="2736075" y="0"/>
            <a:ext cx="6369300" cy="1027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1236.48</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File Formats</a:t>
            </a:r>
          </a:p>
        </p:txBody>
      </p:sp>
      <p:sp>
        <p:nvSpPr>
          <p:cNvPr id="351" name="Google Shape;351;p13"/>
          <p:cNvSpPr txBox="1"/>
          <p:nvPr/>
        </p:nvSpPr>
        <p:spPr>
          <a:xfrm>
            <a:off x="279550" y="1420784"/>
            <a:ext cx="4001400" cy="3066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Digital files for Textual and photographic print records must be encoded in the following formats:</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TIFF</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JPEG 2000</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PNG</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100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PDF/A (any version as long as the attachments feature is not used)</a:t>
            </a:r>
            <a:endParaRPr sz="1700" b="0" i="0" u="none" strike="noStrike" cap="none">
              <a:solidFill>
                <a:srgbClr val="000000"/>
              </a:solidFill>
              <a:latin typeface="Times New Roman"/>
              <a:ea typeface="Times New Roman"/>
              <a:cs typeface="Times New Roman"/>
              <a:sym typeface="Times New Roman"/>
            </a:endParaRPr>
          </a:p>
        </p:txBody>
      </p:sp>
      <p:sp>
        <p:nvSpPr>
          <p:cNvPr id="352" name="Google Shape;352;p13"/>
          <p:cNvSpPr txBox="1"/>
          <p:nvPr/>
        </p:nvSpPr>
        <p:spPr>
          <a:xfrm>
            <a:off x="4863052" y="1248284"/>
            <a:ext cx="3927600" cy="3238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Image data must be uncompressed or use one of the following visually lossless compression methods:</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Uncompressed</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Deflate (Zip)</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JPEG 2000 part 1 core coding system lossless compression. (Agencies may use up to 20:1 visually lossless compression)</a:t>
            </a:r>
            <a:endParaRPr sz="1700" b="0" i="0" u="none" strike="noStrike" cap="none">
              <a:solidFill>
                <a:srgbClr val="000000"/>
              </a:solidFill>
              <a:latin typeface="Times New Roman"/>
              <a:ea typeface="Times New Roman"/>
              <a:cs typeface="Times New Roman"/>
              <a:sym typeface="Times New Roman"/>
            </a:endParaRPr>
          </a:p>
        </p:txBody>
      </p:sp>
      <p:sp>
        <p:nvSpPr>
          <p:cNvPr id="353" name="Google Shape;353;p13"/>
          <p:cNvSpPr txBox="1"/>
          <p:nvPr/>
        </p:nvSpPr>
        <p:spPr>
          <a:xfrm>
            <a:off x="279550" y="1002584"/>
            <a:ext cx="869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File Format Requirements:</a:t>
            </a:r>
            <a:endParaRPr sz="2000" b="0" i="0" u="none" strike="noStrike" cap="none">
              <a:solidFill>
                <a:srgbClr val="000000"/>
              </a:solidFill>
              <a:latin typeface="Times New Roman"/>
              <a:ea typeface="Times New Roman"/>
              <a:cs typeface="Times New Roman"/>
              <a:sym typeface="Times New Roman"/>
            </a:endParaRPr>
          </a:p>
        </p:txBody>
      </p:sp>
      <p:cxnSp>
        <p:nvCxnSpPr>
          <p:cNvPr id="354" name="Google Shape;354;p13">
            <a:extLst>
              <a:ext uri="{C183D7F6-B498-43B3-948B-1728B52AA6E4}">
                <adec:decorative xmlns:adec="http://schemas.microsoft.com/office/drawing/2017/decorative" val="1"/>
              </a:ext>
            </a:extLst>
          </p:cNvPr>
          <p:cNvCxnSpPr>
            <a:stCxn id="353" idx="2"/>
          </p:cNvCxnSpPr>
          <p:nvPr/>
        </p:nvCxnSpPr>
        <p:spPr>
          <a:xfrm>
            <a:off x="4626100" y="1495184"/>
            <a:ext cx="16500" cy="29172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title" idx="4294967295"/>
          </p:nvPr>
        </p:nvSpPr>
        <p:spPr>
          <a:xfrm>
            <a:off x="2760725" y="0"/>
            <a:ext cx="6383400" cy="1008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1236.50</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Digitization Requirements</a:t>
            </a:r>
          </a:p>
        </p:txBody>
      </p:sp>
      <p:sp>
        <p:nvSpPr>
          <p:cNvPr id="360" name="Google Shape;360;p14"/>
          <p:cNvSpPr txBox="1"/>
          <p:nvPr/>
        </p:nvSpPr>
        <p:spPr>
          <a:xfrm>
            <a:off x="230050" y="1051700"/>
            <a:ext cx="8684700" cy="358659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dirty="0">
                <a:solidFill>
                  <a:srgbClr val="000000"/>
                </a:solidFill>
                <a:latin typeface="Times New Roman"/>
                <a:ea typeface="Times New Roman"/>
                <a:cs typeface="Times New Roman"/>
                <a:sym typeface="Times New Roman"/>
              </a:rPr>
              <a:t>Digitization Requirements for Permanent Paper and Photographic Print Records:</a:t>
            </a:r>
            <a:endParaRPr sz="2000" b="0" i="0" u="none" strike="noStrike" cap="none" dirty="0">
              <a:solidFill>
                <a:srgbClr val="000000"/>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The regulation has two major imaging specifications</a:t>
            </a:r>
            <a:r>
              <a:rPr lang="en" sz="1700" b="0" i="0" u="none" strike="noStrike" cap="none">
                <a:solidFill>
                  <a:srgbClr val="000000"/>
                </a:solidFill>
                <a:latin typeface="Times New Roman"/>
                <a:ea typeface="Times New Roman"/>
                <a:cs typeface="Times New Roman"/>
                <a:sym typeface="Times New Roman"/>
              </a:rPr>
              <a:t>: Permanent paper and </a:t>
            </a:r>
            <a:r>
              <a:rPr lang="en" sz="1700" b="0" i="0" u="none" strike="noStrike" cap="none" dirty="0">
                <a:solidFill>
                  <a:srgbClr val="000000"/>
                </a:solidFill>
                <a:latin typeface="Times New Roman"/>
                <a:ea typeface="Times New Roman"/>
                <a:cs typeface="Times New Roman"/>
                <a:sym typeface="Times New Roman"/>
              </a:rPr>
              <a:t>Prints and Photographs</a:t>
            </a:r>
            <a:endParaRPr sz="1700" b="0" i="0" u="none" strike="noStrike" cap="none" dirty="0">
              <a:solidFill>
                <a:srgbClr val="000000"/>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Equipment must be appropriate for media type, capable of meeting project requirements, and the imaging parameters</a:t>
            </a:r>
            <a:endParaRPr sz="1700" b="0" i="0" u="none" strike="noStrike" cap="none" dirty="0">
              <a:solidFill>
                <a:srgbClr val="000000"/>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Implement quality analysis using reference targets to verify conformance to imaging parameters</a:t>
            </a:r>
            <a:endParaRPr sz="1700" b="0" i="0" u="none" strike="noStrike" cap="none" dirty="0">
              <a:solidFill>
                <a:srgbClr val="000000"/>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100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Regularly test equipment to ensure they are operating optimally, at beginning of workday, start of each batch, or when problems are detected</a:t>
            </a:r>
            <a:endParaRPr sz="17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title" idx="4294967295"/>
          </p:nvPr>
        </p:nvSpPr>
        <p:spPr>
          <a:xfrm>
            <a:off x="2744300" y="0"/>
            <a:ext cx="6399600" cy="1019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1236.52</a:t>
            </a:r>
          </a:p>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Mixed Media</a:t>
            </a:r>
          </a:p>
        </p:txBody>
      </p:sp>
      <p:sp>
        <p:nvSpPr>
          <p:cNvPr id="366" name="Google Shape;366;p15"/>
          <p:cNvSpPr txBox="1"/>
          <p:nvPr/>
        </p:nvSpPr>
        <p:spPr>
          <a:xfrm>
            <a:off x="49375" y="1019700"/>
            <a:ext cx="8953200" cy="2869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Digitization Requirements for Permanent Mixed-Media Files:</a:t>
            </a:r>
            <a:endParaRPr sz="20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2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Identify the contents of any electronic or analog storage media</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Determine whether any files on the storage media are records</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If the files are records, determine whether they are components of mixed-media files that are being digitized.</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200"/>
              </a:spcBef>
              <a:spcAft>
                <a:spcPts val="100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If they are permanent records not associated with the rest of the records in the file migrate them to an electronic information system</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6"/>
          <p:cNvSpPr txBox="1">
            <a:spLocks noGrp="1"/>
          </p:cNvSpPr>
          <p:nvPr>
            <p:ph type="title" idx="4294967295"/>
          </p:nvPr>
        </p:nvSpPr>
        <p:spPr>
          <a:xfrm>
            <a:off x="2736000" y="0"/>
            <a:ext cx="6408000" cy="101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1236.54</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Metadata</a:t>
            </a:r>
          </a:p>
        </p:txBody>
      </p:sp>
      <p:sp>
        <p:nvSpPr>
          <p:cNvPr id="372" name="Google Shape;372;p16"/>
          <p:cNvSpPr txBox="1"/>
          <p:nvPr/>
        </p:nvSpPr>
        <p:spPr>
          <a:xfrm>
            <a:off x="221850" y="1051700"/>
            <a:ext cx="8758800" cy="337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Metadata Requirements:</a:t>
            </a:r>
            <a:endParaRPr sz="20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Capture administrative metadata, including the source record’s disposition and item number</a:t>
            </a:r>
            <a:endParaRPr sz="17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Capture descriptive metadata from source records at the record level</a:t>
            </a:r>
            <a:endParaRPr sz="17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Capture descriptive rights and restrictions metadata from source records at the record level, to document any that relate to the records</a:t>
            </a:r>
            <a:endParaRPr sz="17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Generate and capture technical metadata</a:t>
            </a:r>
            <a:endParaRPr sz="17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Generate checksums when digitization is complete</a:t>
            </a:r>
            <a:endParaRPr sz="1700" b="0" i="0" u="none" strike="noStrike" cap="none">
              <a:solidFill>
                <a:srgbClr val="000000"/>
              </a:solidFill>
              <a:latin typeface="Times New Roman"/>
              <a:ea typeface="Times New Roman"/>
              <a:cs typeface="Times New Roman"/>
              <a:sym typeface="Times New Roman"/>
            </a:endParaRPr>
          </a:p>
          <a:p>
            <a:pPr marL="28575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Capture technical metadata describing the digitization process and resulting electronic records</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7"/>
          <p:cNvSpPr txBox="1">
            <a:spLocks noGrp="1"/>
          </p:cNvSpPr>
          <p:nvPr>
            <p:ph type="title" idx="4294967295"/>
          </p:nvPr>
        </p:nvSpPr>
        <p:spPr>
          <a:xfrm>
            <a:off x="2793600" y="0"/>
            <a:ext cx="6350400" cy="1000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1236.56</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Validation</a:t>
            </a:r>
          </a:p>
        </p:txBody>
      </p:sp>
      <p:sp>
        <p:nvSpPr>
          <p:cNvPr id="378" name="Google Shape;378;p17"/>
          <p:cNvSpPr txBox="1"/>
          <p:nvPr/>
        </p:nvSpPr>
        <p:spPr>
          <a:xfrm>
            <a:off x="221850" y="1043500"/>
            <a:ext cx="8693100" cy="3547351"/>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2000"/>
              <a:buFont typeface="Arial"/>
              <a:buNone/>
            </a:pPr>
            <a:r>
              <a:rPr lang="en" sz="2000" b="0" i="0" u="none" strike="noStrike" cap="none" dirty="0">
                <a:solidFill>
                  <a:srgbClr val="000000"/>
                </a:solidFill>
                <a:latin typeface="Times New Roman"/>
                <a:ea typeface="Times New Roman"/>
                <a:cs typeface="Times New Roman"/>
                <a:sym typeface="Times New Roman"/>
              </a:rPr>
              <a:t>Validating Digitized Records and Disposition Authorities</a:t>
            </a:r>
            <a:endParaRPr sz="2000" b="0" i="0" u="none" strike="noStrike" cap="none" dirty="0">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Ensure that digitized records meet all image quality, metadata, and records management requirements</a:t>
            </a:r>
            <a:endParaRPr sz="1700" b="0" i="0" u="none" strike="noStrike" cap="none" dirty="0">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A separate step from quality management</a:t>
            </a:r>
            <a:endParaRPr sz="1700" b="0" i="0" u="none" strike="noStrike" cap="none" dirty="0">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Ensure that the digitized records are complete and accurate, and can meet the same business needs as the originals</a:t>
            </a:r>
            <a:endParaRPr sz="1700" b="0" i="0" u="none" strike="noStrike" cap="none" dirty="0">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1000"/>
              </a:spcAft>
              <a:buClr>
                <a:srgbClr val="073763"/>
              </a:buClr>
              <a:buSzPts val="1700"/>
              <a:buFont typeface="Times New Roman"/>
              <a:buChar char="●"/>
            </a:pPr>
            <a:r>
              <a:rPr lang="en" sz="1700" b="0" i="0" u="none" strike="noStrike" cap="none" dirty="0">
                <a:solidFill>
                  <a:srgbClr val="000000"/>
                </a:solidFill>
                <a:latin typeface="Times New Roman"/>
                <a:ea typeface="Times New Roman"/>
                <a:cs typeface="Times New Roman"/>
                <a:sym typeface="Times New Roman"/>
              </a:rPr>
              <a:t>Agencies should consult with their General Counsel to ensure that their validation process is sufficient</a:t>
            </a:r>
            <a:endParaRPr sz="17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g24f0b18d27a_3_9" descr="Screenshot of &quot;Digitization of Federal Records&quot; webpage"/>
          <p:cNvPicPr preferRelativeResize="0"/>
          <p:nvPr/>
        </p:nvPicPr>
        <p:blipFill>
          <a:blip r:embed="rId3">
            <a:alphaModFix/>
          </a:blip>
          <a:stretch>
            <a:fillRect/>
          </a:stretch>
        </p:blipFill>
        <p:spPr>
          <a:xfrm>
            <a:off x="1105575" y="1003550"/>
            <a:ext cx="6912400" cy="4082250"/>
          </a:xfrm>
          <a:prstGeom prst="rect">
            <a:avLst/>
          </a:prstGeom>
          <a:noFill/>
          <a:ln>
            <a:noFill/>
          </a:ln>
        </p:spPr>
      </p:pic>
      <p:sp>
        <p:nvSpPr>
          <p:cNvPr id="384" name="Google Shape;384;g24f0b18d27a_3_9"/>
          <p:cNvSpPr txBox="1">
            <a:spLocks noGrp="1"/>
          </p:cNvSpPr>
          <p:nvPr>
            <p:ph type="title" idx="4294967295"/>
          </p:nvPr>
        </p:nvSpPr>
        <p:spPr>
          <a:xfrm>
            <a:off x="2516500" y="304800"/>
            <a:ext cx="66276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155CC"/>
                </a:solidFill>
                <a:effectLst/>
                <a:uLnTx/>
                <a:uFillTx/>
                <a:latin typeface="Times New Roman"/>
                <a:ea typeface="Times New Roman"/>
                <a:cs typeface="Times New Roman"/>
                <a:sym typeface="Times New Roman"/>
              </a:rPr>
              <a:t>https://www.archives.gov/records-mgmt/policy/digitization</a:t>
            </a:r>
            <a:endParaRPr kumimoji="0" lang="en-US" sz="600" b="0" i="0" u="none" strike="noStrike" kern="0" cap="none" spc="0" normalizeH="0" baseline="0" noProof="0" dirty="0">
              <a:ln>
                <a:noFill/>
              </a:ln>
              <a:solidFill>
                <a:srgbClr val="1155CC"/>
              </a:solidFill>
              <a:effectLst/>
              <a:uLnTx/>
              <a:uFillTx/>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idx="4294967295"/>
          </p:nvPr>
        </p:nvSpPr>
        <p:spPr>
          <a:xfrm>
            <a:off x="2744300" y="0"/>
            <a:ext cx="6399600" cy="1047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Additional Products</a:t>
            </a:r>
          </a:p>
        </p:txBody>
      </p:sp>
      <p:sp>
        <p:nvSpPr>
          <p:cNvPr id="390" name="Google Shape;390;p19"/>
          <p:cNvSpPr txBox="1"/>
          <p:nvPr/>
        </p:nvSpPr>
        <p:spPr>
          <a:xfrm>
            <a:off x="230050" y="1047900"/>
            <a:ext cx="8693100" cy="2758200"/>
          </a:xfrm>
          <a:prstGeom prst="rect">
            <a:avLst/>
          </a:prstGeom>
          <a:noFill/>
          <a:ln>
            <a:noFill/>
          </a:ln>
        </p:spPr>
        <p:txBody>
          <a:bodyPr spcFirstLastPara="1" wrap="square" lIns="91425" tIns="91425" rIns="91425" bIns="91425" anchor="t" anchorCtr="0">
            <a:spAutoFit/>
          </a:bodyPr>
          <a:lstStyle/>
          <a:p>
            <a:pPr marL="457200" marR="0" lvl="0" indent="-228600" algn="l" rtl="0">
              <a:lnSpc>
                <a:spcPct val="115000"/>
              </a:lnSpc>
              <a:spcBef>
                <a:spcPts val="1000"/>
              </a:spcBef>
              <a:spcAft>
                <a:spcPts val="0"/>
              </a:spcAft>
              <a:buClr>
                <a:srgbClr val="073763"/>
              </a:buClr>
              <a:buSzPts val="1800"/>
              <a:buFont typeface="Times New Roman"/>
              <a:buChar char="●"/>
            </a:pPr>
            <a:r>
              <a:rPr lang="en" sz="1800">
                <a:latin typeface="Times New Roman"/>
                <a:ea typeface="Times New Roman"/>
                <a:cs typeface="Times New Roman"/>
                <a:sym typeface="Times New Roman"/>
              </a:rPr>
              <a:t>We are issuing a series of </a:t>
            </a:r>
            <a:r>
              <a:rPr lang="en" sz="18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blog posts on Records Express</a:t>
            </a:r>
            <a:r>
              <a:rPr lang="en" sz="1800">
                <a:latin typeface="Times New Roman"/>
                <a:ea typeface="Times New Roman"/>
                <a:cs typeface="Times New Roman"/>
                <a:sym typeface="Times New Roman"/>
              </a:rPr>
              <a:t> with more discussion about digitization.</a:t>
            </a:r>
            <a:endParaRPr sz="1800">
              <a:latin typeface="Times New Roman"/>
              <a:ea typeface="Times New Roman"/>
              <a:cs typeface="Times New Roman"/>
              <a:sym typeface="Times New Roman"/>
            </a:endParaRPr>
          </a:p>
          <a:p>
            <a:pPr marL="457200" marR="0" lvl="0" indent="-228600" algn="l" rtl="0">
              <a:lnSpc>
                <a:spcPct val="115000"/>
              </a:lnSpc>
              <a:spcBef>
                <a:spcPts val="1000"/>
              </a:spcBef>
              <a:spcAft>
                <a:spcPts val="0"/>
              </a:spcAft>
              <a:buClr>
                <a:srgbClr val="073763"/>
              </a:buClr>
              <a:buSzPts val="1800"/>
              <a:buFont typeface="Times New Roman"/>
              <a:buChar char="●"/>
            </a:pPr>
            <a:r>
              <a:rPr lang="en" sz="1800">
                <a:latin typeface="Times New Roman"/>
                <a:ea typeface="Times New Roman"/>
                <a:cs typeface="Times New Roman"/>
                <a:sym typeface="Times New Roman"/>
              </a:rPr>
              <a:t>We are issuing a new GRS 4.5 and revising existing GRS 5.2</a:t>
            </a:r>
            <a:endParaRPr sz="1800">
              <a:latin typeface="Times New Roman"/>
              <a:ea typeface="Times New Roman"/>
              <a:cs typeface="Times New Roman"/>
              <a:sym typeface="Times New Roman"/>
            </a:endParaRPr>
          </a:p>
          <a:p>
            <a:pPr marL="457200" marR="0" lvl="0" indent="-228600" algn="l" rtl="0">
              <a:lnSpc>
                <a:spcPct val="115000"/>
              </a:lnSpc>
              <a:spcBef>
                <a:spcPts val="1000"/>
              </a:spcBef>
              <a:spcAft>
                <a:spcPts val="0"/>
              </a:spcAft>
              <a:buClr>
                <a:srgbClr val="073763"/>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We are continuing to develop additional guidance products and resources over the next several months.  </a:t>
            </a:r>
            <a:endParaRPr sz="1800" b="0" i="0" u="none" strike="noStrike" cap="none">
              <a:solidFill>
                <a:srgbClr val="000000"/>
              </a:solidFill>
              <a:latin typeface="Times New Roman"/>
              <a:ea typeface="Times New Roman"/>
              <a:cs typeface="Times New Roman"/>
              <a:sym typeface="Times New Roman"/>
            </a:endParaRPr>
          </a:p>
          <a:p>
            <a:pPr marL="457200" marR="0" lvl="0" indent="-228600" algn="l" rtl="0">
              <a:lnSpc>
                <a:spcPct val="115000"/>
              </a:lnSpc>
              <a:spcBef>
                <a:spcPts val="1000"/>
              </a:spcBef>
              <a:spcAft>
                <a:spcPts val="1000"/>
              </a:spcAft>
              <a:buClr>
                <a:srgbClr val="073763"/>
              </a:buClr>
              <a:buSzPts val="1800"/>
              <a:buFont typeface="Times New Roman"/>
              <a:buChar char="●"/>
            </a:pPr>
            <a:r>
              <a:rPr lang="en" sz="1800" b="0" i="0" u="none" strike="noStrike" cap="none">
                <a:solidFill>
                  <a:srgbClr val="000000"/>
                </a:solidFill>
                <a:latin typeface="Times New Roman"/>
                <a:ea typeface="Times New Roman"/>
                <a:cs typeface="Times New Roman"/>
                <a:sym typeface="Times New Roman"/>
              </a:rPr>
              <a:t>We are also working on digitization standards for film records. The current plans are to incorporate these standards into </a:t>
            </a:r>
            <a:r>
              <a:rPr lang="en" sz="1800">
                <a:latin typeface="Times New Roman"/>
                <a:ea typeface="Times New Roman"/>
                <a:cs typeface="Times New Roman"/>
                <a:sym typeface="Times New Roman"/>
              </a:rPr>
              <a:t>the existing regulation</a:t>
            </a:r>
            <a:r>
              <a:rPr lang="en" sz="1800" b="0" i="0" u="none" strike="noStrike" cap="none">
                <a:solidFill>
                  <a:srgbClr val="000000"/>
                </a:solidFill>
                <a:latin typeface="Times New Roman"/>
                <a:ea typeface="Times New Roman"/>
                <a:cs typeface="Times New Roman"/>
                <a:sym typeface="Times New Roman"/>
              </a:rPr>
              <a:t>.</a:t>
            </a: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Welcome and Introductions!</a:t>
            </a:r>
          </a:p>
        </p:txBody>
      </p:sp>
      <p:sp>
        <p:nvSpPr>
          <p:cNvPr id="275" name="Google Shape;275;p2"/>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2</a:t>
            </a:fld>
            <a:endParaRPr/>
          </a:p>
        </p:txBody>
      </p:sp>
      <p:pic>
        <p:nvPicPr>
          <p:cNvPr id="276" name="Google Shape;276;p2" descr="Photo of Lisa Haralampus, Director, Records Management Policy and Outreach&#10;"/>
          <p:cNvPicPr preferRelativeResize="0"/>
          <p:nvPr/>
        </p:nvPicPr>
        <p:blipFill>
          <a:blip r:embed="rId3">
            <a:alphaModFix/>
          </a:blip>
          <a:stretch>
            <a:fillRect/>
          </a:stretch>
        </p:blipFill>
        <p:spPr>
          <a:xfrm>
            <a:off x="918725" y="1306100"/>
            <a:ext cx="1631602" cy="2448026"/>
          </a:xfrm>
          <a:prstGeom prst="rect">
            <a:avLst/>
          </a:prstGeom>
          <a:noFill/>
          <a:ln>
            <a:noFill/>
          </a:ln>
        </p:spPr>
      </p:pic>
      <p:sp>
        <p:nvSpPr>
          <p:cNvPr id="279" name="Google Shape;279;p2"/>
          <p:cNvSpPr txBox="1"/>
          <p:nvPr/>
        </p:nvSpPr>
        <p:spPr>
          <a:xfrm>
            <a:off x="456625" y="3754125"/>
            <a:ext cx="277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Lisa Haralampus, Director, Records Management Policy and Outreach</a:t>
            </a:r>
            <a:endParaRPr dirty="0">
              <a:latin typeface="Calibri"/>
              <a:ea typeface="Calibri"/>
              <a:cs typeface="Calibri"/>
              <a:sym typeface="Calibri"/>
            </a:endParaRPr>
          </a:p>
        </p:txBody>
      </p:sp>
      <p:pic>
        <p:nvPicPr>
          <p:cNvPr id="277" name="Google Shape;277;p2" descr="Photo of John Martinez, Supervisor,&#10; Policy and Standards"/>
          <p:cNvPicPr preferRelativeResize="0"/>
          <p:nvPr/>
        </p:nvPicPr>
        <p:blipFill>
          <a:blip r:embed="rId4">
            <a:alphaModFix/>
          </a:blip>
          <a:stretch>
            <a:fillRect/>
          </a:stretch>
        </p:blipFill>
        <p:spPr>
          <a:xfrm>
            <a:off x="3614563" y="1307012"/>
            <a:ext cx="1631602" cy="2446198"/>
          </a:xfrm>
          <a:prstGeom prst="rect">
            <a:avLst/>
          </a:prstGeom>
          <a:noFill/>
          <a:ln>
            <a:noFill/>
          </a:ln>
        </p:spPr>
      </p:pic>
      <p:sp>
        <p:nvSpPr>
          <p:cNvPr id="280" name="Google Shape;280;p2"/>
          <p:cNvSpPr txBox="1"/>
          <p:nvPr/>
        </p:nvSpPr>
        <p:spPr>
          <a:xfrm>
            <a:off x="3136175" y="3754125"/>
            <a:ext cx="258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Calibri"/>
                <a:ea typeface="Calibri"/>
                <a:cs typeface="Calibri"/>
                <a:sym typeface="Calibri"/>
              </a:rPr>
              <a:t>John Martinez, Supervisor,</a:t>
            </a:r>
            <a:endParaRPr dirty="0">
              <a:latin typeface="Calibri"/>
              <a:ea typeface="Calibri"/>
              <a:cs typeface="Calibri"/>
              <a:sym typeface="Calibri"/>
            </a:endParaRPr>
          </a:p>
          <a:p>
            <a:pPr marL="0" lvl="0" indent="0" algn="ctr" rtl="0">
              <a:spcBef>
                <a:spcPts val="0"/>
              </a:spcBef>
              <a:spcAft>
                <a:spcPts val="0"/>
              </a:spcAft>
              <a:buNone/>
            </a:pPr>
            <a:r>
              <a:rPr lang="en" dirty="0">
                <a:latin typeface="Calibri"/>
                <a:ea typeface="Calibri"/>
                <a:cs typeface="Calibri"/>
                <a:sym typeface="Calibri"/>
              </a:rPr>
              <a:t> Policy and Standards</a:t>
            </a:r>
            <a:endParaRPr dirty="0">
              <a:latin typeface="Calibri"/>
              <a:ea typeface="Calibri"/>
              <a:cs typeface="Calibri"/>
              <a:sym typeface="Calibri"/>
            </a:endParaRPr>
          </a:p>
        </p:txBody>
      </p:sp>
      <p:pic>
        <p:nvPicPr>
          <p:cNvPr id="278" name="Google Shape;278;p2" descr="Photo of Kevin De Vorsey, Senior Electronic Records Policy Analyst"/>
          <p:cNvPicPr preferRelativeResize="0"/>
          <p:nvPr/>
        </p:nvPicPr>
        <p:blipFill>
          <a:blip r:embed="rId5">
            <a:alphaModFix/>
          </a:blip>
          <a:stretch>
            <a:fillRect/>
          </a:stretch>
        </p:blipFill>
        <p:spPr>
          <a:xfrm>
            <a:off x="6310400" y="1305200"/>
            <a:ext cx="1833931" cy="2446199"/>
          </a:xfrm>
          <a:prstGeom prst="rect">
            <a:avLst/>
          </a:prstGeom>
          <a:noFill/>
          <a:ln>
            <a:noFill/>
          </a:ln>
        </p:spPr>
      </p:pic>
      <p:sp>
        <p:nvSpPr>
          <p:cNvPr id="281" name="Google Shape;281;p2"/>
          <p:cNvSpPr txBox="1"/>
          <p:nvPr/>
        </p:nvSpPr>
        <p:spPr>
          <a:xfrm>
            <a:off x="5820700" y="3754113"/>
            <a:ext cx="2777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Calibri"/>
                <a:ea typeface="Calibri"/>
                <a:cs typeface="Calibri"/>
                <a:sym typeface="Calibri"/>
              </a:rPr>
              <a:t>Kevin De Vorsey, Senior Electronic Records Policy Analyst</a:t>
            </a:r>
            <a:endParaRPr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24f0b18d27a_3_2"/>
          <p:cNvSpPr txBox="1">
            <a:spLocks noGrp="1"/>
          </p:cNvSpPr>
          <p:nvPr>
            <p:ph type="title" idx="4294967295"/>
          </p:nvPr>
        </p:nvSpPr>
        <p:spPr>
          <a:xfrm>
            <a:off x="2736850" y="457200"/>
            <a:ext cx="6407400" cy="1008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Questions?</a:t>
            </a:r>
          </a:p>
        </p:txBody>
      </p:sp>
      <p:pic>
        <p:nvPicPr>
          <p:cNvPr id="397" name="Google Shape;397;g24f0b18d27a_3_2" descr="Seventh and eighth grade class in Westley, CA school after lesson in geography. National Archives Identifier: 148741583."/>
          <p:cNvPicPr preferRelativeResize="0"/>
          <p:nvPr/>
        </p:nvPicPr>
        <p:blipFill rotWithShape="1">
          <a:blip r:embed="rId3">
            <a:alphaModFix/>
          </a:blip>
          <a:srcRect/>
          <a:stretch/>
        </p:blipFill>
        <p:spPr>
          <a:xfrm>
            <a:off x="3484958" y="1302327"/>
            <a:ext cx="4779281" cy="2779897"/>
          </a:xfrm>
          <a:prstGeom prst="rect">
            <a:avLst/>
          </a:prstGeom>
          <a:noFill/>
          <a:ln>
            <a:noFill/>
          </a:ln>
        </p:spPr>
      </p:pic>
      <p:sp>
        <p:nvSpPr>
          <p:cNvPr id="398" name="Google Shape;398;g24f0b18d27a_3_2"/>
          <p:cNvSpPr txBox="1"/>
          <p:nvPr/>
        </p:nvSpPr>
        <p:spPr>
          <a:xfrm>
            <a:off x="3942235" y="4156364"/>
            <a:ext cx="3546000" cy="3411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dirty="0">
                <a:solidFill>
                  <a:srgbClr val="333333"/>
                </a:solidFill>
                <a:latin typeface="Source Sans Pro"/>
                <a:ea typeface="Source Sans Pro"/>
                <a:cs typeface="Source Sans Pro"/>
                <a:sym typeface="Source Sans Pro"/>
              </a:rPr>
              <a:t>Seventh and eighth grade class in Westley, CA school after lesson in geography. National Archives Identifier: 148741583.</a:t>
            </a:r>
            <a:endParaRPr sz="900" b="0" i="1" u="none" strike="noStrike" cap="none" dirty="0">
              <a:solidFill>
                <a:srgbClr val="000000"/>
              </a:solidFill>
              <a:latin typeface="Arial"/>
              <a:ea typeface="Arial"/>
              <a:cs typeface="Arial"/>
              <a:sym typeface="Arial"/>
            </a:endParaRPr>
          </a:p>
        </p:txBody>
      </p:sp>
      <p:sp>
        <p:nvSpPr>
          <p:cNvPr id="395" name="Google Shape;395;g24f0b18d27a_3_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4f0b18d27a_4_11"/>
          <p:cNvSpPr txBox="1">
            <a:spLocks noGrp="1"/>
          </p:cNvSpPr>
          <p:nvPr>
            <p:ph type="title" idx="4294967295"/>
          </p:nvPr>
        </p:nvSpPr>
        <p:spPr>
          <a:xfrm>
            <a:off x="2885450" y="0"/>
            <a:ext cx="6282900" cy="102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Guidance Impacting Approach </a:t>
            </a:r>
          </a:p>
        </p:txBody>
      </p:sp>
      <p:sp>
        <p:nvSpPr>
          <p:cNvPr id="287" name="Google Shape;287;g24f0b18d27a_4_11"/>
          <p:cNvSpPr/>
          <p:nvPr/>
        </p:nvSpPr>
        <p:spPr>
          <a:xfrm>
            <a:off x="344550" y="869100"/>
            <a:ext cx="8562000" cy="3592800"/>
          </a:xfrm>
          <a:prstGeom prst="rect">
            <a:avLst/>
          </a:prstGeom>
          <a:noFill/>
          <a:ln>
            <a:noFill/>
          </a:ln>
        </p:spPr>
        <p:txBody>
          <a:bodyPr spcFirstLastPara="1" wrap="square" lIns="91425" tIns="45700" rIns="91425" bIns="45700" anchor="ctr" anchorCtr="0">
            <a:noAutofit/>
          </a:bodyPr>
          <a:lstStyle/>
          <a:p>
            <a:pPr marL="2286000" marR="0" lvl="0" indent="0" algn="l" rtl="0">
              <a:lnSpc>
                <a:spcPct val="100000"/>
              </a:lnSpc>
              <a:spcBef>
                <a:spcPts val="0"/>
              </a:spcBef>
              <a:spcAft>
                <a:spcPts val="0"/>
              </a:spcAft>
              <a:buNone/>
            </a:pPr>
            <a:endParaRPr sz="1700">
              <a:latin typeface="Merriweather"/>
              <a:ea typeface="Merriweather"/>
              <a:cs typeface="Merriweather"/>
              <a:sym typeface="Merriweather"/>
            </a:endParaRPr>
          </a:p>
          <a:p>
            <a:pPr marL="2286000" marR="0" lvl="0" indent="0" algn="l" rtl="0">
              <a:lnSpc>
                <a:spcPct val="100000"/>
              </a:lnSpc>
              <a:spcBef>
                <a:spcPts val="1000"/>
              </a:spcBef>
              <a:spcAft>
                <a:spcPts val="0"/>
              </a:spcAft>
              <a:buNone/>
            </a:pPr>
            <a:r>
              <a:rPr lang="en" sz="1500">
                <a:latin typeface="Times New Roman"/>
                <a:ea typeface="Times New Roman"/>
                <a:cs typeface="Times New Roman"/>
                <a:sym typeface="Times New Roman"/>
              </a:rPr>
              <a:t>Nov 2014: Federal Records Act Amendments</a:t>
            </a:r>
            <a:endParaRPr sz="1500">
              <a:latin typeface="Times New Roman"/>
              <a:ea typeface="Times New Roman"/>
              <a:cs typeface="Times New Roman"/>
              <a:sym typeface="Times New Roman"/>
            </a:endParaRPr>
          </a:p>
          <a:p>
            <a:pPr marL="2286000" marR="0" lvl="0" indent="0" algn="l" rtl="0">
              <a:lnSpc>
                <a:spcPct val="100000"/>
              </a:lnSpc>
              <a:spcBef>
                <a:spcPts val="1000"/>
              </a:spcBef>
              <a:spcAft>
                <a:spcPts val="0"/>
              </a:spcAft>
              <a:buNone/>
            </a:pPr>
            <a:r>
              <a:rPr lang="en" sz="1500">
                <a:latin typeface="Times New Roman"/>
                <a:ea typeface="Times New Roman"/>
                <a:cs typeface="Times New Roman"/>
                <a:sym typeface="Times New Roman"/>
              </a:rPr>
              <a:t>Feb 2018: NARA Strategic Plan (updated 2022)</a:t>
            </a:r>
            <a:endParaRPr sz="1500">
              <a:latin typeface="Times New Roman"/>
              <a:ea typeface="Times New Roman"/>
              <a:cs typeface="Times New Roman"/>
              <a:sym typeface="Times New Roman"/>
            </a:endParaRPr>
          </a:p>
          <a:p>
            <a:pPr marL="2286000" marR="0" lvl="0" indent="0" algn="l" rtl="0">
              <a:lnSpc>
                <a:spcPct val="100000"/>
              </a:lnSpc>
              <a:spcBef>
                <a:spcPts val="1000"/>
              </a:spcBef>
              <a:spcAft>
                <a:spcPts val="0"/>
              </a:spcAft>
              <a:buNone/>
            </a:pPr>
            <a:r>
              <a:rPr lang="en" sz="1500">
                <a:latin typeface="Times New Roman"/>
                <a:ea typeface="Times New Roman"/>
                <a:cs typeface="Times New Roman"/>
                <a:sym typeface="Times New Roman"/>
              </a:rPr>
              <a:t>Jun 2019: OMB/NARA Memo M-19-21</a:t>
            </a:r>
            <a:endParaRPr sz="1500">
              <a:latin typeface="Times New Roman"/>
              <a:ea typeface="Times New Roman"/>
              <a:cs typeface="Times New Roman"/>
              <a:sym typeface="Times New Roman"/>
            </a:endParaRPr>
          </a:p>
          <a:p>
            <a:pPr marL="2286000" marR="0" lvl="0" indent="0" algn="l" rtl="0">
              <a:lnSpc>
                <a:spcPct val="100000"/>
              </a:lnSpc>
              <a:spcBef>
                <a:spcPts val="1000"/>
              </a:spcBef>
              <a:spcAft>
                <a:spcPts val="0"/>
              </a:spcAft>
              <a:buNone/>
            </a:pPr>
            <a:r>
              <a:rPr lang="en" sz="1500">
                <a:latin typeface="Times New Roman"/>
                <a:ea typeface="Times New Roman"/>
                <a:cs typeface="Times New Roman"/>
                <a:sym typeface="Times New Roman"/>
              </a:rPr>
              <a:t>Dec 2022: OMB/NARA Memo M-23-07</a:t>
            </a:r>
            <a:endParaRPr sz="15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“The Archivist shall promulgate regulations establishing  . . . standards for the reproduction of records by photographic, microphotographic, or </a:t>
            </a:r>
            <a:r>
              <a:rPr lang="en" sz="1500" b="1">
                <a:latin typeface="Times New Roman"/>
                <a:ea typeface="Times New Roman"/>
                <a:cs typeface="Times New Roman"/>
                <a:sym typeface="Times New Roman"/>
              </a:rPr>
              <a:t>digital processes</a:t>
            </a:r>
            <a:r>
              <a:rPr lang="en" sz="1500">
                <a:latin typeface="Times New Roman"/>
                <a:ea typeface="Times New Roman"/>
                <a:cs typeface="Times New Roman"/>
                <a:sym typeface="Times New Roman"/>
              </a:rPr>
              <a:t> with a view to the disposal of the original records.” - FRA</a:t>
            </a:r>
            <a:endParaRPr sz="1500">
              <a:latin typeface="Times New Roman"/>
              <a:ea typeface="Times New Roman"/>
              <a:cs typeface="Times New Roman"/>
              <a:sym typeface="Times New Roman"/>
            </a:endParaRPr>
          </a:p>
          <a:p>
            <a:pPr marL="0" lvl="0" indent="0" algn="l" rtl="0">
              <a:spcBef>
                <a:spcPts val="0"/>
              </a:spcBef>
              <a:spcAft>
                <a:spcPts val="0"/>
              </a:spcAft>
              <a:buNone/>
            </a:pPr>
            <a:endParaRPr sz="1500">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“NARA will issue updated regulations and clear policies that permit agencies to digitize records created in analog formats and, where appropriate, dispose of analog originals.” - M-23-07</a:t>
            </a:r>
            <a:endParaRPr sz="1500">
              <a:latin typeface="Times New Roman"/>
              <a:ea typeface="Times New Roman"/>
              <a:cs typeface="Times New Roman"/>
              <a:sym typeface="Times New Roman"/>
            </a:endParaRPr>
          </a:p>
          <a:p>
            <a:pPr marL="0" lvl="0" indent="0" algn="l" rtl="0">
              <a:spcBef>
                <a:spcPts val="0"/>
              </a:spcBef>
              <a:spcAft>
                <a:spcPts val="0"/>
              </a:spcAft>
              <a:buNone/>
            </a:pPr>
            <a:endParaRPr sz="15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4f0b18d27a_4_71"/>
          <p:cNvSpPr txBox="1">
            <a:spLocks noGrp="1"/>
          </p:cNvSpPr>
          <p:nvPr>
            <p:ph type="title" idx="4294967295"/>
          </p:nvPr>
        </p:nvSpPr>
        <p:spPr>
          <a:xfrm>
            <a:off x="2733050" y="0"/>
            <a:ext cx="6411000" cy="102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Review Process  </a:t>
            </a:r>
          </a:p>
        </p:txBody>
      </p:sp>
      <p:sp>
        <p:nvSpPr>
          <p:cNvPr id="293" name="Google Shape;293;g24f0b18d27a_4_71"/>
          <p:cNvSpPr/>
          <p:nvPr/>
        </p:nvSpPr>
        <p:spPr>
          <a:xfrm>
            <a:off x="278025" y="1094500"/>
            <a:ext cx="8737800" cy="34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Apr 2019: Digitization regulation for temporary records published as a final rule</a:t>
            </a: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May 2020: Draft digitization regulation for permanent records sent for review to agencies</a:t>
            </a: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Dec 2020: Draft digitization regulation for permanent records published for public comment</a:t>
            </a: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Sep 2022: Draft digitization regulation for permanent sent for review to select agencies</a:t>
            </a: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Feb 2023: Draft digitization regulation for permanent sent for review to select agencies</a:t>
            </a:r>
            <a:endParaRPr sz="15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solidFill>
                  <a:schemeClr val="dk1"/>
                </a:solidFill>
                <a:latin typeface="Times New Roman"/>
                <a:ea typeface="Times New Roman"/>
                <a:cs typeface="Times New Roman"/>
                <a:sym typeface="Times New Roman"/>
              </a:rPr>
              <a:t>review to select agencies</a:t>
            </a:r>
            <a:endParaRPr sz="15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May 4, 2023: Published as a final rule</a:t>
            </a: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5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500">
                <a:latin typeface="Times New Roman"/>
                <a:ea typeface="Times New Roman"/>
                <a:cs typeface="Times New Roman"/>
                <a:sym typeface="Times New Roman"/>
              </a:rPr>
              <a:t>June 5, 2023: Digitization regulation goes into effect</a:t>
            </a:r>
            <a:endParaRPr sz="15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
          <p:cNvSpPr txBox="1">
            <a:spLocks noGrp="1"/>
          </p:cNvSpPr>
          <p:nvPr>
            <p:ph type="title" idx="4294967295"/>
          </p:nvPr>
        </p:nvSpPr>
        <p:spPr>
          <a:xfrm>
            <a:off x="2733050" y="0"/>
            <a:ext cx="6411000" cy="102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Other items in Final Rule</a:t>
            </a:r>
          </a:p>
        </p:txBody>
      </p:sp>
      <p:sp>
        <p:nvSpPr>
          <p:cNvPr id="299" name="Google Shape;299;p4"/>
          <p:cNvSpPr txBox="1"/>
          <p:nvPr/>
        </p:nvSpPr>
        <p:spPr>
          <a:xfrm>
            <a:off x="336875" y="1068150"/>
            <a:ext cx="8577900" cy="338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36 CFR Subpart F -- Transfer Metadata</a:t>
            </a:r>
            <a:endParaRPr sz="20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000"/>
              </a:spcBef>
              <a:spcAft>
                <a:spcPts val="0"/>
              </a:spcAft>
              <a:buClr>
                <a:srgbClr val="000000"/>
              </a:buClr>
              <a:buSzPts val="1400"/>
              <a:buFont typeface="Arial"/>
              <a:buNone/>
            </a:pPr>
            <a:r>
              <a:rPr lang="en" sz="1400" b="0" i="0" u="none" strike="noStrike" cap="none">
                <a:solidFill>
                  <a:srgbClr val="000000"/>
                </a:solidFill>
                <a:latin typeface="Times New Roman"/>
                <a:ea typeface="Times New Roman"/>
                <a:cs typeface="Times New Roman"/>
                <a:sym typeface="Times New Roman"/>
              </a:rPr>
              <a:t>When agencies transfer permanent records to the National Archives’ legal and physical custody, the agency must provide transfer metadata to NARA. The transfer metadata must be entered into the Electronic Records Archives (ERA) when the Transfer Request (TR) is created to begin transferring the records. Each transfer of digital records must include the following metadata that applies to the transfer as a whole.</a:t>
            </a:r>
            <a:endParaRPr sz="14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36 CFR 1225.22(a)</a:t>
            </a:r>
            <a:endParaRPr sz="20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000"/>
              </a:spcBef>
              <a:spcAft>
                <a:spcPts val="0"/>
              </a:spcAft>
              <a:buClr>
                <a:srgbClr val="000000"/>
              </a:buClr>
              <a:buSzPts val="1400"/>
              <a:buFont typeface="Arial"/>
              <a:buNone/>
            </a:pPr>
            <a:r>
              <a:rPr lang="en" sz="1400" b="1" i="0" u="none" strike="noStrike" cap="none">
                <a:solidFill>
                  <a:srgbClr val="000000"/>
                </a:solidFill>
                <a:latin typeface="Times New Roman"/>
                <a:ea typeface="Times New Roman"/>
                <a:cs typeface="Times New Roman"/>
                <a:sym typeface="Times New Roman"/>
              </a:rPr>
              <a:t>Every five years, agencies must review all records schedules that are ten years old </a:t>
            </a:r>
            <a:r>
              <a:rPr lang="en" sz="1400" b="0" i="0" u="none" strike="noStrike" cap="none">
                <a:solidFill>
                  <a:srgbClr val="000000"/>
                </a:solidFill>
                <a:latin typeface="Times New Roman"/>
                <a:ea typeface="Times New Roman"/>
                <a:cs typeface="Times New Roman"/>
                <a:sym typeface="Times New Roman"/>
              </a:rPr>
              <a:t>and older, based on the date that NARA approved the schedule. Agencies may also review their agency records schedules on a more frequent regular basis to determine if they remain accurate.</a:t>
            </a:r>
            <a:r>
              <a:rPr lang="en" sz="15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
          <p:cNvSpPr txBox="1">
            <a:spLocks noGrp="1"/>
          </p:cNvSpPr>
          <p:nvPr>
            <p:ph type="title" idx="4294967295"/>
          </p:nvPr>
        </p:nvSpPr>
        <p:spPr>
          <a:xfrm>
            <a:off x="2733050" y="0"/>
            <a:ext cx="6411000" cy="1012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Digitization Standards for </a:t>
            </a:r>
          </a:p>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Temporary Records</a:t>
            </a:r>
          </a:p>
        </p:txBody>
      </p:sp>
      <p:sp>
        <p:nvSpPr>
          <p:cNvPr id="305" name="Google Shape;305;p6"/>
          <p:cNvSpPr txBox="1"/>
          <p:nvPr/>
        </p:nvSpPr>
        <p:spPr>
          <a:xfrm>
            <a:off x="221850" y="1086975"/>
            <a:ext cx="8701200" cy="231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36 CFR Subpart D -- Digitizing Temporary Federal Records</a:t>
            </a:r>
            <a:endParaRPr sz="20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2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 1236.30 Requirements for digitizing temporary records.</a:t>
            </a:r>
            <a:endParaRPr sz="17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2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 1236.32 Digitization standards.</a:t>
            </a:r>
            <a:endParaRPr sz="17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2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 1236.34 Validating digitization.</a:t>
            </a:r>
            <a:endParaRPr sz="17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200"/>
              </a:spcBef>
              <a:spcAft>
                <a:spcPts val="100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 1236.36 Disposing of original source records.</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
          <p:cNvSpPr txBox="1">
            <a:spLocks noGrp="1"/>
          </p:cNvSpPr>
          <p:nvPr>
            <p:ph type="title" idx="4294967295"/>
          </p:nvPr>
        </p:nvSpPr>
        <p:spPr>
          <a:xfrm>
            <a:off x="2759925" y="0"/>
            <a:ext cx="6384000" cy="1030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Digitization Standards for </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Permanent Records</a:t>
            </a:r>
          </a:p>
        </p:txBody>
      </p:sp>
      <p:sp>
        <p:nvSpPr>
          <p:cNvPr id="311" name="Google Shape;311;p7"/>
          <p:cNvSpPr txBox="1"/>
          <p:nvPr/>
        </p:nvSpPr>
        <p:spPr>
          <a:xfrm>
            <a:off x="245418" y="1538174"/>
            <a:ext cx="4248000" cy="2618100"/>
          </a:xfrm>
          <a:prstGeom prst="rect">
            <a:avLst/>
          </a:prstGeom>
          <a:noFill/>
          <a:ln>
            <a:noFill/>
          </a:ln>
        </p:spPr>
        <p:txBody>
          <a:bodyPr spcFirstLastPara="1" wrap="square" lIns="91425" tIns="91425" rIns="91425" bIns="91425" anchor="t" anchorCtr="0">
            <a:spAutoFit/>
          </a:bodyPr>
          <a:lstStyle/>
          <a:p>
            <a:pPr marL="171450" marR="0" lvl="0" indent="-171450" algn="l" rtl="0">
              <a:lnSpc>
                <a:spcPct val="115000"/>
              </a:lnSpc>
              <a:spcBef>
                <a:spcPts val="12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1236.40  Scope of this subpart</a:t>
            </a:r>
            <a:endParaRPr sz="1700" b="0" i="0" u="none" strike="noStrike" cap="none">
              <a:solidFill>
                <a:srgbClr val="000000"/>
              </a:solidFill>
              <a:latin typeface="Times New Roman"/>
              <a:ea typeface="Times New Roman"/>
              <a:cs typeface="Times New Roman"/>
              <a:sym typeface="Times New Roman"/>
            </a:endParaRPr>
          </a:p>
          <a:p>
            <a:pPr marL="171450" marR="0" lvl="0" indent="-1714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1236.41  Definitions for this subpart</a:t>
            </a:r>
            <a:endParaRPr sz="1700" b="0" i="0" u="none" strike="noStrike" cap="none">
              <a:solidFill>
                <a:srgbClr val="000000"/>
              </a:solidFill>
              <a:latin typeface="Times New Roman"/>
              <a:ea typeface="Times New Roman"/>
              <a:cs typeface="Times New Roman"/>
              <a:sym typeface="Times New Roman"/>
            </a:endParaRPr>
          </a:p>
          <a:p>
            <a:pPr marL="171450" marR="0" lvl="0" indent="-1714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1236.42  Records management requirements</a:t>
            </a:r>
            <a:endParaRPr sz="1700" b="0" i="0" u="none" strike="noStrike" cap="none">
              <a:solidFill>
                <a:srgbClr val="000000"/>
              </a:solidFill>
              <a:latin typeface="Times New Roman"/>
              <a:ea typeface="Times New Roman"/>
              <a:cs typeface="Times New Roman"/>
              <a:sym typeface="Times New Roman"/>
            </a:endParaRPr>
          </a:p>
          <a:p>
            <a:pPr marL="171450" marR="0" lvl="0" indent="-1714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1236.44  Documenting digitization projects</a:t>
            </a:r>
            <a:endParaRPr sz="1700" b="0" i="0" u="none" strike="noStrike" cap="none">
              <a:solidFill>
                <a:srgbClr val="000000"/>
              </a:solidFill>
              <a:latin typeface="Times New Roman"/>
              <a:ea typeface="Times New Roman"/>
              <a:cs typeface="Times New Roman"/>
              <a:sym typeface="Times New Roman"/>
            </a:endParaRPr>
          </a:p>
          <a:p>
            <a:pPr marL="171450" marR="0" lvl="0" indent="-1714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1236.46  Quality management requirements</a:t>
            </a:r>
            <a:endParaRPr sz="1700" b="0" i="0" u="none" strike="noStrike" cap="none">
              <a:solidFill>
                <a:srgbClr val="000000"/>
              </a:solidFill>
              <a:latin typeface="Times New Roman"/>
              <a:ea typeface="Times New Roman"/>
              <a:cs typeface="Times New Roman"/>
              <a:sym typeface="Times New Roman"/>
            </a:endParaRPr>
          </a:p>
          <a:p>
            <a:pPr marL="171450" marR="0" lvl="0" indent="-171450" algn="l" rtl="0">
              <a:lnSpc>
                <a:spcPct val="115000"/>
              </a:lnSpc>
              <a:spcBef>
                <a:spcPts val="1200"/>
              </a:spcBef>
              <a:spcAft>
                <a:spcPts val="100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1236.48  File format requirements</a:t>
            </a:r>
            <a:endParaRPr sz="1700" b="0" i="0" u="none" strike="noStrike" cap="none">
              <a:solidFill>
                <a:srgbClr val="000000"/>
              </a:solidFill>
              <a:latin typeface="Times New Roman"/>
              <a:ea typeface="Times New Roman"/>
              <a:cs typeface="Times New Roman"/>
              <a:sym typeface="Times New Roman"/>
            </a:endParaRPr>
          </a:p>
        </p:txBody>
      </p:sp>
      <p:sp>
        <p:nvSpPr>
          <p:cNvPr id="312" name="Google Shape;312;p7"/>
          <p:cNvSpPr txBox="1"/>
          <p:nvPr/>
        </p:nvSpPr>
        <p:spPr>
          <a:xfrm>
            <a:off x="4571925" y="1538174"/>
            <a:ext cx="4466100" cy="2662200"/>
          </a:xfrm>
          <a:prstGeom prst="rect">
            <a:avLst/>
          </a:prstGeom>
          <a:noFill/>
          <a:ln>
            <a:noFill/>
          </a:ln>
        </p:spPr>
        <p:txBody>
          <a:bodyPr spcFirstLastPara="1" wrap="square" lIns="91425" tIns="91425" rIns="91425" bIns="91425" anchor="t" anchorCtr="0">
            <a:spAutoFit/>
          </a:bodyPr>
          <a:lstStyle/>
          <a:p>
            <a:pPr marL="228600" marR="0" lvl="0" indent="-222250" algn="l" rtl="0">
              <a:lnSpc>
                <a:spcPct val="115000"/>
              </a:lnSpc>
              <a:spcBef>
                <a:spcPts val="12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1236.50  Digitization requirements for permanent paper and photographic prints</a:t>
            </a:r>
            <a:endParaRPr sz="1700" b="0" i="0" u="none" strike="noStrike" cap="none">
              <a:solidFill>
                <a:srgbClr val="000000"/>
              </a:solidFill>
              <a:latin typeface="Times New Roman"/>
              <a:ea typeface="Times New Roman"/>
              <a:cs typeface="Times New Roman"/>
              <a:sym typeface="Times New Roman"/>
            </a:endParaRPr>
          </a:p>
          <a:p>
            <a:pPr marL="2286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1236.52  Digitization requirements for permanent mixed-media files</a:t>
            </a:r>
            <a:endParaRPr sz="1700" b="0" i="0" u="none" strike="noStrike" cap="none">
              <a:solidFill>
                <a:srgbClr val="000000"/>
              </a:solidFill>
              <a:latin typeface="Times New Roman"/>
              <a:ea typeface="Times New Roman"/>
              <a:cs typeface="Times New Roman"/>
              <a:sym typeface="Times New Roman"/>
            </a:endParaRPr>
          </a:p>
          <a:p>
            <a:pPr marL="2286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1236.54  Metadata requirements</a:t>
            </a:r>
            <a:endParaRPr sz="1700" b="0" i="0" u="none" strike="noStrike" cap="none">
              <a:solidFill>
                <a:srgbClr val="000000"/>
              </a:solidFill>
              <a:latin typeface="Times New Roman"/>
              <a:ea typeface="Times New Roman"/>
              <a:cs typeface="Times New Roman"/>
              <a:sym typeface="Times New Roman"/>
            </a:endParaRPr>
          </a:p>
          <a:p>
            <a:pPr marL="228600" marR="0" lvl="0" indent="-222250" algn="l" rtl="0">
              <a:lnSpc>
                <a:spcPct val="115000"/>
              </a:lnSpc>
              <a:spcBef>
                <a:spcPts val="1200"/>
              </a:spcBef>
              <a:spcAft>
                <a:spcPts val="100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1236.56  Validating digitized records and disposition authorities</a:t>
            </a:r>
            <a:endParaRPr sz="1700" b="0" i="0" u="none" strike="noStrike" cap="none">
              <a:solidFill>
                <a:srgbClr val="000000"/>
              </a:solidFill>
              <a:latin typeface="Times New Roman"/>
              <a:ea typeface="Times New Roman"/>
              <a:cs typeface="Times New Roman"/>
              <a:sym typeface="Times New Roman"/>
            </a:endParaRPr>
          </a:p>
        </p:txBody>
      </p:sp>
      <p:sp>
        <p:nvSpPr>
          <p:cNvPr id="313" name="Google Shape;313;p7"/>
          <p:cNvSpPr txBox="1"/>
          <p:nvPr/>
        </p:nvSpPr>
        <p:spPr>
          <a:xfrm>
            <a:off x="-75" y="1069275"/>
            <a:ext cx="9144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1200"/>
              </a:spcBef>
              <a:spcAft>
                <a:spcPts val="100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36 CFR Subpart E -- Digitizing Permanent Federal Records</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8"/>
          <p:cNvSpPr txBox="1">
            <a:spLocks noGrp="1"/>
          </p:cNvSpPr>
          <p:nvPr>
            <p:ph type="title" idx="4294967295"/>
          </p:nvPr>
        </p:nvSpPr>
        <p:spPr>
          <a:xfrm>
            <a:off x="2752500" y="0"/>
            <a:ext cx="6391500" cy="1011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1236.40</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Scope</a:t>
            </a:r>
          </a:p>
        </p:txBody>
      </p:sp>
      <p:sp>
        <p:nvSpPr>
          <p:cNvPr id="319" name="Google Shape;319;p8"/>
          <p:cNvSpPr txBox="1"/>
          <p:nvPr/>
        </p:nvSpPr>
        <p:spPr>
          <a:xfrm>
            <a:off x="230050" y="1011250"/>
            <a:ext cx="8795100" cy="3464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Scope of this Subpart:</a:t>
            </a:r>
            <a:endParaRPr sz="20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0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This regulation applies to records that can be scanned using reflective techniques, such as: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Paper records (all sizes and types)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Printed photographs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Mixed Media Records</a:t>
            </a:r>
            <a:endParaRPr sz="1700" b="0" i="0" u="none" strike="noStrike" cap="none">
              <a:solidFill>
                <a:srgbClr val="000000"/>
              </a:solidFill>
              <a:latin typeface="Times New Roman"/>
              <a:ea typeface="Times New Roman"/>
              <a:cs typeface="Times New Roman"/>
              <a:sym typeface="Times New Roman"/>
            </a:endParaRPr>
          </a:p>
          <a:p>
            <a:pPr marL="457200" marR="0" lvl="0" indent="0" algn="l" rtl="0">
              <a:lnSpc>
                <a:spcPct val="115000"/>
              </a:lnSpc>
              <a:spcBef>
                <a:spcPts val="1000"/>
              </a:spcBef>
              <a:spcAft>
                <a:spcPts val="0"/>
              </a:spcAft>
              <a:buClr>
                <a:srgbClr val="000000"/>
              </a:buClr>
              <a:buSzPts val="1700"/>
              <a:buFont typeface="Arial"/>
              <a:buNone/>
            </a:pPr>
            <a:r>
              <a:rPr lang="en" sz="1700" b="0" i="0" u="none" strike="noStrike" cap="none">
                <a:solidFill>
                  <a:srgbClr val="000000"/>
                </a:solidFill>
                <a:latin typeface="Times New Roman"/>
                <a:ea typeface="Times New Roman"/>
                <a:cs typeface="Times New Roman"/>
                <a:sym typeface="Times New Roman"/>
              </a:rPr>
              <a:t>But </a:t>
            </a:r>
            <a:r>
              <a:rPr lang="en" sz="1700" b="1" i="1" u="none" strike="noStrike" cap="none">
                <a:solidFill>
                  <a:srgbClr val="000000"/>
                </a:solidFill>
                <a:latin typeface="Times New Roman"/>
                <a:ea typeface="Times New Roman"/>
                <a:cs typeface="Times New Roman"/>
                <a:sym typeface="Times New Roman"/>
              </a:rPr>
              <a:t>not</a:t>
            </a:r>
            <a:r>
              <a:rPr lang="en" sz="1700" b="0" i="0" u="none" strike="noStrike" cap="none">
                <a:solidFill>
                  <a:srgbClr val="000000"/>
                </a:solidFill>
                <a:latin typeface="Times New Roman"/>
                <a:ea typeface="Times New Roman"/>
                <a:cs typeface="Times New Roman"/>
                <a:sym typeface="Times New Roman"/>
              </a:rPr>
              <a:t> materials that are scanned using transmissive or other techniques, such as: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Photographic negatives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Motion picture film</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Microforms</a:t>
            </a:r>
            <a:endParaRPr sz="1700" b="0" i="0" u="none" strike="noStrike" cap="none">
              <a:solidFill>
                <a:srgbClr val="000000"/>
              </a:solidFill>
              <a:latin typeface="Times New Roman"/>
              <a:ea typeface="Times New Roman"/>
              <a:cs typeface="Times New Roman"/>
              <a:sym typeface="Times New Roman"/>
            </a:endParaRPr>
          </a:p>
          <a:p>
            <a:pPr marL="914400" marR="0" lvl="0" indent="-222250" algn="l" rtl="0">
              <a:lnSpc>
                <a:spcPct val="115000"/>
              </a:lnSpc>
              <a:spcBef>
                <a:spcPts val="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A/V records</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
          <p:cNvSpPr txBox="1">
            <a:spLocks noGrp="1"/>
          </p:cNvSpPr>
          <p:nvPr>
            <p:ph type="title" idx="4294967295"/>
          </p:nvPr>
        </p:nvSpPr>
        <p:spPr>
          <a:xfrm>
            <a:off x="2736075" y="0"/>
            <a:ext cx="6408000" cy="101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36 CFR 1236.42 </a:t>
            </a: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Records Management</a:t>
            </a:r>
          </a:p>
        </p:txBody>
      </p:sp>
      <p:sp>
        <p:nvSpPr>
          <p:cNvPr id="326" name="Google Shape;326;p9"/>
          <p:cNvSpPr txBox="1"/>
          <p:nvPr/>
        </p:nvSpPr>
        <p:spPr>
          <a:xfrm>
            <a:off x="199950" y="1016250"/>
            <a:ext cx="8944200" cy="281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 sz="2000" b="0" i="0" u="none" strike="noStrike" cap="none">
                <a:solidFill>
                  <a:srgbClr val="000000"/>
                </a:solidFill>
                <a:latin typeface="Times New Roman"/>
                <a:ea typeface="Times New Roman"/>
                <a:cs typeface="Times New Roman"/>
                <a:sym typeface="Times New Roman"/>
              </a:rPr>
              <a:t>Records Management Requirements:</a:t>
            </a:r>
            <a:endParaRPr sz="20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Establish intellectual control.</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Records must be prepared, indexed, maintained in their original order.</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Survey source records for preservation problems and select equipment that safely digitizes originals.</a:t>
            </a:r>
            <a:endParaRPr sz="1700" b="0" i="0" u="none" strike="noStrike" cap="none">
              <a:solidFill>
                <a:srgbClr val="000000"/>
              </a:solidFill>
              <a:latin typeface="Times New Roman"/>
              <a:ea typeface="Times New Roman"/>
              <a:cs typeface="Times New Roman"/>
              <a:sym typeface="Times New Roman"/>
            </a:endParaRPr>
          </a:p>
          <a:p>
            <a:pPr marL="457200" marR="0" lvl="0" indent="-222250" algn="l" rtl="0">
              <a:lnSpc>
                <a:spcPct val="115000"/>
              </a:lnSpc>
              <a:spcBef>
                <a:spcPts val="1000"/>
              </a:spcBef>
              <a:spcAft>
                <a:spcPts val="1000"/>
              </a:spcAft>
              <a:buClr>
                <a:srgbClr val="073763"/>
              </a:buClr>
              <a:buSzPts val="1700"/>
              <a:buFont typeface="Times New Roman"/>
              <a:buChar char="●"/>
            </a:pPr>
            <a:r>
              <a:rPr lang="en" sz="1700" b="0" i="0" u="none" strike="noStrike" cap="none">
                <a:solidFill>
                  <a:srgbClr val="000000"/>
                </a:solidFill>
                <a:latin typeface="Times New Roman"/>
                <a:ea typeface="Times New Roman"/>
                <a:cs typeface="Times New Roman"/>
                <a:sym typeface="Times New Roman"/>
              </a:rPr>
              <a:t>Identify the age, media types, dimensions, required level of detail, and condition of source records prior to digitization.</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78909C"/>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1255</Words>
  <Application>Microsoft Office PowerPoint</Application>
  <PresentationFormat>On-screen Show (16:9)</PresentationFormat>
  <Paragraphs>153</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Times New Roman</vt:lpstr>
      <vt:lpstr>Arial</vt:lpstr>
      <vt:lpstr>Merriweather</vt:lpstr>
      <vt:lpstr>Calibri</vt:lpstr>
      <vt:lpstr>Source Sans Pro</vt:lpstr>
      <vt:lpstr>Simple Dark</vt:lpstr>
      <vt:lpstr>Simple Light</vt:lpstr>
      <vt:lpstr>NARA’s Regulation for Digitizing Permanent Records  Wednesday, June 7, 2023 Agency Webinar</vt:lpstr>
      <vt:lpstr>Welcome and Introductions!</vt:lpstr>
      <vt:lpstr>Guidance Impacting Approach </vt:lpstr>
      <vt:lpstr>Review Process  </vt:lpstr>
      <vt:lpstr>Other items in Final Rule</vt:lpstr>
      <vt:lpstr>Digitization Standards for  Temporary Records</vt:lpstr>
      <vt:lpstr>Digitization Standards for  Permanent Records</vt:lpstr>
      <vt:lpstr>36 CFR 1236.40 Scope</vt:lpstr>
      <vt:lpstr>36 CFR 1236.42  Records Management</vt:lpstr>
      <vt:lpstr>36 CFR 1236.44 Documentation</vt:lpstr>
      <vt:lpstr>36 CFR 1236.46 Quality Management </vt:lpstr>
      <vt:lpstr>Federal Agencies Digital Guidelines Initiative (FADGI)</vt:lpstr>
      <vt:lpstr>36 CFR 1236.48 File Formats</vt:lpstr>
      <vt:lpstr>36 CFR 1236.50 Digitization Requirements</vt:lpstr>
      <vt:lpstr>36 CFR 1236.52 Mixed Media</vt:lpstr>
      <vt:lpstr>36 CFR 1236.54 Metadata</vt:lpstr>
      <vt:lpstr>36 CFR 1236.56 Validation</vt:lpstr>
      <vt:lpstr>https://www.archives.gov/records-mgmt/policy/digitization</vt:lpstr>
      <vt:lpstr>Additional Products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Bethany G Cron</cp:lastModifiedBy>
  <cp:revision>4</cp:revision>
  <dcterms:modified xsi:type="dcterms:W3CDTF">2023-06-21T14:35:25Z</dcterms:modified>
</cp:coreProperties>
</file>