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9" r:id="rId2"/>
  </p:sldMasterIdLst>
  <p:notesMasterIdLst>
    <p:notesMasterId r:id="rId2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Lst>
  <p:sldSz cx="9144000" cy="5143500" type="screen16x9"/>
  <p:notesSz cx="6858000" cy="9296400"/>
  <p:embeddedFontLst>
    <p:embeddedFont>
      <p:font typeface="Calibri" panose="020F0502020204030204" pitchFamily="34" charset="0"/>
      <p:regular r:id="rId29"/>
      <p:bold r:id="rId30"/>
      <p:italic r:id="rId31"/>
      <p:boldItalic r:id="rId32"/>
    </p:embeddedFont>
    <p:embeddedFont>
      <p:font typeface="Century" panose="02040604050505020304" pitchFamily="18" charset="0"/>
      <p:regular r:id="rId33"/>
    </p:embeddedFont>
    <p:embeddedFont>
      <p:font typeface="Merriweather" panose="00000500000000000000"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hJVbPz7hwzQ5Zk3KtLfwE1z7Aj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710" autoAdjust="0"/>
  </p:normalViewPr>
  <p:slideViewPr>
    <p:cSldViewPr snapToGrid="0">
      <p:cViewPr varScale="1">
        <p:scale>
          <a:sx n="105" d="100"/>
          <a:sy n="105" d="100"/>
        </p:scale>
        <p:origin x="158" y="6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1: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600"/>
              <a:t>Thank you John, I am Michael Horsley. Thank you for inviting me to talk about NARA’s digitization regulations for federal agencies. honored to be here Jeff and kevin  I am an Electronic Records Policy Analyst with the Records Management and Policy Team in Agency Service’s Office of the Chief Records Officer. I served on the preservation team for the Smithsonian Institution Archives, a photographer for the conservation division at the library of congress, a digitization specialist in NARA’s digital imaging lab, I formerly served as a Team Lead in NARA’s corporate records management, and currently I am a policy analyst in the CRO’s office where I am responsible for developing the technical standards for NARA’s digitization regulations. I am a technical editor for the latest Federal Agency Digital Guideline Initiative’s  (Known as FADGI) May 2023 “Technical Guidelines for Digitizing Cultural Heritage Materials” Third Edition. Where I authored a digitization code of ethics modeled after similar codes found in American Institute for conservation  and the Society of American Archivists codes of practice, as well as developing standards for mass digitization of modern office paper documents. </a:t>
            </a:r>
            <a:endParaRPr sz="1600"/>
          </a:p>
          <a:p>
            <a:pPr marL="0" lvl="0" indent="0" algn="l" rtl="0">
              <a:lnSpc>
                <a:spcPct val="100000"/>
              </a:lnSpc>
              <a:spcBef>
                <a:spcPts val="0"/>
              </a:spcBef>
              <a:spcAft>
                <a:spcPts val="0"/>
              </a:spcAft>
              <a:buClr>
                <a:srgbClr val="000000"/>
              </a:buClr>
              <a:buSzPts val="1100"/>
              <a:buFont typeface="Arial"/>
              <a:buNone/>
            </a:pPr>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87fe9a740e_0_7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g287fe9a740e_0_72: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6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87fe9a740e_0_357: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g287fe9a740e_0_357: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400">
                <a:solidFill>
                  <a:schemeClr val="dk1"/>
                </a:solidFill>
              </a:rPr>
              <a:t>Image quality is the degree of perceived or objective measurement of a digital image’s overall accuracy in faithfully reproducing an original. A digital image created to a high degree of accuracy meets or exceeds objective performance attributes (such as level of detail, tonal and color fidelity, and correct exposure), and has minimal defects (such as noise, compression artifacts, or distortion). </a:t>
            </a:r>
            <a:endParaRPr sz="1400">
              <a:solidFill>
                <a:schemeClr val="dk1"/>
              </a:solidFill>
            </a:endParaRPr>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Clr>
                <a:schemeClr val="dk1"/>
              </a:buClr>
              <a:buSzPts val="1100"/>
              <a:buFont typeface="Arial"/>
              <a:buNone/>
            </a:pPr>
            <a:r>
              <a:rPr lang="en-US" sz="1400">
                <a:solidFill>
                  <a:schemeClr val="dk1"/>
                </a:solidFill>
              </a:rPr>
              <a:t>When images are copied, it is essential that the tones, or brightnesses, are properly reproduced. If the tones are too light or dark, or if the relationship between tones is distorted, image quality suffers. This characteristic closely matches proper exposure in traditional photography. If the image is reproduced overall too light, the image will appear washed out and lack dark shadows. If the image is reproduced too dark, the image will appear flat and lack separation of shadow detail. </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400">
                <a:solidFill>
                  <a:schemeClr val="dk1"/>
                </a:solidFill>
              </a:rPr>
              <a:t>A histogram, available in most image processing software applications, is a graphic representation of the relative distribution of tones in an image. This tool is especially useful for verifying an exposure problem. If the original being reproduced has a full range of tones that are normally distributed (i.e. appropriate quantities of shadow, midtone and highlight pixels with smooth transitions throughout), the histogram should exhibit a relatively smooth shape that extends across the entire width of the graph. If the values in the histogram are concentrated at either end of the graph with a significant amount of the graph devoid of values, this indicates that there has been a problem in the process, and the image quality will have suffered. This does not hold true for originals that already are weighted to one end of the tonal scale often described as high or low key images. In such cases, the histogram should reflect the same preponderance of values at the appropriate end of the scale.</a:t>
            </a: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87fe9a740e_0_417: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g287fe9a740e_0_417: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400">
                <a:solidFill>
                  <a:schemeClr val="dk1"/>
                </a:solidFill>
              </a:rPr>
              <a:t>The number of pixels in a digital image is not a measure of image resolution. </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400">
                <a:solidFill>
                  <a:schemeClr val="dk1"/>
                </a:solidFill>
              </a:rPr>
              <a:t>The term “resolution” in digital imaging is one of the most confusing and misunderstood concepts regarding image quality. Terms such as “dpi” are often used as the sole expression to indicate overall quality with the implication that the higher the dpi or megapixel the better the image. </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400">
                <a:solidFill>
                  <a:schemeClr val="dk1"/>
                </a:solidFill>
              </a:rPr>
              <a:t>A more precise definition of resolution is “an imaging system’s ability to resolve finely spaced detail.”  Note that the definition does not refer to dpi but to the </a:t>
            </a:r>
            <a:r>
              <a:rPr lang="en-US" sz="1400" b="1" i="1">
                <a:solidFill>
                  <a:schemeClr val="dk1"/>
                </a:solidFill>
              </a:rPr>
              <a:t>ability</a:t>
            </a:r>
            <a:r>
              <a:rPr lang="en-US" sz="1400">
                <a:solidFill>
                  <a:schemeClr val="dk1"/>
                </a:solidFill>
              </a:rPr>
              <a:t> to resolve detail. Image quality is determined by how well the optics and signal processing an image system performs and not the quantity of pixels in a digital file. The quality of a digital image is determined by how accurate the imaging system faithfully reproduces the original subject. </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400">
                <a:solidFill>
                  <a:schemeClr val="dk1"/>
                </a:solidFill>
              </a:rPr>
              <a:t>Dpi was an early attempt to relate the input sampling rate of a scanner to the output printing resolutions needed to create digital prints. Researchers determined that the average human eye has a visual acuity close to the equivalent of 300 ppi at a specific viewing distance. Early digital image practitioners generalized that the resolution be set on a flatbed scanner at 300 dpi. In a practical sense dpi is merely the addressable resolution that the device can be set to, but it is only an indication of the sampling interval between pixels. In reality scanners do not sample at a precise rate, and office grade scanners sacrifice speed over quality. A 400 dpi scan on a poor performing device may not be better than a 300 dpi scan on a higher performing device. If the device is out of focus it doesnt matter what the dpi was.</a:t>
            </a:r>
            <a:endParaRPr sz="1400">
              <a:solidFill>
                <a:schemeClr val="dk1"/>
              </a:solidFill>
            </a:endParaRPr>
          </a:p>
          <a:p>
            <a:pPr marL="0" lvl="0" indent="0" algn="l" rtl="0">
              <a:lnSpc>
                <a:spcPct val="115000"/>
              </a:lnSpc>
              <a:spcBef>
                <a:spcPts val="0"/>
              </a:spcBef>
              <a:spcAft>
                <a:spcPts val="0"/>
              </a:spcAft>
              <a:buSzPts val="1100"/>
              <a:buNone/>
            </a:pPr>
            <a:endParaRPr sz="1400">
              <a:solidFill>
                <a:schemeClr val="dk1"/>
              </a:solidFill>
            </a:endParaRPr>
          </a:p>
          <a:p>
            <a:pPr marL="0" lvl="0" indent="0" algn="l" rtl="0">
              <a:lnSpc>
                <a:spcPct val="115000"/>
              </a:lnSpc>
              <a:spcBef>
                <a:spcPts val="0"/>
              </a:spcBef>
              <a:spcAft>
                <a:spcPts val="0"/>
              </a:spcAft>
              <a:buSzPts val="1100"/>
              <a:buNone/>
            </a:pPr>
            <a:r>
              <a:rPr lang="en-US" sz="1400" b="1">
                <a:solidFill>
                  <a:schemeClr val="dk1"/>
                </a:solidFill>
              </a:rPr>
              <a:t>Different types of “resolution”</a:t>
            </a:r>
            <a:endParaRPr sz="1400" b="1">
              <a:solidFill>
                <a:schemeClr val="dk1"/>
              </a:solidFill>
            </a:endParaRPr>
          </a:p>
          <a:p>
            <a:pPr marL="0" lvl="0" indent="0" algn="l" rtl="0">
              <a:lnSpc>
                <a:spcPct val="115000"/>
              </a:lnSpc>
              <a:spcBef>
                <a:spcPts val="0"/>
              </a:spcBef>
              <a:spcAft>
                <a:spcPts val="0"/>
              </a:spcAft>
              <a:buSzPts val="1100"/>
              <a:buNone/>
            </a:pPr>
            <a:r>
              <a:rPr lang="en-US" sz="1400">
                <a:solidFill>
                  <a:schemeClr val="dk1"/>
                </a:solidFill>
              </a:rPr>
              <a:t>Another problem is that there are several different types of resolution and methods of measuring the amount of detail in a digital image. Pixel resolution is the number of pixels in a raster image file measured in height and width, such as 2400 x 3500. The number of pixels in a raster image does affect the ability of a file to contain fine detail, but it is the spatial resolution of an image system’s ability to “resolve” detail that gives the perception of sharpness </a:t>
            </a:r>
            <a:endParaRPr sz="1400">
              <a:solidFill>
                <a:schemeClr val="dk1"/>
              </a:solidFill>
            </a:endParaRPr>
          </a:p>
          <a:p>
            <a:pPr marL="0" lvl="0" indent="0" algn="l" rtl="0">
              <a:lnSpc>
                <a:spcPct val="115000"/>
              </a:lnSpc>
              <a:spcBef>
                <a:spcPts val="0"/>
              </a:spcBef>
              <a:spcAft>
                <a:spcPts val="0"/>
              </a:spcAft>
              <a:buSzPts val="1100"/>
              <a:buNone/>
            </a:pPr>
            <a:endParaRPr sz="1400">
              <a:solidFill>
                <a:schemeClr val="dk1"/>
              </a:solidFill>
            </a:endParaRPr>
          </a:p>
          <a:p>
            <a:pPr marL="0" lvl="0" indent="0" algn="l" rtl="0">
              <a:lnSpc>
                <a:spcPct val="115000"/>
              </a:lnSpc>
              <a:spcBef>
                <a:spcPts val="0"/>
              </a:spcBef>
              <a:spcAft>
                <a:spcPts val="0"/>
              </a:spcAft>
              <a:buSzPts val="1100"/>
              <a:buNone/>
            </a:pPr>
            <a:endParaRPr sz="1400">
              <a:solidFill>
                <a:schemeClr val="dk1"/>
              </a:solidFill>
            </a:endParaRPr>
          </a:p>
          <a:p>
            <a:pPr marL="0" lvl="0" indent="0" algn="l" rtl="0">
              <a:lnSpc>
                <a:spcPct val="115000"/>
              </a:lnSpc>
              <a:spcBef>
                <a:spcPts val="0"/>
              </a:spcBef>
              <a:spcAft>
                <a:spcPts val="0"/>
              </a:spcAft>
              <a:buSzPts val="1100"/>
              <a:buNone/>
            </a:pPr>
            <a:r>
              <a:rPr lang="en-US" sz="1400" i="1">
                <a:solidFill>
                  <a:schemeClr val="dk1"/>
                </a:solidFill>
              </a:rPr>
              <a:t>Spatial resolution</a:t>
            </a:r>
            <a:r>
              <a:rPr lang="en-US" sz="1400">
                <a:solidFill>
                  <a:schemeClr val="dk1"/>
                </a:solidFill>
              </a:rPr>
              <a:t> is a visual observation of the line pairs of a bar pattern in an image of a test target such as the USAF 1951 chart. An observer looks for the smallest threshold where line pairs or bar patterns are visually distinct. This method also known as vanishing resolution is strongly affected by the observers ability to perceive fine detail and subjective perception that varies by individuals.</a:t>
            </a:r>
            <a:endParaRPr sz="1400">
              <a:solidFill>
                <a:schemeClr val="dk1"/>
              </a:solidFill>
            </a:endParaRPr>
          </a:p>
          <a:p>
            <a:pPr marL="0" lvl="0" indent="0" algn="l" rtl="0">
              <a:lnSpc>
                <a:spcPct val="115000"/>
              </a:lnSpc>
              <a:spcBef>
                <a:spcPts val="0"/>
              </a:spcBef>
              <a:spcAft>
                <a:spcPts val="0"/>
              </a:spcAft>
              <a:buSzPts val="1100"/>
              <a:buNone/>
            </a:pPr>
            <a:endParaRPr sz="1400">
              <a:solidFill>
                <a:schemeClr val="dk1"/>
              </a:solidFill>
            </a:endParaRPr>
          </a:p>
          <a:p>
            <a:pPr marL="457200" lvl="0" indent="-317500" algn="l" rtl="0">
              <a:lnSpc>
                <a:spcPct val="115000"/>
              </a:lnSpc>
              <a:spcBef>
                <a:spcPts val="0"/>
              </a:spcBef>
              <a:spcAft>
                <a:spcPts val="0"/>
              </a:spcAft>
              <a:buClr>
                <a:schemeClr val="dk1"/>
              </a:buClr>
              <a:buSzPts val="1400"/>
              <a:buChar char="●"/>
            </a:pPr>
            <a:r>
              <a:rPr lang="en-US" sz="1400">
                <a:solidFill>
                  <a:schemeClr val="dk1"/>
                </a:solidFill>
              </a:rPr>
              <a:t>ppi/dpi/spi are not measurements of resolution, sharpness, or legibility, they are related to “addressable resolution”</a:t>
            </a:r>
            <a:endParaRPr sz="1400">
              <a:solidFill>
                <a:schemeClr val="dk1"/>
              </a:solidFill>
            </a:endParaRPr>
          </a:p>
          <a:p>
            <a:pPr marL="457200" lvl="0" indent="-317500" algn="l" rtl="0">
              <a:lnSpc>
                <a:spcPct val="115000"/>
              </a:lnSpc>
              <a:spcBef>
                <a:spcPts val="0"/>
              </a:spcBef>
              <a:spcAft>
                <a:spcPts val="0"/>
              </a:spcAft>
              <a:buClr>
                <a:schemeClr val="dk1"/>
              </a:buClr>
              <a:buSzPts val="1400"/>
              <a:buChar char="●"/>
            </a:pPr>
            <a:r>
              <a:rPr lang="en-US" sz="1400">
                <a:solidFill>
                  <a:schemeClr val="dk1"/>
                </a:solidFill>
              </a:rPr>
              <a:t>Addressable resolution is a statement or claim what the device can be set to but is not a measurement of performance</a:t>
            </a:r>
            <a:endParaRPr sz="1400">
              <a:solidFill>
                <a:schemeClr val="dk1"/>
              </a:solidFill>
            </a:endParaRPr>
          </a:p>
          <a:p>
            <a:pPr marL="457200" lvl="0" indent="-317500" algn="l" rtl="0">
              <a:lnSpc>
                <a:spcPct val="115000"/>
              </a:lnSpc>
              <a:spcBef>
                <a:spcPts val="0"/>
              </a:spcBef>
              <a:spcAft>
                <a:spcPts val="0"/>
              </a:spcAft>
              <a:buClr>
                <a:schemeClr val="dk1"/>
              </a:buClr>
              <a:buSzPts val="1400"/>
              <a:buChar char="●"/>
            </a:pPr>
            <a:r>
              <a:rPr lang="en-US" sz="1400">
                <a:solidFill>
                  <a:schemeClr val="dk1"/>
                </a:solidFill>
              </a:rPr>
              <a:t>Ppi can not be a specification because it is highly variable among devices’ precision of components (moving parts), optical quality (materials), image processing, sensor size.</a:t>
            </a:r>
            <a:endParaRPr sz="1400">
              <a:solidFill>
                <a:schemeClr val="dk1"/>
              </a:solidFill>
            </a:endParaRPr>
          </a:p>
          <a:p>
            <a:pPr marL="0" lvl="0" indent="0" algn="l" rtl="0">
              <a:lnSpc>
                <a:spcPct val="115000"/>
              </a:lnSpc>
              <a:spcBef>
                <a:spcPts val="0"/>
              </a:spcBef>
              <a:spcAft>
                <a:spcPts val="0"/>
              </a:spcAft>
              <a:buSzPts val="1100"/>
              <a:buNone/>
            </a:pPr>
            <a:endParaRPr sz="1400" b="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87fe9a740e_0_47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g287fe9a740e_0_478: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600" b="1">
                <a:solidFill>
                  <a:schemeClr val="dk1"/>
                </a:solidFill>
              </a:rPr>
              <a:t>Different ways of measuring detail</a:t>
            </a:r>
            <a:endParaRPr sz="16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600">
                <a:solidFill>
                  <a:schemeClr val="dk1"/>
                </a:solidFill>
              </a:rPr>
              <a:t>Advances in imaging science have replaced subjective visual evaluation of resolution targets, with the development of objective testing and evaluating methods that measure the optical signal processing accuracy of imaging devices.</a:t>
            </a:r>
            <a:endParaRPr sz="16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6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sz="1600">
                <a:solidFill>
                  <a:schemeClr val="dk1"/>
                </a:solidFill>
              </a:rPr>
              <a:t>Modulation Transfer Function (MTF) is the scientific means of evaluating the fundamental spatial resolution performance of an imaging system, or components of that system. The MTF concept is a superior way of specifying spatial resolution compared to other methods such as dots-per-inch (dpi) or visual bar target readings.</a:t>
            </a:r>
            <a:endParaRPr sz="16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6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600">
                <a:solidFill>
                  <a:schemeClr val="dk1"/>
                </a:solidFill>
              </a:rPr>
              <a:t>The Spatial Frequency Response or SFR is a surrogate metric to Modulation Transfer Function, MTF. For simplicity FADGI continues to use SFR as the metric in the guidelines.</a:t>
            </a:r>
            <a:endParaRPr sz="16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sz="1600">
                <a:solidFill>
                  <a:schemeClr val="dk1"/>
                </a:solidFill>
              </a:rPr>
              <a:t>Resolution is a measure of how well spatial details are preserved. The measuring of two items are required to define it, (1) spatial detail and (2) preservation. It is these fundamental metrics of detail and preservation that define MTF. These detail and preservation metrics are not single measurements, but rather a continuum of measurements, which is why a functional curve quantifying them, i.e., the MTF, can be plotted. A range of spatial details is characterized by how well each and every one of those details is preserved</a:t>
            </a:r>
            <a:endParaRPr sz="160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		</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87fe9a740e_0_96: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g287fe9a740e_0_96: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700" dirty="0">
                <a:solidFill>
                  <a:schemeClr val="dk1"/>
                </a:solidFill>
              </a:rPr>
              <a:t>Test targets have been developed to record image performance data that is analyzed by software to create an overall equipment performance score. The score indicates the level of conformance and can be used to calibrate equipment, validate performance elements, and verify that metrics such as resolution and color are within tolerances. This approach is very similar to analogue photographic process control and is a well developed practice in the preservation microfilm and other workflows.</a:t>
            </a:r>
            <a:endParaRPr sz="1700" dirty="0">
              <a:solidFill>
                <a:schemeClr val="dk1"/>
              </a:solidFill>
            </a:endParaRPr>
          </a:p>
          <a:p>
            <a:pPr marL="0" lvl="0" indent="0" algn="l" rtl="0">
              <a:lnSpc>
                <a:spcPct val="100000"/>
              </a:lnSpc>
              <a:spcBef>
                <a:spcPts val="0"/>
              </a:spcBef>
              <a:spcAft>
                <a:spcPts val="0"/>
              </a:spcAft>
              <a:buSzPts val="1100"/>
              <a:buNone/>
            </a:pPr>
            <a:endParaRPr sz="17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700" dirty="0">
                <a:solidFill>
                  <a:schemeClr val="dk1"/>
                </a:solidFill>
              </a:rPr>
              <a:t>This is a basic representation of a imaging target software analysis interface. Step 1 involves selecting the type of target that will be analyzed, and then selecting the quality level that the result will be analyzed against. The values are a look up table of </a:t>
            </a:r>
            <a:r>
              <a:rPr lang="en-US" sz="1700" dirty="0" err="1">
                <a:solidFill>
                  <a:schemeClr val="dk1"/>
                </a:solidFill>
              </a:rPr>
              <a:t>aimponts</a:t>
            </a:r>
            <a:r>
              <a:rPr lang="en-US" sz="1700" dirty="0">
                <a:solidFill>
                  <a:schemeClr val="dk1"/>
                </a:solidFill>
              </a:rPr>
              <a:t> and parameter tolerances. The values captured in the scan of the target will be compared to the reference values in the look up table. Values that fall within the </a:t>
            </a:r>
            <a:r>
              <a:rPr lang="en-US" sz="1700" dirty="0" err="1">
                <a:solidFill>
                  <a:schemeClr val="dk1"/>
                </a:solidFill>
              </a:rPr>
              <a:t>aimponts</a:t>
            </a:r>
            <a:r>
              <a:rPr lang="en-US" sz="1700" dirty="0">
                <a:solidFill>
                  <a:schemeClr val="dk1"/>
                </a:solidFill>
              </a:rPr>
              <a:t> and tolerance have a pass fail, and the values that fall outside the </a:t>
            </a:r>
            <a:r>
              <a:rPr lang="en-US" sz="1700" dirty="0" err="1">
                <a:solidFill>
                  <a:schemeClr val="dk1"/>
                </a:solidFill>
              </a:rPr>
              <a:t>aimponts</a:t>
            </a:r>
            <a:r>
              <a:rPr lang="en-US" sz="1700" dirty="0">
                <a:solidFill>
                  <a:schemeClr val="dk1"/>
                </a:solidFill>
              </a:rPr>
              <a:t> (depending on the software used) can identify the areas that are falling out of specification.</a:t>
            </a:r>
            <a:endParaRPr sz="1700"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87fe9a740e_0_62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g287fe9a740e_0_621: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Over exposed, soft edges. Yellow scan from auto exposure.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87fe9a740e_0_63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g287fe9a740e_0_631: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Image defects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87fe9a740e_0_637: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g287fe9a740e_0_637: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Yellow scan. Histogram shows overexposed (Clipped) highlight values on the right. Sample points on the subject, white backing board, and white calibration strip give RGB values.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87fe9a740e_0_64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g287fe9a740e_0_641: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Out of focus 25MB Jpeg</a:t>
            </a:r>
            <a:endParaRPr/>
          </a:p>
          <a:p>
            <a:pPr marL="0" lvl="0" indent="0" algn="l" rtl="0">
              <a:lnSpc>
                <a:spcPct val="100000"/>
              </a:lnSpc>
              <a:spcBef>
                <a:spcPts val="0"/>
              </a:spcBef>
              <a:spcAft>
                <a:spcPts val="0"/>
              </a:spcAft>
              <a:buSzPts val="1100"/>
              <a:buNone/>
            </a:pPr>
            <a:r>
              <a:rPr lang="en-US"/>
              <a:t>Either the focus got out of calibration, or the object was placed on top of the glass</a:t>
            </a:r>
            <a:endParaRPr/>
          </a:p>
          <a:p>
            <a:pPr marL="0" lvl="0" indent="0" algn="l" rtl="0">
              <a:lnSpc>
                <a:spcPct val="100000"/>
              </a:lnSpc>
              <a:spcBef>
                <a:spcPts val="0"/>
              </a:spcBef>
              <a:spcAft>
                <a:spcPts val="0"/>
              </a:spcAft>
              <a:buSzPts val="1100"/>
              <a:buNone/>
            </a:pPr>
            <a:r>
              <a:rPr lang="en-US"/>
              <a:t>Lots of compression artifacts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87fe9a740e_0_626: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g287fe9a740e_0_626: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87addf80b6_0_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g287addf80b6_0_0: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800">
                <a:solidFill>
                  <a:schemeClr val="dk1"/>
                </a:solidFill>
                <a:latin typeface="Calibri"/>
                <a:ea typeface="Calibri"/>
                <a:cs typeface="Calibri"/>
                <a:sym typeface="Calibri"/>
              </a:rPr>
              <a:t>The Office of  chief records officer provides guidance products to support federal agencies in achieving their records management responsibilities</a:t>
            </a:r>
            <a:endParaRPr sz="18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endParaRPr sz="180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We issue Bulletins which articulate NARA’s records management policy</a:t>
            </a:r>
            <a:endParaRPr sz="1800">
              <a:solidFill>
                <a:schemeClr val="dk1"/>
              </a:solidFill>
              <a:latin typeface="Calibri"/>
              <a:ea typeface="Calibri"/>
              <a:cs typeface="Calibri"/>
              <a:sym typeface="Calibri"/>
            </a:endParaRPr>
          </a:p>
          <a:p>
            <a:pPr marL="171450" lvl="0" indent="-95250" algn="l" rtl="0">
              <a:lnSpc>
                <a:spcPct val="100000"/>
              </a:lnSpc>
              <a:spcBef>
                <a:spcPts val="0"/>
              </a:spcBef>
              <a:spcAft>
                <a:spcPts val="0"/>
              </a:spcAft>
              <a:buClr>
                <a:schemeClr val="dk1"/>
              </a:buClr>
              <a:buSzPts val="1200"/>
              <a:buFont typeface="Arial"/>
              <a:buNone/>
            </a:pPr>
            <a:endParaRPr sz="180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Maintain regulations related to records management</a:t>
            </a:r>
            <a:endParaRPr sz="1800">
              <a:solidFill>
                <a:schemeClr val="dk1"/>
              </a:solidFill>
              <a:latin typeface="Calibri"/>
              <a:ea typeface="Calibri"/>
              <a:cs typeface="Calibri"/>
              <a:sym typeface="Calibri"/>
            </a:endParaRPr>
          </a:p>
          <a:p>
            <a:pPr marL="171450" lvl="0" indent="-95250" algn="l" rtl="0">
              <a:lnSpc>
                <a:spcPct val="100000"/>
              </a:lnSpc>
              <a:spcBef>
                <a:spcPts val="0"/>
              </a:spcBef>
              <a:spcAft>
                <a:spcPts val="0"/>
              </a:spcAft>
              <a:buClr>
                <a:schemeClr val="dk1"/>
              </a:buClr>
              <a:buSzPts val="1200"/>
              <a:buFont typeface="Arial"/>
              <a:buNone/>
            </a:pPr>
            <a:endParaRPr sz="180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Publish FAQs and other products to clarify records management issues and responsibilities for agencies</a:t>
            </a:r>
            <a:endParaRPr sz="180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Key records management guidance maintained by the team are: “</a:t>
            </a:r>
            <a:r>
              <a:rPr lang="en-US" sz="1800" i="1">
                <a:solidFill>
                  <a:schemeClr val="dk1"/>
                </a:solidFill>
                <a:latin typeface="Calibri"/>
                <a:ea typeface="Calibri"/>
                <a:cs typeface="Calibri"/>
                <a:sym typeface="Calibri"/>
              </a:rPr>
              <a:t>2015-04: Metadata Guidance for the Transfer of Permanent Electronic Records” </a:t>
            </a:r>
            <a:r>
              <a:rPr lang="en-US" sz="1800">
                <a:solidFill>
                  <a:schemeClr val="dk1"/>
                </a:solidFill>
                <a:latin typeface="Calibri"/>
                <a:ea typeface="Calibri"/>
                <a:cs typeface="Calibri"/>
                <a:sym typeface="Calibri"/>
              </a:rPr>
              <a:t>, and </a:t>
            </a:r>
            <a:endParaRPr sz="180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a:t>
            </a:r>
            <a:r>
              <a:rPr lang="en-US" sz="1800" i="1">
                <a:solidFill>
                  <a:schemeClr val="dk1"/>
                </a:solidFill>
                <a:latin typeface="Calibri"/>
                <a:ea typeface="Calibri"/>
                <a:cs typeface="Calibri"/>
                <a:sym typeface="Calibri"/>
              </a:rPr>
              <a:t>2014-04: Revised Format Guidance for the Transfer of Permanent Electronic Records” </a:t>
            </a:r>
            <a:endParaRPr sz="1800">
              <a:solidFill>
                <a:schemeClr val="dk1"/>
              </a:solidFill>
              <a:latin typeface="Calibri"/>
              <a:ea typeface="Calibri"/>
              <a:cs typeface="Calibri"/>
              <a:sym typeface="Calibri"/>
            </a:endParaRPr>
          </a:p>
          <a:p>
            <a:pPr marL="171450" lvl="0" indent="0" algn="l" rtl="0">
              <a:lnSpc>
                <a:spcPct val="115000"/>
              </a:lnSpc>
              <a:spcBef>
                <a:spcPts val="0"/>
              </a:spcBef>
              <a:spcAft>
                <a:spcPts val="0"/>
              </a:spcAft>
              <a:buClr>
                <a:schemeClr val="dk1"/>
              </a:buClr>
              <a:buSzPts val="1100"/>
              <a:buFont typeface="Arial"/>
              <a:buNone/>
            </a:pPr>
            <a:endParaRPr sz="1800">
              <a:solidFill>
                <a:schemeClr val="dk1"/>
              </a:solidFill>
              <a:latin typeface="Calibri"/>
              <a:ea typeface="Calibri"/>
              <a:cs typeface="Calibri"/>
              <a:sym typeface="Calibri"/>
            </a:endParaRPr>
          </a:p>
          <a:p>
            <a:pPr marL="0" lvl="0" indent="0" algn="l" rtl="0">
              <a:lnSpc>
                <a:spcPct val="115000"/>
              </a:lnSpc>
              <a:spcBef>
                <a:spcPts val="800"/>
              </a:spcBef>
              <a:spcAft>
                <a:spcPts val="0"/>
              </a:spcAft>
              <a:buClr>
                <a:schemeClr val="dk1"/>
              </a:buClr>
              <a:buSzPts val="1100"/>
              <a:buFont typeface="Arial"/>
              <a:buNone/>
            </a:pPr>
            <a:endParaRPr sz="1200">
              <a:solidFill>
                <a:schemeClr val="dk1"/>
              </a:solidFill>
              <a:highlight>
                <a:schemeClr val="lt1"/>
              </a:highlight>
              <a:latin typeface="Calibri"/>
              <a:ea typeface="Calibri"/>
              <a:cs typeface="Calibri"/>
              <a:sym typeface="Calibri"/>
            </a:endParaRPr>
          </a:p>
          <a:p>
            <a:pPr marL="0" lvl="0" indent="0" algn="l" rtl="0">
              <a:lnSpc>
                <a:spcPct val="100000"/>
              </a:lnSpc>
              <a:spcBef>
                <a:spcPts val="800"/>
              </a:spcBef>
              <a:spcAft>
                <a:spcPts val="0"/>
              </a:spcAft>
              <a:buClr>
                <a:schemeClr val="dk1"/>
              </a:buClr>
              <a:buSzPts val="1200"/>
              <a:buFont typeface="Calibri"/>
              <a:buNone/>
            </a:pPr>
            <a:endParaRPr sz="120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a5d321ad0d_0_5: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a5d321ad0d_0_5: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dk1"/>
              </a:buClr>
              <a:buSzPts val="2000"/>
              <a:buFont typeface="Merriweather"/>
              <a:buChar char="●"/>
            </a:pPr>
            <a:r>
              <a:rPr lang="en-US" sz="2000">
                <a:solidFill>
                  <a:schemeClr val="dk1"/>
                </a:solidFill>
                <a:latin typeface="Merriweather"/>
                <a:ea typeface="Merriweather"/>
                <a:cs typeface="Merriweather"/>
                <a:sym typeface="Merriweather"/>
              </a:rPr>
              <a:t>Assists agencies in digitizing permanent records and meeting federal records management requirements in laws, regulations, and NARA-issued policy.</a:t>
            </a:r>
            <a:endParaRPr sz="2000">
              <a:solidFill>
                <a:schemeClr val="dk1"/>
              </a:solidFill>
              <a:latin typeface="Merriweather"/>
              <a:ea typeface="Merriweather"/>
              <a:cs typeface="Merriweather"/>
              <a:sym typeface="Merriweather"/>
            </a:endParaRPr>
          </a:p>
          <a:p>
            <a:pPr marL="0" lvl="0" indent="0" algn="l" rtl="0">
              <a:lnSpc>
                <a:spcPct val="115000"/>
              </a:lnSpc>
              <a:spcBef>
                <a:spcPts val="0"/>
              </a:spcBef>
              <a:spcAft>
                <a:spcPts val="0"/>
              </a:spcAft>
              <a:buClr>
                <a:schemeClr val="dk1"/>
              </a:buClr>
              <a:buSzPts val="1100"/>
              <a:buFont typeface="Arial"/>
              <a:buNone/>
            </a:pPr>
            <a:endParaRPr sz="2000">
              <a:solidFill>
                <a:schemeClr val="dk1"/>
              </a:solidFill>
              <a:latin typeface="Merriweather"/>
              <a:ea typeface="Merriweather"/>
              <a:cs typeface="Merriweather"/>
              <a:sym typeface="Merriweather"/>
            </a:endParaRPr>
          </a:p>
          <a:p>
            <a:pPr marL="457200" lvl="0" indent="-355600" algn="l" rtl="0">
              <a:lnSpc>
                <a:spcPct val="115000"/>
              </a:lnSpc>
              <a:spcBef>
                <a:spcPts val="0"/>
              </a:spcBef>
              <a:spcAft>
                <a:spcPts val="0"/>
              </a:spcAft>
              <a:buClr>
                <a:schemeClr val="dk1"/>
              </a:buClr>
              <a:buSzPts val="2000"/>
              <a:buFont typeface="Merriweather"/>
              <a:buChar char="●"/>
            </a:pPr>
            <a:r>
              <a:rPr lang="en-US" sz="2000">
                <a:solidFill>
                  <a:schemeClr val="dk1"/>
                </a:solidFill>
                <a:latin typeface="Merriweather"/>
                <a:ea typeface="Merriweather"/>
                <a:cs typeface="Merriweather"/>
                <a:sym typeface="Merriweather"/>
              </a:rPr>
              <a:t>Helps agencies adhere to the requirements in 36 CFR 1236 subpart E, and other recordkeeping requirements, to help mitigate many of the risks inherent in digitization.</a:t>
            </a:r>
            <a:endParaRPr sz="2000">
              <a:solidFill>
                <a:schemeClr val="dk1"/>
              </a:solidFill>
              <a:latin typeface="Merriweather"/>
              <a:ea typeface="Merriweather"/>
              <a:cs typeface="Merriweather"/>
              <a:sym typeface="Merriweather"/>
            </a:endParaRPr>
          </a:p>
          <a:p>
            <a:pPr marL="457200" lvl="0" indent="0" algn="l" rtl="0">
              <a:lnSpc>
                <a:spcPct val="115000"/>
              </a:lnSpc>
              <a:spcBef>
                <a:spcPts val="0"/>
              </a:spcBef>
              <a:spcAft>
                <a:spcPts val="0"/>
              </a:spcAft>
              <a:buClr>
                <a:schemeClr val="dk1"/>
              </a:buClr>
              <a:buSzPts val="1100"/>
              <a:buFont typeface="Arial"/>
              <a:buNone/>
            </a:pPr>
            <a:endParaRPr sz="2000">
              <a:solidFill>
                <a:schemeClr val="dk1"/>
              </a:solidFill>
              <a:latin typeface="Merriweather"/>
              <a:ea typeface="Merriweather"/>
              <a:cs typeface="Merriweather"/>
              <a:sym typeface="Merriweather"/>
            </a:endParaRPr>
          </a:p>
          <a:p>
            <a:pPr marL="457200" lvl="0" indent="-355600" algn="l" rtl="0">
              <a:lnSpc>
                <a:spcPct val="115000"/>
              </a:lnSpc>
              <a:spcBef>
                <a:spcPts val="0"/>
              </a:spcBef>
              <a:spcAft>
                <a:spcPts val="0"/>
              </a:spcAft>
              <a:buClr>
                <a:schemeClr val="dk1"/>
              </a:buClr>
              <a:buSzPts val="2000"/>
              <a:buFont typeface="Merriweather"/>
              <a:buChar char="●"/>
            </a:pPr>
            <a:r>
              <a:rPr lang="en-US" sz="2000">
                <a:solidFill>
                  <a:schemeClr val="dk1"/>
                </a:solidFill>
                <a:latin typeface="Merriweather"/>
                <a:ea typeface="Merriweather"/>
                <a:cs typeface="Merriweather"/>
                <a:sym typeface="Merriweather"/>
              </a:rPr>
              <a:t>Provides high-level success criteria for digitizing permanent records, which are organized around four key concepts: </a:t>
            </a:r>
            <a:r>
              <a:rPr lang="en-US" sz="2000" i="1">
                <a:solidFill>
                  <a:schemeClr val="dk1"/>
                </a:solidFill>
                <a:latin typeface="Merriweather"/>
                <a:ea typeface="Merriweather"/>
                <a:cs typeface="Merriweather"/>
                <a:sym typeface="Merriweather"/>
              </a:rPr>
              <a:t>Policies</a:t>
            </a:r>
            <a:r>
              <a:rPr lang="en-US" sz="2000">
                <a:solidFill>
                  <a:schemeClr val="dk1"/>
                </a:solidFill>
                <a:latin typeface="Merriweather"/>
                <a:ea typeface="Merriweather"/>
                <a:cs typeface="Merriweather"/>
                <a:sym typeface="Merriweather"/>
              </a:rPr>
              <a:t>, </a:t>
            </a:r>
            <a:r>
              <a:rPr lang="en-US" sz="2000" i="1">
                <a:solidFill>
                  <a:schemeClr val="dk1"/>
                </a:solidFill>
                <a:latin typeface="Merriweather"/>
                <a:ea typeface="Merriweather"/>
                <a:cs typeface="Merriweather"/>
                <a:sym typeface="Merriweather"/>
              </a:rPr>
              <a:t>Access</a:t>
            </a:r>
            <a:r>
              <a:rPr lang="en-US" sz="2000">
                <a:solidFill>
                  <a:schemeClr val="dk1"/>
                </a:solidFill>
                <a:latin typeface="Merriweather"/>
                <a:ea typeface="Merriweather"/>
                <a:cs typeface="Merriweather"/>
                <a:sym typeface="Merriweather"/>
              </a:rPr>
              <a:t>, </a:t>
            </a:r>
            <a:r>
              <a:rPr lang="en-US" sz="2000" i="1">
                <a:solidFill>
                  <a:schemeClr val="dk1"/>
                </a:solidFill>
                <a:latin typeface="Merriweather"/>
                <a:ea typeface="Merriweather"/>
                <a:cs typeface="Merriweather"/>
                <a:sym typeface="Merriweather"/>
              </a:rPr>
              <a:t>Systems</a:t>
            </a:r>
            <a:r>
              <a:rPr lang="en-US" sz="2000">
                <a:solidFill>
                  <a:schemeClr val="dk1"/>
                </a:solidFill>
                <a:latin typeface="Merriweather"/>
                <a:ea typeface="Merriweather"/>
                <a:cs typeface="Merriweather"/>
                <a:sym typeface="Merriweather"/>
              </a:rPr>
              <a:t>, and </a:t>
            </a:r>
            <a:r>
              <a:rPr lang="en-US" sz="2000" i="1">
                <a:solidFill>
                  <a:schemeClr val="dk1"/>
                </a:solidFill>
                <a:latin typeface="Merriweather"/>
                <a:ea typeface="Merriweather"/>
                <a:cs typeface="Merriweather"/>
                <a:sym typeface="Merriweather"/>
              </a:rPr>
              <a:t>Disposition</a:t>
            </a:r>
            <a:r>
              <a:rPr lang="en-US" sz="2000">
                <a:solidFill>
                  <a:schemeClr val="dk1"/>
                </a:solidFill>
                <a:latin typeface="Merriweather"/>
                <a:ea typeface="Merriweather"/>
                <a:cs typeface="Merriweather"/>
                <a:sym typeface="Merriweather"/>
              </a:rPr>
              <a:t>.</a:t>
            </a:r>
            <a:endParaRPr sz="2000">
              <a:solidFill>
                <a:schemeClr val="dk1"/>
              </a:solidFill>
              <a:latin typeface="Merriweather"/>
              <a:ea typeface="Merriweather"/>
              <a:cs typeface="Merriweather"/>
              <a:sym typeface="Merriweather"/>
            </a:endParaRPr>
          </a:p>
          <a:p>
            <a:pPr marL="457200" lvl="0" indent="-355600" algn="l" rtl="0">
              <a:lnSpc>
                <a:spcPct val="115000"/>
              </a:lnSpc>
              <a:spcBef>
                <a:spcPts val="0"/>
              </a:spcBef>
              <a:spcAft>
                <a:spcPts val="0"/>
              </a:spcAft>
              <a:buClr>
                <a:schemeClr val="dk1"/>
              </a:buClr>
              <a:buSzPts val="2000"/>
              <a:buFont typeface="Merriweather"/>
              <a:buChar char="●"/>
            </a:pPr>
            <a:r>
              <a:rPr lang="en-US" sz="1300">
                <a:solidFill>
                  <a:schemeClr val="dk1"/>
                </a:solidFill>
                <a:latin typeface="Merriweather"/>
                <a:ea typeface="Merriweather"/>
                <a:cs typeface="Merriweather"/>
                <a:sym typeface="Merriweather"/>
              </a:rPr>
              <a:t>If not properly managed, digitization can result in incomplete/insufficient digital record quality to serve all of the same business purposes as the originals.</a:t>
            </a:r>
            <a:endParaRPr sz="600">
              <a:solidFill>
                <a:schemeClr val="dk1"/>
              </a:solidFill>
            </a:endParaRPr>
          </a:p>
          <a:p>
            <a:pPr marL="457200" lvl="0" indent="-355600" algn="l" rtl="0">
              <a:lnSpc>
                <a:spcPct val="115000"/>
              </a:lnSpc>
              <a:spcBef>
                <a:spcPts val="0"/>
              </a:spcBef>
              <a:spcAft>
                <a:spcPts val="0"/>
              </a:spcAft>
              <a:buClr>
                <a:schemeClr val="dk1"/>
              </a:buClr>
              <a:buSzPts val="2000"/>
              <a:buFont typeface="Merriweather"/>
              <a:buChar char="●"/>
            </a:pPr>
            <a:endParaRPr sz="2000">
              <a:solidFill>
                <a:schemeClr val="dk1"/>
              </a:solidFill>
              <a:latin typeface="Merriweather"/>
              <a:ea typeface="Merriweather"/>
              <a:cs typeface="Merriweather"/>
              <a:sym typeface="Merriweather"/>
            </a:endParaRPr>
          </a:p>
          <a:p>
            <a:pPr marL="0" lvl="0" indent="457200" algn="l" rtl="0">
              <a:lnSpc>
                <a:spcPct val="115000"/>
              </a:lnSpc>
              <a:spcBef>
                <a:spcPts val="0"/>
              </a:spcBef>
              <a:spcAft>
                <a:spcPts val="0"/>
              </a:spcAft>
              <a:buClr>
                <a:schemeClr val="dk1"/>
              </a:buClr>
              <a:buSzPts val="1100"/>
              <a:buFont typeface="Arial"/>
              <a:buNone/>
            </a:pPr>
            <a:r>
              <a:rPr lang="en-US" sz="2200" b="1">
                <a:solidFill>
                  <a:schemeClr val="dk1"/>
                </a:solidFill>
                <a:latin typeface="Merriweather"/>
                <a:ea typeface="Merriweather"/>
                <a:cs typeface="Merriweather"/>
                <a:sym typeface="Merriweather"/>
              </a:rPr>
              <a:t>Policies for: </a:t>
            </a:r>
            <a:endParaRPr sz="2200" b="1">
              <a:solidFill>
                <a:schemeClr val="dk1"/>
              </a:solidFill>
              <a:latin typeface="Merriweather"/>
              <a:ea typeface="Merriweather"/>
              <a:cs typeface="Merriweather"/>
              <a:sym typeface="Merriweather"/>
            </a:endParaRPr>
          </a:p>
          <a:p>
            <a:pPr marL="457200" lvl="0" indent="0" algn="l" rtl="0">
              <a:lnSpc>
                <a:spcPct val="115000"/>
              </a:lnSpc>
              <a:spcBef>
                <a:spcPts val="0"/>
              </a:spcBef>
              <a:spcAft>
                <a:spcPts val="0"/>
              </a:spcAft>
              <a:buClr>
                <a:schemeClr val="dk1"/>
              </a:buClr>
              <a:buSzPts val="1100"/>
              <a:buFont typeface="Arial"/>
              <a:buNone/>
            </a:pPr>
            <a:endParaRPr sz="1600" i="1">
              <a:solidFill>
                <a:schemeClr val="dk1"/>
              </a:solidFill>
              <a:latin typeface="Merriweather"/>
              <a:ea typeface="Merriweather"/>
              <a:cs typeface="Merriweather"/>
              <a:sym typeface="Merriweather"/>
            </a:endParaRPr>
          </a:p>
          <a:p>
            <a:pPr marL="914400" lvl="0" indent="-355600" algn="l" rtl="0">
              <a:lnSpc>
                <a:spcPct val="150000"/>
              </a:lnSpc>
              <a:spcBef>
                <a:spcPts val="0"/>
              </a:spcBef>
              <a:spcAft>
                <a:spcPts val="0"/>
              </a:spcAft>
              <a:buClr>
                <a:schemeClr val="dk1"/>
              </a:buClr>
              <a:buSzPts val="2000"/>
              <a:buFont typeface="Merriweather"/>
              <a:buChar char="●"/>
            </a:pPr>
            <a:r>
              <a:rPr lang="en-US" sz="2000">
                <a:solidFill>
                  <a:schemeClr val="dk1"/>
                </a:solidFill>
                <a:latin typeface="Merriweather"/>
                <a:ea typeface="Merriweather"/>
                <a:cs typeface="Merriweather"/>
                <a:sym typeface="Merriweather"/>
              </a:rPr>
              <a:t>Roles and responsibilities</a:t>
            </a:r>
            <a:endParaRPr sz="2000">
              <a:solidFill>
                <a:schemeClr val="dk1"/>
              </a:solidFill>
              <a:latin typeface="Merriweather"/>
              <a:ea typeface="Merriweather"/>
              <a:cs typeface="Merriweather"/>
              <a:sym typeface="Merriweather"/>
            </a:endParaRPr>
          </a:p>
          <a:p>
            <a:pPr marL="914400" lvl="0" indent="-355600" algn="l" rtl="0">
              <a:lnSpc>
                <a:spcPct val="150000"/>
              </a:lnSpc>
              <a:spcBef>
                <a:spcPts val="0"/>
              </a:spcBef>
              <a:spcAft>
                <a:spcPts val="0"/>
              </a:spcAft>
              <a:buClr>
                <a:schemeClr val="dk1"/>
              </a:buClr>
              <a:buSzPts val="2000"/>
              <a:buFont typeface="Merriweather"/>
              <a:buChar char="●"/>
            </a:pPr>
            <a:r>
              <a:rPr lang="en-US" sz="2000">
                <a:solidFill>
                  <a:schemeClr val="dk1"/>
                </a:solidFill>
                <a:latin typeface="Merriweather"/>
                <a:ea typeface="Merriweather"/>
                <a:cs typeface="Merriweather"/>
                <a:sym typeface="Merriweather"/>
              </a:rPr>
              <a:t>Procedures for handling source records</a:t>
            </a:r>
            <a:endParaRPr sz="2000">
              <a:solidFill>
                <a:schemeClr val="dk1"/>
              </a:solidFill>
              <a:latin typeface="Merriweather"/>
              <a:ea typeface="Merriweather"/>
              <a:cs typeface="Merriweather"/>
              <a:sym typeface="Merriweather"/>
            </a:endParaRPr>
          </a:p>
          <a:p>
            <a:pPr marL="914400" lvl="0" indent="-355600" algn="l" rtl="0">
              <a:lnSpc>
                <a:spcPct val="150000"/>
              </a:lnSpc>
              <a:spcBef>
                <a:spcPts val="0"/>
              </a:spcBef>
              <a:spcAft>
                <a:spcPts val="0"/>
              </a:spcAft>
              <a:buClr>
                <a:schemeClr val="dk1"/>
              </a:buClr>
              <a:buSzPts val="2000"/>
              <a:buFont typeface="Merriweather"/>
              <a:buChar char="●"/>
            </a:pPr>
            <a:r>
              <a:rPr lang="en-US" sz="2000">
                <a:solidFill>
                  <a:schemeClr val="dk1"/>
                </a:solidFill>
                <a:latin typeface="Merriweather"/>
                <a:ea typeface="Merriweather"/>
                <a:cs typeface="Merriweather"/>
                <a:sym typeface="Merriweather"/>
              </a:rPr>
              <a:t>Digitizing source records</a:t>
            </a:r>
            <a:endParaRPr sz="2000">
              <a:solidFill>
                <a:schemeClr val="dk1"/>
              </a:solidFill>
              <a:latin typeface="Merriweather"/>
              <a:ea typeface="Merriweather"/>
              <a:cs typeface="Merriweather"/>
              <a:sym typeface="Merriweather"/>
            </a:endParaRPr>
          </a:p>
          <a:p>
            <a:pPr marL="914400" lvl="0" indent="-355600" algn="l" rtl="0">
              <a:lnSpc>
                <a:spcPct val="150000"/>
              </a:lnSpc>
              <a:spcBef>
                <a:spcPts val="0"/>
              </a:spcBef>
              <a:spcAft>
                <a:spcPts val="0"/>
              </a:spcAft>
              <a:buClr>
                <a:schemeClr val="dk1"/>
              </a:buClr>
              <a:buSzPts val="2000"/>
              <a:buFont typeface="Merriweather"/>
              <a:buChar char="●"/>
            </a:pPr>
            <a:r>
              <a:rPr lang="en-US" sz="2000">
                <a:solidFill>
                  <a:schemeClr val="dk1"/>
                </a:solidFill>
                <a:latin typeface="Merriweather"/>
                <a:ea typeface="Merriweather"/>
                <a:cs typeface="Merriweather"/>
                <a:sym typeface="Merriweather"/>
              </a:rPr>
              <a:t>Quality management</a:t>
            </a:r>
            <a:endParaRPr sz="2000">
              <a:solidFill>
                <a:schemeClr val="dk1"/>
              </a:solidFill>
              <a:latin typeface="Merriweather"/>
              <a:ea typeface="Merriweather"/>
              <a:cs typeface="Merriweather"/>
              <a:sym typeface="Merriweather"/>
            </a:endParaRPr>
          </a:p>
          <a:p>
            <a:pPr marL="914400" lvl="0" indent="-355600" algn="l" rtl="0">
              <a:lnSpc>
                <a:spcPct val="150000"/>
              </a:lnSpc>
              <a:spcBef>
                <a:spcPts val="0"/>
              </a:spcBef>
              <a:spcAft>
                <a:spcPts val="0"/>
              </a:spcAft>
              <a:buClr>
                <a:schemeClr val="dk1"/>
              </a:buClr>
              <a:buSzPts val="2000"/>
              <a:buFont typeface="Merriweather"/>
              <a:buChar char="●"/>
            </a:pPr>
            <a:r>
              <a:rPr lang="en-US" sz="2000">
                <a:solidFill>
                  <a:schemeClr val="dk1"/>
                </a:solidFill>
                <a:latin typeface="Merriweather"/>
                <a:ea typeface="Merriweather"/>
                <a:cs typeface="Merriweather"/>
                <a:sym typeface="Merriweather"/>
              </a:rPr>
              <a:t>Managing digital records</a:t>
            </a:r>
            <a:endParaRPr sz="2000">
              <a:solidFill>
                <a:schemeClr val="dk1"/>
              </a:solidFill>
              <a:latin typeface="Merriweather"/>
              <a:ea typeface="Merriweather"/>
              <a:cs typeface="Merriweather"/>
              <a:sym typeface="Merriweather"/>
            </a:endParaRPr>
          </a:p>
          <a:p>
            <a:pPr marL="0" lvl="0" indent="0" algn="l" rtl="0">
              <a:spcBef>
                <a:spcPts val="100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a5d321ad0d_0_16: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a5d321ad0d_0_16: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Merriweather"/>
              <a:buChar char="●"/>
            </a:pPr>
            <a:r>
              <a:rPr lang="en-US" sz="1800">
                <a:solidFill>
                  <a:schemeClr val="dk1"/>
                </a:solidFill>
                <a:latin typeface="Merriweather"/>
                <a:ea typeface="Merriweather"/>
                <a:cs typeface="Merriweather"/>
                <a:sym typeface="Merriweather"/>
              </a:rPr>
              <a:t>Non-compliant digitized records do not meet the standards in the regulations.</a:t>
            </a:r>
            <a:endParaRPr sz="1800">
              <a:solidFill>
                <a:schemeClr val="dk1"/>
              </a:solidFill>
              <a:latin typeface="Merriweather"/>
              <a:ea typeface="Merriweather"/>
              <a:cs typeface="Merriweather"/>
              <a:sym typeface="Merriweather"/>
            </a:endParaRPr>
          </a:p>
          <a:p>
            <a:pPr marL="457200" lvl="0" indent="0" algn="l" rtl="0">
              <a:spcBef>
                <a:spcPts val="0"/>
              </a:spcBef>
              <a:spcAft>
                <a:spcPts val="0"/>
              </a:spcAft>
              <a:buClr>
                <a:schemeClr val="dk1"/>
              </a:buClr>
              <a:buSzPts val="1100"/>
              <a:buFont typeface="Arial"/>
              <a:buNone/>
            </a:pPr>
            <a:endParaRPr sz="1800">
              <a:solidFill>
                <a:schemeClr val="dk1"/>
              </a:solidFill>
              <a:latin typeface="Merriweather"/>
              <a:ea typeface="Merriweather"/>
              <a:cs typeface="Merriweather"/>
              <a:sym typeface="Merriweather"/>
            </a:endParaRPr>
          </a:p>
          <a:p>
            <a:pPr marL="457200" lvl="0" indent="-342900" algn="l" rtl="0">
              <a:spcBef>
                <a:spcPts val="0"/>
              </a:spcBef>
              <a:spcAft>
                <a:spcPts val="0"/>
              </a:spcAft>
              <a:buClr>
                <a:schemeClr val="dk1"/>
              </a:buClr>
              <a:buSzPts val="1800"/>
              <a:buFont typeface="Merriweather"/>
              <a:buChar char="●"/>
            </a:pPr>
            <a:r>
              <a:rPr lang="en-US" sz="1800">
                <a:solidFill>
                  <a:schemeClr val="dk1"/>
                </a:solidFill>
                <a:latin typeface="Merriweather"/>
                <a:ea typeface="Merriweather"/>
                <a:cs typeface="Merriweather"/>
                <a:sym typeface="Merriweather"/>
              </a:rPr>
              <a:t>Options:</a:t>
            </a:r>
            <a:endParaRPr sz="1800">
              <a:solidFill>
                <a:schemeClr val="dk1"/>
              </a:solidFill>
              <a:latin typeface="Merriweather"/>
              <a:ea typeface="Merriweather"/>
              <a:cs typeface="Merriweather"/>
              <a:sym typeface="Merriweather"/>
            </a:endParaRPr>
          </a:p>
          <a:p>
            <a:pPr marL="914400" lvl="1" indent="-342900" algn="l" rtl="0">
              <a:spcBef>
                <a:spcPts val="0"/>
              </a:spcBef>
              <a:spcAft>
                <a:spcPts val="0"/>
              </a:spcAft>
              <a:buClr>
                <a:schemeClr val="dk1"/>
              </a:buClr>
              <a:buSzPts val="1800"/>
              <a:buFont typeface="Merriweather"/>
              <a:buChar char="○"/>
            </a:pPr>
            <a:r>
              <a:rPr lang="en-US" sz="1800">
                <a:solidFill>
                  <a:schemeClr val="dk1"/>
                </a:solidFill>
                <a:latin typeface="Merriweather"/>
                <a:ea typeface="Merriweather"/>
                <a:cs typeface="Merriweather"/>
                <a:sym typeface="Merriweather"/>
              </a:rPr>
              <a:t>Submit a new records schedule</a:t>
            </a:r>
            <a:endParaRPr sz="1800">
              <a:solidFill>
                <a:schemeClr val="dk1"/>
              </a:solidFill>
              <a:latin typeface="Merriweather"/>
              <a:ea typeface="Merriweather"/>
              <a:cs typeface="Merriweather"/>
              <a:sym typeface="Merriweather"/>
            </a:endParaRPr>
          </a:p>
          <a:p>
            <a:pPr marL="914400" lvl="1" indent="-342900" algn="l" rtl="0">
              <a:spcBef>
                <a:spcPts val="0"/>
              </a:spcBef>
              <a:spcAft>
                <a:spcPts val="0"/>
              </a:spcAft>
              <a:buClr>
                <a:schemeClr val="dk1"/>
              </a:buClr>
              <a:buSzPts val="1800"/>
              <a:buFont typeface="Merriweather"/>
              <a:buChar char="○"/>
            </a:pPr>
            <a:r>
              <a:rPr lang="en-US" sz="1800">
                <a:solidFill>
                  <a:schemeClr val="dk1"/>
                </a:solidFill>
                <a:latin typeface="Merriweather"/>
                <a:ea typeface="Merriweather"/>
                <a:cs typeface="Merriweather"/>
                <a:sym typeface="Merriweather"/>
              </a:rPr>
              <a:t>Re-digitize and validate the source records according to the standards</a:t>
            </a:r>
            <a:endParaRPr sz="1800">
              <a:solidFill>
                <a:schemeClr val="dk1"/>
              </a:solidFill>
              <a:latin typeface="Merriweather"/>
              <a:ea typeface="Merriweather"/>
              <a:cs typeface="Merriweather"/>
              <a:sym typeface="Merriweather"/>
            </a:endParaRPr>
          </a:p>
          <a:p>
            <a:pPr marL="914400" lvl="1" indent="-342900" algn="l" rtl="0">
              <a:spcBef>
                <a:spcPts val="0"/>
              </a:spcBef>
              <a:spcAft>
                <a:spcPts val="0"/>
              </a:spcAft>
              <a:buClr>
                <a:schemeClr val="dk1"/>
              </a:buClr>
              <a:buSzPts val="1800"/>
              <a:buFont typeface="Merriweather"/>
              <a:buChar char="○"/>
            </a:pPr>
            <a:r>
              <a:rPr lang="en-US" sz="1800">
                <a:solidFill>
                  <a:schemeClr val="dk1"/>
                </a:solidFill>
                <a:latin typeface="Merriweather"/>
                <a:ea typeface="Merriweather"/>
                <a:cs typeface="Merriweather"/>
                <a:sym typeface="Merriweather"/>
              </a:rPr>
              <a:t>Transfer the born-digital records</a:t>
            </a:r>
            <a:endParaRPr sz="1800">
              <a:solidFill>
                <a:schemeClr val="dk1"/>
              </a:solidFill>
              <a:latin typeface="Merriweather"/>
              <a:ea typeface="Merriweather"/>
              <a:cs typeface="Merriweather"/>
              <a:sym typeface="Merriweather"/>
            </a:endParaRPr>
          </a:p>
          <a:p>
            <a:pPr marL="914400" lvl="1" indent="-342900" algn="l" rtl="0">
              <a:spcBef>
                <a:spcPts val="0"/>
              </a:spcBef>
              <a:spcAft>
                <a:spcPts val="0"/>
              </a:spcAft>
              <a:buClr>
                <a:schemeClr val="dk1"/>
              </a:buClr>
              <a:buSzPts val="1800"/>
              <a:buFont typeface="Merriweather"/>
              <a:buChar char="○"/>
            </a:pPr>
            <a:r>
              <a:rPr lang="en-US" sz="1800">
                <a:solidFill>
                  <a:schemeClr val="dk1"/>
                </a:solidFill>
                <a:latin typeface="Merriweather"/>
                <a:ea typeface="Merriweather"/>
                <a:cs typeface="Merriweather"/>
                <a:sym typeface="Merriweather"/>
              </a:rPr>
              <a:t>Send the source records to NARA before June 30, 2024</a:t>
            </a:r>
            <a:endParaRPr sz="1800">
              <a:solidFill>
                <a:schemeClr val="dk1"/>
              </a:solidFill>
              <a:latin typeface="Merriweather"/>
              <a:ea typeface="Merriweather"/>
              <a:cs typeface="Merriweather"/>
              <a:sym typeface="Merriweather"/>
            </a:endParaRPr>
          </a:p>
          <a:p>
            <a:pPr marL="914400" lvl="0" indent="0" algn="l" rtl="0">
              <a:spcBef>
                <a:spcPts val="0"/>
              </a:spcBef>
              <a:spcAft>
                <a:spcPts val="0"/>
              </a:spcAft>
              <a:buClr>
                <a:schemeClr val="dk1"/>
              </a:buClr>
              <a:buSzPts val="1100"/>
              <a:buFont typeface="Arial"/>
              <a:buNone/>
            </a:pPr>
            <a:endParaRPr sz="1800">
              <a:solidFill>
                <a:schemeClr val="dk1"/>
              </a:solidFill>
              <a:latin typeface="Merriweather"/>
              <a:ea typeface="Merriweather"/>
              <a:cs typeface="Merriweather"/>
              <a:sym typeface="Merriweather"/>
            </a:endParaRPr>
          </a:p>
          <a:p>
            <a:pPr marL="457200" lvl="0" indent="-342900" algn="l" rtl="0">
              <a:spcBef>
                <a:spcPts val="0"/>
              </a:spcBef>
              <a:spcAft>
                <a:spcPts val="0"/>
              </a:spcAft>
              <a:buClr>
                <a:schemeClr val="dk1"/>
              </a:buClr>
              <a:buSzPts val="1800"/>
              <a:buFont typeface="Merriweather"/>
              <a:buChar char="●"/>
            </a:pPr>
            <a:r>
              <a:rPr lang="en-US" sz="1800">
                <a:solidFill>
                  <a:schemeClr val="dk1"/>
                </a:solidFill>
                <a:latin typeface="Merriweather"/>
                <a:ea typeface="Merriweather"/>
                <a:cs typeface="Merriweather"/>
                <a:sym typeface="Merriweather"/>
              </a:rPr>
              <a:t> Media-neutral records schedules and NA 13171 notifications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a5d321ad0d_0_25: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a5d321ad0d_0_25: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500">
                <a:solidFill>
                  <a:schemeClr val="dk1"/>
                </a:solidFill>
              </a:rPr>
              <a:t>The goal of quality management (QM) in a digitization project is to prevent defects before they happen. Prevention of defects is the most efficient, cost-effective, and productive activity in a digitization workflow. Digitization is an image manufacturing process that relies upon quality assurance (QA) to establish specifications and requirements, and a quality control (QC) process to test for and inspect defects. A well-run digitization operation will be proactive rather than rely upon QC inspection to achieve quality.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US" sz="1500">
                <a:solidFill>
                  <a:schemeClr val="dk1"/>
                </a:solidFill>
              </a:rPr>
              <a:t>NARA’s digitization regulations could be considered a total quality management document that brings together records management practices, digital imaging quality standards, quality control, inspection, and validation steps. Each phase of a digitization project affects the other parts. For example, establishing intellectual and physical control contributes to creating metadata as well as identifying missing records. The quality control and inspection steps have been optimized to rely on automated processes where possible and limit human inspection to the phases that cannot be automated. By relying on objective testing and analysis for image quality, we eliminate wasteful subjective inspection of attributes. Finally, the validation phase is a high-level review to verify that all the requirements of a project have been met and the digital surrogates can serve the same legal and evidentiary purpose as the source records.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7c6818921b_0_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g27c6818921b_0_0: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Lisa</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ec985bba0b_0_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g1ec985bba0b_0_0: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879b9641fe_6_11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2879b9641fe_6_112:notes"/>
          <p:cNvSpPr txBox="1">
            <a:spLocks noGrp="1"/>
          </p:cNvSpPr>
          <p:nvPr>
            <p:ph type="body" idx="1"/>
          </p:nvPr>
        </p:nvSpPr>
        <p:spPr>
          <a:xfrm>
            <a:off x="685799" y="4415789"/>
            <a:ext cx="5486399" cy="418337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14" name="Google Shape;314;g2879b9641fe_6_112:notes"/>
          <p:cNvSpPr txBox="1">
            <a:spLocks noGrp="1"/>
          </p:cNvSpPr>
          <p:nvPr>
            <p:ph type="sldNum" idx="12"/>
          </p:nvPr>
        </p:nvSpPr>
        <p:spPr>
          <a:xfrm>
            <a:off x="3884612" y="8829967"/>
            <a:ext cx="2971799" cy="464819"/>
          </a:xfrm>
          <a:prstGeom prst="rect">
            <a:avLst/>
          </a:prstGeom>
          <a:noFill/>
          <a:ln>
            <a:noFill/>
          </a:ln>
        </p:spPr>
        <p:txBody>
          <a:bodyPr spcFirstLastPara="1" wrap="square" lIns="93175" tIns="46575" rIns="93175" bIns="46575"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87addf80b6_0_12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g287addf80b6_0_128: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600"/>
              <a:t>The regulation describes the standards and procedures that must be applied when digitizing permanent records using reflective digitization techniques. Such records include paper documents, prints, bound volumes, photographic prints, and mixed-media records. The current regulation does not apply to photographic negatives, transparencies, aerial film, roll film, micrographic, or radiographic materials that must be digitized using transmissive digitization techniques, or dynamic media, including motion picture and audio-visual records.</a:t>
            </a:r>
            <a:endParaRPr sz="1600"/>
          </a:p>
          <a:p>
            <a:pPr marL="0" lvl="0" indent="0" algn="l" rtl="0">
              <a:lnSpc>
                <a:spcPct val="100000"/>
              </a:lnSpc>
              <a:spcBef>
                <a:spcPts val="0"/>
              </a:spcBef>
              <a:spcAft>
                <a:spcPts val="0"/>
              </a:spcAft>
              <a:buSzPts val="1100"/>
              <a:buNone/>
            </a:pPr>
            <a:endParaRPr sz="1600"/>
          </a:p>
          <a:p>
            <a:pPr marL="0" lvl="0" indent="0" algn="l" rtl="0">
              <a:lnSpc>
                <a:spcPct val="100000"/>
              </a:lnSpc>
              <a:spcBef>
                <a:spcPts val="0"/>
              </a:spcBef>
              <a:spcAft>
                <a:spcPts val="0"/>
              </a:spcAft>
              <a:buSzPts val="1100"/>
              <a:buNone/>
            </a:pPr>
            <a:r>
              <a:rPr lang="en-US" sz="1600"/>
              <a:t>The digitization subpart is structured to include mandatory and recommended requirements such as: </a:t>
            </a:r>
            <a:endParaRPr sz="1600"/>
          </a:p>
          <a:p>
            <a:pPr marL="0" lvl="0" indent="0" algn="l" rtl="0">
              <a:lnSpc>
                <a:spcPct val="100000"/>
              </a:lnSpc>
              <a:spcBef>
                <a:spcPts val="0"/>
              </a:spcBef>
              <a:spcAft>
                <a:spcPts val="0"/>
              </a:spcAft>
              <a:buSzPts val="1100"/>
              <a:buNone/>
            </a:pPr>
            <a:endParaRPr sz="1600"/>
          </a:p>
          <a:p>
            <a:pPr marL="0" lvl="0" indent="0" algn="l" rtl="0">
              <a:lnSpc>
                <a:spcPct val="100000"/>
              </a:lnSpc>
              <a:spcBef>
                <a:spcPts val="0"/>
              </a:spcBef>
              <a:spcAft>
                <a:spcPts val="0"/>
              </a:spcAft>
              <a:buSzPts val="1100"/>
              <a:buNone/>
            </a:pPr>
            <a:r>
              <a:rPr lang="en-US" sz="1600"/>
              <a:t>Records Preparation</a:t>
            </a:r>
            <a:endParaRPr sz="1600"/>
          </a:p>
          <a:p>
            <a:pPr marL="0" lvl="0" indent="0" algn="l" rtl="0">
              <a:lnSpc>
                <a:spcPct val="100000"/>
              </a:lnSpc>
              <a:spcBef>
                <a:spcPts val="0"/>
              </a:spcBef>
              <a:spcAft>
                <a:spcPts val="0"/>
              </a:spcAft>
              <a:buSzPts val="1100"/>
              <a:buNone/>
            </a:pPr>
            <a:r>
              <a:rPr lang="en-US" sz="1600"/>
              <a:t>Documentation requirements</a:t>
            </a:r>
            <a:endParaRPr sz="1600"/>
          </a:p>
          <a:p>
            <a:pPr marL="0" lvl="0" indent="0" algn="l" rtl="0">
              <a:lnSpc>
                <a:spcPct val="100000"/>
              </a:lnSpc>
              <a:spcBef>
                <a:spcPts val="0"/>
              </a:spcBef>
              <a:spcAft>
                <a:spcPts val="0"/>
              </a:spcAft>
              <a:buSzPts val="1100"/>
              <a:buNone/>
            </a:pPr>
            <a:r>
              <a:rPr lang="en-US" sz="1600"/>
              <a:t>File format requirements</a:t>
            </a:r>
            <a:endParaRPr sz="1600"/>
          </a:p>
          <a:p>
            <a:pPr marL="0" lvl="0" indent="0" algn="l" rtl="0">
              <a:lnSpc>
                <a:spcPct val="100000"/>
              </a:lnSpc>
              <a:spcBef>
                <a:spcPts val="0"/>
              </a:spcBef>
              <a:spcAft>
                <a:spcPts val="0"/>
              </a:spcAft>
              <a:buSzPts val="1100"/>
              <a:buNone/>
            </a:pPr>
            <a:r>
              <a:rPr lang="en-US" sz="1600"/>
              <a:t>Digitization requirements for permanent paper and photographic print records</a:t>
            </a:r>
            <a:endParaRPr sz="1600"/>
          </a:p>
          <a:p>
            <a:pPr marL="0" lvl="0" indent="0" algn="l" rtl="0">
              <a:lnSpc>
                <a:spcPct val="100000"/>
              </a:lnSpc>
              <a:spcBef>
                <a:spcPts val="0"/>
              </a:spcBef>
              <a:spcAft>
                <a:spcPts val="0"/>
              </a:spcAft>
              <a:buSzPts val="1100"/>
              <a:buNone/>
            </a:pPr>
            <a:r>
              <a:rPr lang="en-US" sz="1600"/>
              <a:t>Digitization of permanent mixed-media files</a:t>
            </a:r>
            <a:endParaRPr sz="1600"/>
          </a:p>
          <a:p>
            <a:pPr marL="0" lvl="0" indent="0" algn="l" rtl="0">
              <a:lnSpc>
                <a:spcPct val="100000"/>
              </a:lnSpc>
              <a:spcBef>
                <a:spcPts val="0"/>
              </a:spcBef>
              <a:spcAft>
                <a:spcPts val="0"/>
              </a:spcAft>
              <a:buSzPts val="1100"/>
              <a:buNone/>
            </a:pPr>
            <a:r>
              <a:rPr lang="en-US" sz="1600"/>
              <a:t>Quality control inspection requirements</a:t>
            </a:r>
            <a:endParaRPr sz="1600"/>
          </a:p>
          <a:p>
            <a:pPr marL="0" lvl="0" indent="0" algn="l" rtl="0">
              <a:lnSpc>
                <a:spcPct val="100000"/>
              </a:lnSpc>
              <a:spcBef>
                <a:spcPts val="0"/>
              </a:spcBef>
              <a:spcAft>
                <a:spcPts val="0"/>
              </a:spcAft>
              <a:buSzPts val="1100"/>
              <a:buNone/>
            </a:pPr>
            <a:r>
              <a:rPr lang="en-US" sz="1600"/>
              <a:t>Validating digitized records and disposition instructions</a:t>
            </a:r>
            <a:endParaRPr sz="1600"/>
          </a:p>
          <a:p>
            <a:pPr marL="0" lvl="0" indent="0" algn="l" rtl="0">
              <a:lnSpc>
                <a:spcPct val="100000"/>
              </a:lnSpc>
              <a:spcBef>
                <a:spcPts val="0"/>
              </a:spcBef>
              <a:spcAft>
                <a:spcPts val="0"/>
              </a:spcAft>
              <a:buSzPts val="1100"/>
              <a:buNone/>
            </a:pPr>
            <a:endParaRPr sz="1600"/>
          </a:p>
          <a:p>
            <a:pPr marL="0" lvl="0" indent="0" algn="l" rtl="0">
              <a:lnSpc>
                <a:spcPct val="100000"/>
              </a:lnSpc>
              <a:spcBef>
                <a:spcPts val="0"/>
              </a:spcBef>
              <a:spcAft>
                <a:spcPts val="0"/>
              </a:spcAft>
              <a:buSzPts val="1100"/>
              <a:buNone/>
            </a:pPr>
            <a:r>
              <a:rPr lang="en-US" sz="1600"/>
              <a:t>The vast majority of federal records are temporary. We requirements are purposely open ended  to allow agency’s freedom to choose the most practical approach to meeting their needs. The main requirement is that you are able to use the digitized versions for the same business purpose as the original.</a:t>
            </a:r>
            <a:endParaRPr sz="1600"/>
          </a:p>
          <a:p>
            <a:pPr marL="0" lvl="0" indent="0" algn="l" rtl="0">
              <a:lnSpc>
                <a:spcPct val="100000"/>
              </a:lnSpc>
              <a:spcBef>
                <a:spcPts val="0"/>
              </a:spcBef>
              <a:spcAft>
                <a:spcPts val="0"/>
              </a:spcAft>
              <a:buSzPts val="1100"/>
              <a:buNone/>
            </a:pPr>
            <a:endParaRPr sz="1600"/>
          </a:p>
          <a:p>
            <a:pPr marL="0" lvl="0" indent="0" algn="l" rtl="0">
              <a:lnSpc>
                <a:spcPct val="100000"/>
              </a:lnSpc>
              <a:spcBef>
                <a:spcPts val="0"/>
              </a:spcBef>
              <a:spcAft>
                <a:spcPts val="0"/>
              </a:spcAft>
              <a:buSzPts val="1100"/>
              <a:buNone/>
            </a:pPr>
            <a:r>
              <a:rPr lang="en-US" sz="1600"/>
              <a:t>NARA’s digitization standards are an endorsement of the FADGI specifications and image analysis methodology. FADGI is an implementation of the standards found in ISO 19264 digitization of cultural heritage materials.</a:t>
            </a:r>
            <a:endParaRPr sz="16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a3e28f3bb2_0_475: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2a3e28f3bb2_0_475: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600"/>
              <a:t>The regulation describes the standards and procedures that must be applied when digitizing permanent records using transmissive digitization techniques. Such records include photographic negatives, transparencies, aerial film, roll film, micrographic, or radiographic materials that must be digitized using transmissive digitization techniques</a:t>
            </a:r>
            <a:r>
              <a:rPr lang="en-US" sz="1600">
                <a:solidFill>
                  <a:schemeClr val="dk1"/>
                </a:solidFill>
              </a:rPr>
              <a:t>. </a:t>
            </a:r>
            <a:endParaRPr sz="1600">
              <a:solidFill>
                <a:schemeClr val="dk1"/>
              </a:solidFill>
            </a:endParaRPr>
          </a:p>
          <a:p>
            <a:pPr marL="0" lvl="0" indent="0" algn="l" rtl="0">
              <a:lnSpc>
                <a:spcPct val="100000"/>
              </a:lnSpc>
              <a:spcBef>
                <a:spcPts val="0"/>
              </a:spcBef>
              <a:spcAft>
                <a:spcPts val="0"/>
              </a:spcAft>
              <a:buSzPts val="1100"/>
              <a:buNone/>
            </a:pPr>
            <a:endParaRPr sz="1600">
              <a:solidFill>
                <a:schemeClr val="dk1"/>
              </a:solidFill>
            </a:endParaRPr>
          </a:p>
          <a:p>
            <a:pPr marL="0" lvl="0" indent="0" algn="l" rtl="0">
              <a:lnSpc>
                <a:spcPct val="100000"/>
              </a:lnSpc>
              <a:spcBef>
                <a:spcPts val="0"/>
              </a:spcBef>
              <a:spcAft>
                <a:spcPts val="0"/>
              </a:spcAft>
              <a:buSzPts val="1100"/>
              <a:buNone/>
            </a:pPr>
            <a:endParaRPr sz="1600"/>
          </a:p>
          <a:p>
            <a:pPr marL="0" lvl="0" indent="0" algn="l" rtl="0">
              <a:lnSpc>
                <a:spcPct val="100000"/>
              </a:lnSpc>
              <a:spcBef>
                <a:spcPts val="0"/>
              </a:spcBef>
              <a:spcAft>
                <a:spcPts val="0"/>
              </a:spcAft>
              <a:buSzPts val="1100"/>
              <a:buNone/>
            </a:pPr>
            <a:endParaRPr sz="16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87fe9a740e_0_66: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g287fe9a740e_0_66: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500"/>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 will talk more in depth about quality management but I wanted to plant the seed with the quote from W. Edwards Deming.</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87fe9a740e_0_69: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g287fe9a740e_0_69: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500"/>
              <a:t>the validation phase is a high-level review to verify that all the requirements of a project have been met and the digital surrogates can serve the same legal and evidentiary purpose as the source records.</a:t>
            </a:r>
            <a:endParaRPr sz="1500"/>
          </a:p>
          <a:p>
            <a:pPr marL="0" lvl="0" indent="0" algn="l" rtl="0">
              <a:lnSpc>
                <a:spcPct val="100000"/>
              </a:lnSpc>
              <a:spcBef>
                <a:spcPts val="0"/>
              </a:spcBef>
              <a:spcAft>
                <a:spcPts val="0"/>
              </a:spcAft>
              <a:buSzPts val="1100"/>
              <a:buNone/>
            </a:pPr>
            <a:endParaRPr sz="1500"/>
          </a:p>
          <a:p>
            <a:pPr marL="0" lvl="0" indent="0" algn="l" rtl="0">
              <a:lnSpc>
                <a:spcPct val="100000"/>
              </a:lnSpc>
              <a:spcBef>
                <a:spcPts val="0"/>
              </a:spcBef>
              <a:spcAft>
                <a:spcPts val="0"/>
              </a:spcAft>
              <a:buSzPts val="1100"/>
              <a:buNone/>
            </a:pPr>
            <a:r>
              <a:rPr lang="en-US" sz="1500"/>
              <a:t>The validation inspection should be conducted by separate staff independent from the digitization quality control described in digitization quality control inspection requirements. Agencies must validate that all records identified in the project’s scope have been digitized, all required metadata is accurate, and that all image technical attributes have been met.  </a:t>
            </a:r>
            <a:endParaRPr sz="1500"/>
          </a:p>
          <a:p>
            <a:pPr marL="0" lvl="0" indent="0" algn="l" rtl="0">
              <a:lnSpc>
                <a:spcPct val="100000"/>
              </a:lnSpc>
              <a:spcBef>
                <a:spcPts val="0"/>
              </a:spcBef>
              <a:spcAft>
                <a:spcPts val="0"/>
              </a:spcAft>
              <a:buSzPts val="1100"/>
              <a:buNone/>
            </a:pPr>
            <a:endParaRPr sz="1500"/>
          </a:p>
          <a:p>
            <a:pPr marL="0" lvl="0" indent="0" algn="l" rtl="0">
              <a:lnSpc>
                <a:spcPct val="100000"/>
              </a:lnSpc>
              <a:spcBef>
                <a:spcPts val="0"/>
              </a:spcBef>
              <a:spcAft>
                <a:spcPts val="0"/>
              </a:spcAft>
              <a:buSzPts val="1100"/>
              <a:buNone/>
            </a:pPr>
            <a:endParaRPr sz="15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87fe9a740e_0_6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g287fe9a740e_0_60: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600"/>
              <a:t>FADGI is a collaborative effort by federal agencies to articulate common sustainable practices and guidelines for digitized and born digital content. Two working groups study issues specific to two major areas, Still Image and Audio-Visual.</a:t>
            </a:r>
            <a:endParaRPr sz="1600"/>
          </a:p>
          <a:p>
            <a:pPr marL="0" lvl="0" indent="0" algn="l" rtl="0">
              <a:lnSpc>
                <a:spcPct val="100000"/>
              </a:lnSpc>
              <a:spcBef>
                <a:spcPts val="0"/>
              </a:spcBef>
              <a:spcAft>
                <a:spcPts val="0"/>
              </a:spcAft>
              <a:buSzPts val="1100"/>
              <a:buNone/>
            </a:pPr>
            <a:r>
              <a:rPr lang="en-US" sz="1600"/>
              <a:t>The Still Image Working Group concentrates its efforts on image content such as books, manuscripts, maps, and photographic prints and negatives. The Still Image working group publishes the “Technical Guidelines for the Still Image Digitization of Cultural Heritage Materials” an on-line guide to still image digitization best practices.</a:t>
            </a:r>
            <a:endParaRPr sz="1600"/>
          </a:p>
          <a:p>
            <a:pPr marL="0" lvl="0" indent="0" algn="l" rtl="0">
              <a:lnSpc>
                <a:spcPct val="100000"/>
              </a:lnSpc>
              <a:spcBef>
                <a:spcPts val="0"/>
              </a:spcBef>
              <a:spcAft>
                <a:spcPts val="0"/>
              </a:spcAft>
              <a:buSzPts val="1100"/>
              <a:buNone/>
            </a:pPr>
            <a:r>
              <a:rPr lang="en-US" sz="1600"/>
              <a:t>The Audio-Visual Working Group focuses its work on sound, video, and motion picture film.</a:t>
            </a:r>
            <a:endParaRPr sz="1600"/>
          </a:p>
          <a:p>
            <a:pPr marL="0" lvl="0" indent="0" algn="l" rtl="0">
              <a:lnSpc>
                <a:spcPct val="100000"/>
              </a:lnSpc>
              <a:spcBef>
                <a:spcPts val="0"/>
              </a:spcBef>
              <a:spcAft>
                <a:spcPts val="0"/>
              </a:spcAft>
              <a:buSzPts val="1100"/>
              <a:buNone/>
            </a:pPr>
            <a:endParaRPr sz="1600"/>
          </a:p>
          <a:p>
            <a:pPr marL="0" lvl="0" indent="0" algn="l" rtl="0">
              <a:lnSpc>
                <a:spcPct val="100000"/>
              </a:lnSpc>
              <a:spcBef>
                <a:spcPts val="0"/>
              </a:spcBef>
              <a:spcAft>
                <a:spcPts val="0"/>
              </a:spcAft>
              <a:buSzPts val="1100"/>
              <a:buNone/>
            </a:pPr>
            <a:r>
              <a:rPr lang="en-US" sz="1600"/>
              <a:t>The FADGI standards were developed out of NARA’s 2004 digitization guidelines. Early NARA and FADGI guidelines defined a set of best practices, but it is the emergence of ISO standards such as 19264; improved testing and imaging performance measurement tools; standardized reference targets;  and OpenDice or other analysis software that allow for greater confidence for accurate capture of cultural heritage materials.</a:t>
            </a:r>
            <a:endParaRPr sz="1600"/>
          </a:p>
          <a:p>
            <a:pPr marL="0" lvl="0" indent="0" algn="l" rtl="0">
              <a:lnSpc>
                <a:spcPct val="100000"/>
              </a:lnSpc>
              <a:spcBef>
                <a:spcPts val="0"/>
              </a:spcBef>
              <a:spcAft>
                <a:spcPts val="0"/>
              </a:spcAft>
              <a:buSzPts val="1100"/>
              <a:buNone/>
            </a:pPr>
            <a:endParaRPr sz="1600"/>
          </a:p>
          <a:p>
            <a:pPr marL="0" lvl="0" indent="0" algn="l" rtl="0">
              <a:lnSpc>
                <a:spcPct val="100000"/>
              </a:lnSpc>
              <a:spcBef>
                <a:spcPts val="0"/>
              </a:spcBef>
              <a:spcAft>
                <a:spcPts val="0"/>
              </a:spcAft>
              <a:buSzPts val="1100"/>
              <a:buNone/>
            </a:pPr>
            <a:r>
              <a:rPr lang="en-US" sz="1600"/>
              <a:t>The overall goal is to create digital products of uniform quality through a common set of benchmarks for digitization service providers and manufacturers. The primary objective is to produce digital master images that look like the original record and that the files Maintain the essential features and information of the original  </a:t>
            </a:r>
            <a:endParaRPr sz="1600"/>
          </a:p>
          <a:p>
            <a:pPr marL="0" lvl="0" indent="0" algn="l" rtl="0">
              <a:lnSpc>
                <a:spcPct val="100000"/>
              </a:lnSpc>
              <a:spcBef>
                <a:spcPts val="0"/>
              </a:spcBef>
              <a:spcAft>
                <a:spcPts val="0"/>
              </a:spcAft>
              <a:buSzPts val="1100"/>
              <a:buNone/>
            </a:pPr>
            <a:endParaRPr sz="16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a3e28f3bb2_0_0:notes"/>
          <p:cNvSpPr>
            <a:spLocks noGrp="1" noRot="1" noChangeAspect="1"/>
          </p:cNvSpPr>
          <p:nvPr>
            <p:ph type="sldImg" idx="2"/>
          </p:nvPr>
        </p:nvSpPr>
        <p:spPr>
          <a:xfrm>
            <a:off x="355600" y="708025"/>
            <a:ext cx="6299200" cy="35448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g2a3e28f3bb2_0_0: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US" sz="1600">
                <a:solidFill>
                  <a:schemeClr val="dk1"/>
                </a:solidFill>
              </a:rPr>
              <a:t>FADGI is a guidance document and not a standard, nor is it a regulation. The FADGI guidance consists of an implementation of the ISO aimpoints and tolerances as applied to over 14 different records material types divided into 4 different image quality. NARA has adopted the FADGI quality metrics and Digital image conformance evaluation method. However FADGI is a guidance document intended for an international audience and does not apply to the digitization of permanent federal records. </a:t>
            </a:r>
            <a:endParaRPr sz="1600">
              <a:solidFill>
                <a:schemeClr val="dk1"/>
              </a:solidFill>
            </a:endParaRPr>
          </a:p>
          <a:p>
            <a:pPr marL="457200" lvl="0" indent="-342900" algn="l" rtl="0">
              <a:lnSpc>
                <a:spcPct val="115000"/>
              </a:lnSpc>
              <a:spcBef>
                <a:spcPts val="0"/>
              </a:spcBef>
              <a:spcAft>
                <a:spcPts val="0"/>
              </a:spcAft>
              <a:buClr>
                <a:schemeClr val="dk1"/>
              </a:buClr>
              <a:buSzPts val="1800"/>
              <a:buChar char="●"/>
            </a:pPr>
            <a:r>
              <a:rPr lang="en-US" sz="1400">
                <a:solidFill>
                  <a:srgbClr val="212121"/>
                </a:solidFill>
                <a:latin typeface="Merriweather"/>
                <a:ea typeface="Merriweather"/>
                <a:cs typeface="Merriweather"/>
                <a:sym typeface="Merriweather"/>
              </a:rPr>
              <a:t>FADGI 3-star is </a:t>
            </a:r>
            <a:r>
              <a:rPr lang="en-US" sz="1400" b="1" i="1">
                <a:solidFill>
                  <a:srgbClr val="212121"/>
                </a:solidFill>
                <a:latin typeface="Merriweather"/>
                <a:ea typeface="Merriweather"/>
                <a:cs typeface="Merriweather"/>
                <a:sym typeface="Merriweather"/>
              </a:rPr>
              <a:t>NOT</a:t>
            </a:r>
            <a:r>
              <a:rPr lang="en-US" sz="1400">
                <a:solidFill>
                  <a:srgbClr val="212121"/>
                </a:solidFill>
                <a:latin typeface="Merriweather"/>
                <a:ea typeface="Merriweather"/>
                <a:cs typeface="Merriweather"/>
                <a:sym typeface="Merriweather"/>
              </a:rPr>
              <a:t> the requirement Federal Agencies must comply to NARA Regulations found in 36 CFR 1236. </a:t>
            </a:r>
            <a:endParaRPr sz="1400">
              <a:solidFill>
                <a:srgbClr val="212121"/>
              </a:solidFill>
              <a:latin typeface="Merriweather"/>
              <a:ea typeface="Merriweather"/>
              <a:cs typeface="Merriweather"/>
              <a:sym typeface="Merriweather"/>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rPr>
              <a:t>NARA developed A new FADGI category for modern textual records as the minimum. </a:t>
            </a:r>
            <a:r>
              <a:rPr lang="en-US" sz="1400">
                <a:solidFill>
                  <a:srgbClr val="212121"/>
                </a:solidFill>
                <a:latin typeface="Merriweather"/>
                <a:ea typeface="Merriweather"/>
                <a:cs typeface="Merriweather"/>
                <a:sym typeface="Merriweather"/>
              </a:rPr>
              <a:t>You may have to exceed 3 star for some records to capture all the information.</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rPr>
              <a:t>Similar to FADGI 3* for unbound textual general collections</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rPr>
              <a:t>Designed for modern office records that have white paper and black text</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rPr>
              <a:t>Appropriate for mass digitization greyscale and auto feed scanners</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rPr>
              <a:t>the two darkest patches of target are not measured</a:t>
            </a:r>
            <a:endParaRPr/>
          </a:p>
        </p:txBody>
      </p:sp>
      <p:sp>
        <p:nvSpPr>
          <p:cNvPr id="184" name="Google Shape;184;g2a3e28f3bb2_0_0:notes"/>
          <p:cNvSpPr txBox="1">
            <a:spLocks noGrp="1"/>
          </p:cNvSpPr>
          <p:nvPr>
            <p:ph type="sldNum" idx="12"/>
          </p:nvPr>
        </p:nvSpPr>
        <p:spPr>
          <a:xfrm>
            <a:off x="0" y="0"/>
            <a:ext cx="3000000" cy="3050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7c6818921b_0_137: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g27c6818921b_0_137: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600"/>
              <a:t>The requirements are based on international technical standards and well established imaging science. As illustrated in this slide the proper application of digitization standards is to capture accurate color, tone, and legibility to ensure that all the information in a source record is recorded. On the left is an example from the national library of finland of the various levels of information loss from color mode, grayscale, and bi-tonal. Notice in the grayscale image the loss of color information which may or may not represent valuable information. In the bi-tonal image you can see a major loss of information because the scanning mode is not able to capture all the information in the source record. NARA’s regulations do not accept bitonal scans because of this risk. The image on the right is an example from NARA’s catalog of a properly imaged record, and it includes in the image area a preservation quality reference target. </a:t>
            </a:r>
            <a:endParaRPr sz="1600"/>
          </a:p>
          <a:p>
            <a:pPr marL="0" lvl="0" indent="0" algn="l" rtl="0">
              <a:lnSpc>
                <a:spcPct val="100000"/>
              </a:lnSpc>
              <a:spcBef>
                <a:spcPts val="0"/>
              </a:spcBef>
              <a:spcAft>
                <a:spcPts val="0"/>
              </a:spcAft>
              <a:buSzPts val="1100"/>
              <a:buNone/>
            </a:pPr>
            <a:endParaRPr sz="1600"/>
          </a:p>
          <a:p>
            <a:pPr marL="0" lvl="0" indent="0" algn="l" rtl="0">
              <a:lnSpc>
                <a:spcPct val="100000"/>
              </a:lnSpc>
              <a:spcBef>
                <a:spcPts val="0"/>
              </a:spcBef>
              <a:spcAft>
                <a:spcPts val="0"/>
              </a:spcAft>
              <a:buSzPts val="1100"/>
              <a:buNone/>
            </a:pPr>
            <a:r>
              <a:rPr lang="en-US" sz="1600"/>
              <a:t>Through our participation with  (FADGI) and the International Organization for Standardization (ISO) standards work, we have authored a new FADGI category for mass digitization of modern paper records, created a code of ethics for digitizing cultural heritage materials, and we currently participate in the development of new ISO standards for transmissive film records. What sets NARA’s standards apart from other cultural institutions is that we have incorporated a detailed series of records management and quality management requirements that verify system performance and validate that specific criteria have been met. Additionally we are one of the first institutions to incorporate ISO standards and the FADGI methodology as the process to digitally reformat source records.</a:t>
            </a:r>
            <a:endParaRPr sz="1600"/>
          </a:p>
          <a:p>
            <a:pPr marL="0" lvl="0" indent="0" algn="l" rtl="0">
              <a:lnSpc>
                <a:spcPct val="100000"/>
              </a:lnSpc>
              <a:spcBef>
                <a:spcPts val="0"/>
              </a:spcBef>
              <a:spcAft>
                <a:spcPts val="0"/>
              </a:spcAft>
              <a:buSzPts val="1100"/>
              <a:buNone/>
            </a:pPr>
            <a:endParaRPr sz="1600"/>
          </a:p>
          <a:p>
            <a:pPr marL="0" lvl="0" indent="0" algn="l" rtl="0">
              <a:lnSpc>
                <a:spcPct val="100000"/>
              </a:lnSpc>
              <a:spcBef>
                <a:spcPts val="0"/>
              </a:spcBef>
              <a:spcAft>
                <a:spcPts val="0"/>
              </a:spcAft>
              <a:buSzPts val="1100"/>
              <a:buNone/>
            </a:pPr>
            <a:r>
              <a:rPr lang="en-US" sz="1600"/>
              <a:t>The regulations have influenced developments in electronic records management solutions for federal agencies, digitization manufacturers and services industries, as well as setting a standard for other cultural heritage institutions to follow. Major digital equipment manufacturing companies have introduced new scanners that meet FADGI and NARA standards.  Electronic Records Management service companies have developed solutions to better manage the digitization and records management process, as well as software developers have created new tools to monitor quality management, conformance and validation steps. Finally, the standards create a common ground for the public, archivists, records managers, federal agencies, and the private sector to develop workflows, services, and products.</a:t>
            </a:r>
            <a:endParaRPr sz="1600"/>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ffice of the Chief Records Officer title slide option #1">
  <p:cSld name="TITLE_1">
    <p:spTree>
      <p:nvGrpSpPr>
        <p:cNvPr id="1" name="Shape 9"/>
        <p:cNvGrpSpPr/>
        <p:nvPr/>
      </p:nvGrpSpPr>
      <p:grpSpPr>
        <a:xfrm>
          <a:off x="0" y="0"/>
          <a:ext cx="0" cy="0"/>
          <a:chOff x="0" y="0"/>
          <a:chExt cx="0" cy="0"/>
        </a:xfrm>
      </p:grpSpPr>
      <p:pic>
        <p:nvPicPr>
          <p:cNvPr id="10" name="Google Shape;10;g12467acd47f_1_47" descr="Office of the Chief Records Officer for the U.S. Government body title slide" title="Office of the Chief Records Officer for the U.S. Government body title slide"/>
          <p:cNvPicPr preferRelativeResize="0"/>
          <p:nvPr/>
        </p:nvPicPr>
        <p:blipFill rotWithShape="1">
          <a:blip r:embed="rId2">
            <a:alphaModFix/>
          </a:blip>
          <a:srcRect/>
          <a:stretch/>
        </p:blipFill>
        <p:spPr>
          <a:xfrm>
            <a:off x="0" y="0"/>
            <a:ext cx="9144025" cy="5143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7"/>
        <p:cNvGrpSpPr/>
        <p:nvPr/>
      </p:nvGrpSpPr>
      <p:grpSpPr>
        <a:xfrm>
          <a:off x="0" y="0"/>
          <a:ext cx="0" cy="0"/>
          <a:chOff x="0" y="0"/>
          <a:chExt cx="0" cy="0"/>
        </a:xfrm>
      </p:grpSpPr>
      <p:sp>
        <p:nvSpPr>
          <p:cNvPr id="38" name="Google Shape;38;g12467acd47f_1_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 name="Google Shape;39;g12467acd47f_1_1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0" name="Google Shape;40;g12467acd47f_1_1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1" name="Google Shape;41;g12467acd47f_1_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
        <p:cNvGrpSpPr/>
        <p:nvPr/>
      </p:nvGrpSpPr>
      <p:grpSpPr>
        <a:xfrm>
          <a:off x="0" y="0"/>
          <a:ext cx="0" cy="0"/>
          <a:chOff x="0" y="0"/>
          <a:chExt cx="0" cy="0"/>
        </a:xfrm>
      </p:grpSpPr>
      <p:sp>
        <p:nvSpPr>
          <p:cNvPr id="43" name="Google Shape;43;g12467acd47f_1_2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4" name="Google Shape;44;g12467acd47f_1_2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5" name="Google Shape;45;g12467acd47f_1_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6"/>
        <p:cNvGrpSpPr/>
        <p:nvPr/>
      </p:nvGrpSpPr>
      <p:grpSpPr>
        <a:xfrm>
          <a:off x="0" y="0"/>
          <a:ext cx="0" cy="0"/>
          <a:chOff x="0" y="0"/>
          <a:chExt cx="0" cy="0"/>
        </a:xfrm>
      </p:grpSpPr>
      <p:sp>
        <p:nvSpPr>
          <p:cNvPr id="47" name="Google Shape;47;g12467acd47f_1_2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8" name="Google Shape;48;g12467acd47f_1_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9"/>
        <p:cNvGrpSpPr/>
        <p:nvPr/>
      </p:nvGrpSpPr>
      <p:grpSpPr>
        <a:xfrm>
          <a:off x="0" y="0"/>
          <a:ext cx="0" cy="0"/>
          <a:chOff x="0" y="0"/>
          <a:chExt cx="0" cy="0"/>
        </a:xfrm>
      </p:grpSpPr>
      <p:sp>
        <p:nvSpPr>
          <p:cNvPr id="50" name="Google Shape;50;g12467acd47f_1_3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g12467acd47f_1_3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2" name="Google Shape;52;g12467acd47f_1_3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3" name="Google Shape;53;g12467acd47f_1_3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4" name="Google Shape;54;g12467acd47f_1_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sp>
        <p:nvSpPr>
          <p:cNvPr id="56" name="Google Shape;56;g12467acd47f_1_3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57" name="Google Shape;57;g12467acd47f_1_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8"/>
        <p:cNvGrpSpPr/>
        <p:nvPr/>
      </p:nvGrpSpPr>
      <p:grpSpPr>
        <a:xfrm>
          <a:off x="0" y="0"/>
          <a:ext cx="0" cy="0"/>
          <a:chOff x="0" y="0"/>
          <a:chExt cx="0" cy="0"/>
        </a:xfrm>
      </p:grpSpPr>
      <p:sp>
        <p:nvSpPr>
          <p:cNvPr id="59" name="Google Shape;59;g12467acd47f_1_4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0" name="Google Shape;60;g12467acd47f_1_4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1" name="Google Shape;61;g12467acd47f_1_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2">
  <p:cSld name="Slide 2">
    <p:bg>
      <p:bgPr>
        <a:solidFill>
          <a:schemeClr val="lt1"/>
        </a:solidFill>
        <a:effectLst/>
      </p:bgPr>
    </p:bg>
    <p:spTree>
      <p:nvGrpSpPr>
        <p:cNvPr id="1" name="Shape 62"/>
        <p:cNvGrpSpPr/>
        <p:nvPr/>
      </p:nvGrpSpPr>
      <p:grpSpPr>
        <a:xfrm>
          <a:off x="0" y="0"/>
          <a:ext cx="0" cy="0"/>
          <a:chOff x="0" y="0"/>
          <a:chExt cx="0" cy="0"/>
        </a:xfrm>
      </p:grpSpPr>
      <p:pic>
        <p:nvPicPr>
          <p:cNvPr id="63" name="Google Shape;63;g2453f4a8a31_5_47" descr="National Archives eagle logo in black on light grey horizontal bar in top left corner of header with the Office of the Chief Records Officer for the US Government logo separated by a vertical line between. &quot;National Archives and Records Administration&quot; in white text against blue horizontal bar in the footer. " title="Office of the Chief Records Officer for the US Government Presentation Text Slide 1"/>
          <p:cNvPicPr preferRelativeResize="0"/>
          <p:nvPr/>
        </p:nvPicPr>
        <p:blipFill rotWithShape="1">
          <a:blip r:embed="rId2">
            <a:alphaModFix/>
          </a:blip>
          <a:srcRect/>
          <a:stretch/>
        </p:blipFill>
        <p:spPr>
          <a:xfrm>
            <a:off x="288" y="161"/>
            <a:ext cx="8229344" cy="4629005"/>
          </a:xfrm>
          <a:prstGeom prst="rect">
            <a:avLst/>
          </a:prstGeom>
          <a:noFill/>
          <a:ln>
            <a:noFill/>
          </a:ln>
        </p:spPr>
      </p:pic>
      <p:sp>
        <p:nvSpPr>
          <p:cNvPr id="64" name="Google Shape;64;g2453f4a8a31_5_47"/>
          <p:cNvSpPr txBox="1">
            <a:spLocks noGrp="1"/>
          </p:cNvSpPr>
          <p:nvPr>
            <p:ph type="body" idx="1"/>
          </p:nvPr>
        </p:nvSpPr>
        <p:spPr>
          <a:xfrm>
            <a:off x="1329150" y="128025"/>
            <a:ext cx="7074000" cy="425100"/>
          </a:xfrm>
          <a:prstGeom prst="rect">
            <a:avLst/>
          </a:prstGeom>
          <a:noFill/>
          <a:ln>
            <a:noFill/>
          </a:ln>
        </p:spPr>
        <p:txBody>
          <a:bodyPr spcFirstLastPara="1" wrap="square" lIns="91425" tIns="45700" rIns="91425" bIns="45700" anchor="t" anchorCtr="0">
            <a:noAutofit/>
          </a:bodyPr>
          <a:lstStyle>
            <a:lvl1pPr marL="457200" marR="0" lvl="0" indent="-228600" algn="ctr">
              <a:lnSpc>
                <a:spcPct val="90000"/>
              </a:lnSpc>
              <a:spcBef>
                <a:spcPts val="750"/>
              </a:spcBef>
              <a:spcAft>
                <a:spcPts val="0"/>
              </a:spcAft>
              <a:buClr>
                <a:schemeClr val="dk1"/>
              </a:buClr>
              <a:buSzPts val="3600"/>
              <a:buFont typeface="Arial"/>
              <a:buNone/>
              <a:defRPr sz="2700" b="0" i="0" u="none" strike="noStrike" cap="none">
                <a:solidFill>
                  <a:schemeClr val="dk1"/>
                </a:solidFill>
                <a:latin typeface="Merriweather"/>
                <a:ea typeface="Merriweather"/>
                <a:cs typeface="Merriweather"/>
                <a:sym typeface="Merriweather"/>
              </a:defRPr>
            </a:lvl1pPr>
            <a:lvl2pPr marL="914400" marR="0" lvl="1" indent="-381000" algn="l">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2286000" marR="0" lvl="4" indent="-342900"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743200" marR="0" lvl="5" indent="-342900"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5" name="Google Shape;65;g2453f4a8a31_5_47"/>
          <p:cNvSpPr txBox="1">
            <a:spLocks noGrp="1"/>
          </p:cNvSpPr>
          <p:nvPr>
            <p:ph type="body" idx="2"/>
          </p:nvPr>
        </p:nvSpPr>
        <p:spPr>
          <a:xfrm>
            <a:off x="685950" y="1005840"/>
            <a:ext cx="7772400" cy="3429000"/>
          </a:xfrm>
          <a:prstGeom prst="rect">
            <a:avLst/>
          </a:prstGeom>
          <a:noFill/>
          <a:ln>
            <a:noFill/>
          </a:ln>
        </p:spPr>
        <p:txBody>
          <a:bodyPr spcFirstLastPara="1" wrap="square" lIns="91425" tIns="45700" rIns="91425" bIns="45700" anchor="t" anchorCtr="0">
            <a:noAutofit/>
          </a:bodyPr>
          <a:lstStyle>
            <a:lvl1pPr marL="457200" marR="0" lvl="0" indent="-228600" algn="ctr">
              <a:lnSpc>
                <a:spcPct val="115000"/>
              </a:lnSpc>
              <a:spcBef>
                <a:spcPts val="750"/>
              </a:spcBef>
              <a:spcAft>
                <a:spcPts val="0"/>
              </a:spcAft>
              <a:buClr>
                <a:schemeClr val="dk1"/>
              </a:buClr>
              <a:buSzPts val="2800"/>
              <a:buFont typeface="Arial"/>
              <a:buNone/>
              <a:defRPr sz="2100" i="0" u="none" strike="noStrike" cap="none">
                <a:solidFill>
                  <a:schemeClr val="dk1"/>
                </a:solidFill>
                <a:latin typeface="Arial"/>
                <a:ea typeface="Arial"/>
                <a:cs typeface="Arial"/>
                <a:sym typeface="Arial"/>
              </a:defRPr>
            </a:lvl1pPr>
            <a:lvl2pPr marL="914400" marR="0" lvl="1" indent="-381000" algn="l">
              <a:lnSpc>
                <a:spcPct val="115000"/>
              </a:lnSpc>
              <a:spcBef>
                <a:spcPts val="375"/>
              </a:spcBef>
              <a:spcAft>
                <a:spcPts val="0"/>
              </a:spcAft>
              <a:buClr>
                <a:schemeClr val="dk1"/>
              </a:buClr>
              <a:buSzPts val="2400"/>
              <a:buFont typeface="Arial"/>
              <a:buChar char="•"/>
              <a:defRPr sz="1800" i="0" u="none" strike="noStrike" cap="none">
                <a:solidFill>
                  <a:schemeClr val="dk1"/>
                </a:solidFill>
                <a:latin typeface="Arial"/>
                <a:ea typeface="Arial"/>
                <a:cs typeface="Arial"/>
                <a:sym typeface="Arial"/>
              </a:defRPr>
            </a:lvl2pPr>
            <a:lvl3pPr marL="1371600" marR="0" lvl="2" indent="-355600" algn="l">
              <a:lnSpc>
                <a:spcPct val="115000"/>
              </a:lnSpc>
              <a:spcBef>
                <a:spcPts val="375"/>
              </a:spcBef>
              <a:spcAft>
                <a:spcPts val="0"/>
              </a:spcAft>
              <a:buClr>
                <a:schemeClr val="dk1"/>
              </a:buClr>
              <a:buSzPts val="2000"/>
              <a:buFont typeface="Arial"/>
              <a:buChar char="•"/>
              <a:defRPr sz="1500" i="0" u="none" strike="noStrike" cap="none">
                <a:solidFill>
                  <a:schemeClr val="dk1"/>
                </a:solidFill>
                <a:latin typeface="Arial"/>
                <a:ea typeface="Arial"/>
                <a:cs typeface="Arial"/>
                <a:sym typeface="Arial"/>
              </a:defRPr>
            </a:lvl3pPr>
            <a:lvl4pPr marL="1828800" marR="0" lvl="3" indent="-342900" algn="l">
              <a:lnSpc>
                <a:spcPct val="115000"/>
              </a:lnSpc>
              <a:spcBef>
                <a:spcPts val="375"/>
              </a:spcBef>
              <a:spcAft>
                <a:spcPts val="0"/>
              </a:spcAft>
              <a:buClr>
                <a:schemeClr val="dk1"/>
              </a:buClr>
              <a:buSzPts val="1800"/>
              <a:buFont typeface="Arial"/>
              <a:buChar char="•"/>
              <a:defRPr sz="1350" i="0" u="none" strike="noStrike" cap="none">
                <a:solidFill>
                  <a:schemeClr val="dk1"/>
                </a:solidFill>
                <a:latin typeface="Arial"/>
                <a:ea typeface="Arial"/>
                <a:cs typeface="Arial"/>
                <a:sym typeface="Arial"/>
              </a:defRPr>
            </a:lvl4pPr>
            <a:lvl5pPr marL="2286000" marR="0" lvl="4" indent="-342900" algn="l">
              <a:lnSpc>
                <a:spcPct val="115000"/>
              </a:lnSpc>
              <a:spcBef>
                <a:spcPts val="375"/>
              </a:spcBef>
              <a:spcAft>
                <a:spcPts val="0"/>
              </a:spcAft>
              <a:buClr>
                <a:schemeClr val="dk1"/>
              </a:buClr>
              <a:buSzPts val="1800"/>
              <a:buFont typeface="Arial"/>
              <a:buChar char="•"/>
              <a:defRPr sz="1350" i="0" u="none" strike="noStrike" cap="none">
                <a:solidFill>
                  <a:schemeClr val="dk1"/>
                </a:solidFill>
                <a:latin typeface="Arial"/>
                <a:ea typeface="Arial"/>
                <a:cs typeface="Arial"/>
                <a:sym typeface="Arial"/>
              </a:defRPr>
            </a:lvl5pPr>
            <a:lvl6pPr marL="2743200" marR="0" lvl="5" indent="-342900" algn="l">
              <a:lnSpc>
                <a:spcPct val="115000"/>
              </a:lnSpc>
              <a:spcBef>
                <a:spcPts val="375"/>
              </a:spcBef>
              <a:spcAft>
                <a:spcPts val="0"/>
              </a:spcAft>
              <a:buClr>
                <a:schemeClr val="dk1"/>
              </a:buClr>
              <a:buSzPts val="1800"/>
              <a:buFont typeface="Arial"/>
              <a:buChar char="•"/>
              <a:defRPr sz="1350" i="0" u="none" strike="noStrike" cap="none">
                <a:solidFill>
                  <a:schemeClr val="dk1"/>
                </a:solidFill>
                <a:latin typeface="Arial"/>
                <a:ea typeface="Arial"/>
                <a:cs typeface="Arial"/>
                <a:sym typeface="Arial"/>
              </a:defRPr>
            </a:lvl6pPr>
            <a:lvl7pPr marL="3200400" marR="0" lvl="6" indent="-342900" algn="l">
              <a:lnSpc>
                <a:spcPct val="115000"/>
              </a:lnSpc>
              <a:spcBef>
                <a:spcPts val="375"/>
              </a:spcBef>
              <a:spcAft>
                <a:spcPts val="0"/>
              </a:spcAft>
              <a:buClr>
                <a:schemeClr val="dk1"/>
              </a:buClr>
              <a:buSzPts val="1800"/>
              <a:buFont typeface="Arial"/>
              <a:buChar char="•"/>
              <a:defRPr sz="1350" i="0" u="none" strike="noStrike" cap="none">
                <a:solidFill>
                  <a:schemeClr val="dk1"/>
                </a:solidFill>
                <a:latin typeface="Arial"/>
                <a:ea typeface="Arial"/>
                <a:cs typeface="Arial"/>
                <a:sym typeface="Arial"/>
              </a:defRPr>
            </a:lvl7pPr>
            <a:lvl8pPr marL="3657600" marR="0" lvl="7" indent="-342900" algn="l">
              <a:lnSpc>
                <a:spcPct val="115000"/>
              </a:lnSpc>
              <a:spcBef>
                <a:spcPts val="375"/>
              </a:spcBef>
              <a:spcAft>
                <a:spcPts val="0"/>
              </a:spcAft>
              <a:buClr>
                <a:schemeClr val="dk1"/>
              </a:buClr>
              <a:buSzPts val="1800"/>
              <a:buFont typeface="Arial"/>
              <a:buChar char="•"/>
              <a:defRPr sz="1350" i="0" u="none" strike="noStrike" cap="none">
                <a:solidFill>
                  <a:schemeClr val="dk1"/>
                </a:solidFill>
                <a:latin typeface="Arial"/>
                <a:ea typeface="Arial"/>
                <a:cs typeface="Arial"/>
                <a:sym typeface="Arial"/>
              </a:defRPr>
            </a:lvl8pPr>
            <a:lvl9pPr marL="4114800" marR="0" lvl="8" indent="-342900" algn="l">
              <a:lnSpc>
                <a:spcPct val="115000"/>
              </a:lnSpc>
              <a:spcBef>
                <a:spcPts val="375"/>
              </a:spcBef>
              <a:spcAft>
                <a:spcPts val="0"/>
              </a:spcAft>
              <a:buClr>
                <a:schemeClr val="dk1"/>
              </a:buClr>
              <a:buSzPts val="1800"/>
              <a:buFont typeface="Arial"/>
              <a:buChar char="•"/>
              <a:defRPr sz="135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ffice of the Chief Records Officer text slide">
  <p:cSld name="TITLE_AND_BODY_1">
    <p:spTree>
      <p:nvGrpSpPr>
        <p:cNvPr id="1" name="Shape 66"/>
        <p:cNvGrpSpPr/>
        <p:nvPr/>
      </p:nvGrpSpPr>
      <p:grpSpPr>
        <a:xfrm>
          <a:off x="0" y="0"/>
          <a:ext cx="0" cy="0"/>
          <a:chOff x="0" y="0"/>
          <a:chExt cx="0" cy="0"/>
        </a:xfrm>
      </p:grpSpPr>
      <p:pic>
        <p:nvPicPr>
          <p:cNvPr id="67" name="Google Shape;67;g2804efc4176_8_43" descr="Office of the Chief Records Officer text slide"/>
          <p:cNvPicPr preferRelativeResize="0"/>
          <p:nvPr/>
        </p:nvPicPr>
        <p:blipFill rotWithShape="1">
          <a:blip r:embed="rId2">
            <a:alphaModFix/>
          </a:blip>
          <a:srcRect/>
          <a:stretch/>
        </p:blipFill>
        <p:spPr>
          <a:xfrm>
            <a:off x="0" y="0"/>
            <a:ext cx="6858000" cy="5143500"/>
          </a:xfrm>
          <a:prstGeom prst="rect">
            <a:avLst/>
          </a:prstGeom>
          <a:noFill/>
          <a:ln>
            <a:noFill/>
          </a:ln>
        </p:spPr>
      </p:pic>
      <p:sp>
        <p:nvSpPr>
          <p:cNvPr id="68" name="Google Shape;68;g2804efc4176_8_43"/>
          <p:cNvSpPr txBox="1">
            <a:spLocks noGrp="1"/>
          </p:cNvSpPr>
          <p:nvPr>
            <p:ph type="sldNum" idx="12"/>
          </p:nvPr>
        </p:nvSpPr>
        <p:spPr>
          <a:xfrm>
            <a:off x="86248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Merriweather"/>
                <a:ea typeface="Merriweather"/>
                <a:cs typeface="Merriweather"/>
                <a:sym typeface="Merriweathe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Merriweather"/>
                <a:ea typeface="Merriweather"/>
                <a:cs typeface="Merriweather"/>
                <a:sym typeface="Merriweathe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Merriweather"/>
                <a:ea typeface="Merriweather"/>
                <a:cs typeface="Merriweather"/>
                <a:sym typeface="Merriweathe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Merriweather"/>
                <a:ea typeface="Merriweather"/>
                <a:cs typeface="Merriweather"/>
                <a:sym typeface="Merriweathe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Merriweather"/>
                <a:ea typeface="Merriweather"/>
                <a:cs typeface="Merriweather"/>
                <a:sym typeface="Merriweathe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Merriweather"/>
                <a:ea typeface="Merriweather"/>
                <a:cs typeface="Merriweather"/>
                <a:sym typeface="Merriweathe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Merriweather"/>
                <a:ea typeface="Merriweather"/>
                <a:cs typeface="Merriweather"/>
                <a:sym typeface="Merriweathe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Merriweather"/>
                <a:ea typeface="Merriweather"/>
                <a:cs typeface="Merriweather"/>
                <a:sym typeface="Merriweathe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FFFFFF"/>
                </a:solidFill>
                <a:latin typeface="Merriweather"/>
                <a:ea typeface="Merriweather"/>
                <a:cs typeface="Merriweather"/>
                <a:sym typeface="Merriweather"/>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9"/>
        <p:cNvGrpSpPr/>
        <p:nvPr/>
      </p:nvGrpSpPr>
      <p:grpSpPr>
        <a:xfrm>
          <a:off x="0" y="0"/>
          <a:ext cx="0" cy="0"/>
          <a:chOff x="0" y="0"/>
          <a:chExt cx="0" cy="0"/>
        </a:xfrm>
      </p:grpSpPr>
      <p:pic>
        <p:nvPicPr>
          <p:cNvPr id="70" name="Google Shape;70;g2879b9641fe_6_22" descr="CRO2.jpg"/>
          <p:cNvPicPr preferRelativeResize="0"/>
          <p:nvPr/>
        </p:nvPicPr>
        <p:blipFill rotWithShape="1">
          <a:blip r:embed="rId2">
            <a:alphaModFix/>
          </a:blip>
          <a:srcRect/>
          <a:stretch/>
        </p:blipFill>
        <p:spPr>
          <a:xfrm>
            <a:off x="0" y="0"/>
            <a:ext cx="6858000" cy="5143500"/>
          </a:xfrm>
          <a:prstGeom prst="rect">
            <a:avLst/>
          </a:prstGeom>
          <a:noFill/>
          <a:ln>
            <a:noFill/>
          </a:ln>
        </p:spPr>
      </p:pic>
      <p:sp>
        <p:nvSpPr>
          <p:cNvPr id="71" name="Google Shape;71;g2879b9641fe_6_22"/>
          <p:cNvSpPr txBox="1">
            <a:spLocks noGrp="1"/>
          </p:cNvSpPr>
          <p:nvPr>
            <p:ph type="title"/>
          </p:nvPr>
        </p:nvSpPr>
        <p:spPr>
          <a:xfrm>
            <a:off x="457200" y="628650"/>
            <a:ext cx="8229600" cy="857250"/>
          </a:xfrm>
          <a:prstGeom prst="rect">
            <a:avLst/>
          </a:prstGeom>
          <a:noFill/>
          <a:ln>
            <a:noFill/>
          </a:ln>
        </p:spPr>
        <p:txBody>
          <a:bodyPr spcFirstLastPara="1" wrap="square" lIns="91425" tIns="91425" rIns="91425" bIns="91425" anchor="ctr" anchorCtr="0">
            <a:norm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72" name="Google Shape;72;g2879b9641fe_6_22"/>
          <p:cNvSpPr txBox="1">
            <a:spLocks noGrp="1"/>
          </p:cNvSpPr>
          <p:nvPr>
            <p:ph type="body" idx="1"/>
          </p:nvPr>
        </p:nvSpPr>
        <p:spPr>
          <a:xfrm>
            <a:off x="457200" y="1485900"/>
            <a:ext cx="8229600" cy="3314699"/>
          </a:xfrm>
          <a:prstGeom prst="rect">
            <a:avLst/>
          </a:prstGeom>
          <a:noFill/>
          <a:ln>
            <a:noFill/>
          </a:ln>
        </p:spPr>
        <p:txBody>
          <a:bodyPr spcFirstLastPara="1" wrap="square" lIns="91425" tIns="91425" rIns="91425" bIns="91425" anchor="t" anchorCtr="0">
            <a:norm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 name="Google Shape;73;g2879b9641fe_6_22"/>
          <p:cNvSpPr txBox="1">
            <a:spLocks noGrp="1"/>
          </p:cNvSpPr>
          <p:nvPr>
            <p:ph type="sldNum" idx="12"/>
          </p:nvPr>
        </p:nvSpPr>
        <p:spPr>
          <a:xfrm>
            <a:off x="6858000" y="4800599"/>
            <a:ext cx="2133599" cy="3429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CFCFCF"/>
              </a:buClr>
              <a:buSzPts val="300"/>
              <a:buFont typeface="Times New Roman"/>
              <a:buNone/>
              <a:defRPr sz="1200" b="0" i="0" u="none" strike="noStrike" cap="none">
                <a:solidFill>
                  <a:srgbClr val="CFCFCF"/>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CFCFCF"/>
              </a:buClr>
              <a:buSzPts val="300"/>
              <a:buFont typeface="Times New Roman"/>
              <a:buNone/>
              <a:defRPr sz="1200" b="0" i="0" u="none" strike="noStrike" cap="none">
                <a:solidFill>
                  <a:srgbClr val="CFCFCF"/>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CFCFCF"/>
              </a:buClr>
              <a:buSzPts val="300"/>
              <a:buFont typeface="Times New Roman"/>
              <a:buNone/>
              <a:defRPr sz="1200" b="0" i="0" u="none" strike="noStrike" cap="none">
                <a:solidFill>
                  <a:srgbClr val="CFCFCF"/>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CFCFCF"/>
              </a:buClr>
              <a:buSzPts val="300"/>
              <a:buFont typeface="Times New Roman"/>
              <a:buNone/>
              <a:defRPr sz="1200" b="0" i="0" u="none" strike="noStrike" cap="none">
                <a:solidFill>
                  <a:srgbClr val="CFCFCF"/>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CFCFCF"/>
              </a:buClr>
              <a:buSzPts val="300"/>
              <a:buFont typeface="Times New Roman"/>
              <a:buNone/>
              <a:defRPr sz="1200" b="0" i="0" u="none" strike="noStrike" cap="none">
                <a:solidFill>
                  <a:srgbClr val="CFCFCF"/>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CFCFCF"/>
              </a:buClr>
              <a:buSzPts val="300"/>
              <a:buFont typeface="Times New Roman"/>
              <a:buNone/>
              <a:defRPr sz="1200" b="0" i="0" u="none" strike="noStrike" cap="none">
                <a:solidFill>
                  <a:srgbClr val="CFCFCF"/>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CFCFCF"/>
              </a:buClr>
              <a:buSzPts val="300"/>
              <a:buFont typeface="Times New Roman"/>
              <a:buNone/>
              <a:defRPr sz="1200" b="0" i="0" u="none" strike="noStrike" cap="none">
                <a:solidFill>
                  <a:srgbClr val="CFCFCF"/>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CFCFCF"/>
              </a:buClr>
              <a:buSzPts val="300"/>
              <a:buFont typeface="Times New Roman"/>
              <a:buNone/>
              <a:defRPr sz="1200" b="0" i="0" u="none" strike="noStrike" cap="none">
                <a:solidFill>
                  <a:srgbClr val="CFCFCF"/>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CFCFCF"/>
              </a:buClr>
              <a:buSzPts val="300"/>
              <a:buFont typeface="Times New Roman"/>
              <a:buNone/>
              <a:defRPr sz="1200" b="0" i="0" u="none" strike="noStrike" cap="none">
                <a:solidFill>
                  <a:srgbClr val="CFCFCF"/>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cxnSp>
        <p:nvCxnSpPr>
          <p:cNvPr id="74" name="Google Shape;74;g2879b9641fe_6_22"/>
          <p:cNvCxnSpPr/>
          <p:nvPr/>
        </p:nvCxnSpPr>
        <p:spPr>
          <a:xfrm>
            <a:off x="0" y="628650"/>
            <a:ext cx="9144000" cy="0"/>
          </a:xfrm>
          <a:prstGeom prst="straightConnector1">
            <a:avLst/>
          </a:prstGeom>
          <a:noFill/>
          <a:ln w="25400" cap="flat" cmpd="sng">
            <a:solidFill>
              <a:srgbClr val="366092"/>
            </a:solidFill>
            <a:prstDash val="solid"/>
            <a:round/>
            <a:headEnd type="none" w="sm" len="sm"/>
            <a:tailEnd type="none" w="sm" len="sm"/>
          </a:ln>
          <a:effectLst>
            <a:outerShdw blurRad="39999" dist="20000" dir="5400000" rotWithShape="0">
              <a:srgbClr val="000000">
                <a:alpha val="36470"/>
              </a:srgbClr>
            </a:outerShdw>
          </a:effectLst>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cSld name="OBJECT_1">
    <p:spTree>
      <p:nvGrpSpPr>
        <p:cNvPr id="1" name="Shape 75"/>
        <p:cNvGrpSpPr/>
        <p:nvPr/>
      </p:nvGrpSpPr>
      <p:grpSpPr>
        <a:xfrm>
          <a:off x="0" y="0"/>
          <a:ext cx="0" cy="0"/>
          <a:chOff x="0" y="0"/>
          <a:chExt cx="0" cy="0"/>
        </a:xfrm>
      </p:grpSpPr>
      <p:pic>
        <p:nvPicPr>
          <p:cNvPr id="76" name="Google Shape;76;g2879b9641fe_6_63" descr="CRO2.jpg"/>
          <p:cNvPicPr preferRelativeResize="0"/>
          <p:nvPr/>
        </p:nvPicPr>
        <p:blipFill rotWithShape="1">
          <a:blip r:embed="rId2">
            <a:alphaModFix/>
          </a:blip>
          <a:srcRect/>
          <a:stretch/>
        </p:blipFill>
        <p:spPr>
          <a:xfrm>
            <a:off x="0" y="0"/>
            <a:ext cx="6858001" cy="5143501"/>
          </a:xfrm>
          <a:prstGeom prst="rect">
            <a:avLst/>
          </a:prstGeom>
          <a:noFill/>
          <a:ln>
            <a:noFill/>
          </a:ln>
        </p:spPr>
      </p:pic>
      <p:sp>
        <p:nvSpPr>
          <p:cNvPr id="77" name="Google Shape;77;g2879b9641fe_6_63"/>
          <p:cNvSpPr txBox="1">
            <a:spLocks noGrp="1"/>
          </p:cNvSpPr>
          <p:nvPr>
            <p:ph type="title"/>
          </p:nvPr>
        </p:nvSpPr>
        <p:spPr>
          <a:xfrm>
            <a:off x="457200" y="628650"/>
            <a:ext cx="8229600" cy="857250"/>
          </a:xfrm>
          <a:prstGeom prst="rect">
            <a:avLst/>
          </a:prstGeom>
          <a:noFill/>
          <a:ln>
            <a:noFill/>
          </a:ln>
        </p:spPr>
        <p:txBody>
          <a:bodyPr spcFirstLastPara="1" wrap="square" lIns="91425" tIns="45700" rIns="91425" bIns="45700" anchor="ctr" anchorCtr="0">
            <a:normAutofit/>
          </a:bodyPr>
          <a:lstStyle>
            <a:lvl1pPr marR="0" lvl="0" algn="ctr">
              <a:lnSpc>
                <a:spcPct val="100000"/>
              </a:lnSpc>
              <a:spcBef>
                <a:spcPts val="0"/>
              </a:spcBef>
              <a:spcAft>
                <a:spcPts val="0"/>
              </a:spcAft>
              <a:buClr>
                <a:schemeClr val="dk1"/>
              </a:buClr>
              <a:buSzPts val="4400"/>
              <a:buFont typeface="Century"/>
              <a:buNone/>
              <a:defRPr sz="4400" b="0" i="0" u="none" strike="noStrike" cap="none">
                <a:solidFill>
                  <a:schemeClr val="dk1"/>
                </a:solidFill>
                <a:latin typeface="Century"/>
                <a:ea typeface="Century"/>
                <a:cs typeface="Century"/>
                <a:sym typeface="Century"/>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a:endParaRPr/>
          </a:p>
        </p:txBody>
      </p:sp>
      <p:sp>
        <p:nvSpPr>
          <p:cNvPr id="78" name="Google Shape;78;g2879b9641fe_6_63"/>
          <p:cNvSpPr txBox="1">
            <a:spLocks noGrp="1"/>
          </p:cNvSpPr>
          <p:nvPr>
            <p:ph type="body" idx="1"/>
          </p:nvPr>
        </p:nvSpPr>
        <p:spPr>
          <a:xfrm>
            <a:off x="457200" y="1485900"/>
            <a:ext cx="8229600" cy="3314700"/>
          </a:xfrm>
          <a:prstGeom prst="rect">
            <a:avLst/>
          </a:prstGeom>
          <a:noFill/>
          <a:ln>
            <a:noFill/>
          </a:ln>
        </p:spPr>
        <p:txBody>
          <a:bodyPr spcFirstLastPara="1" wrap="square" lIns="91425" tIns="45700" rIns="91425" bIns="45700" anchor="t" anchorCtr="0">
            <a:normAutofit/>
          </a:bodyPr>
          <a:lstStyle>
            <a:lvl1pPr marL="457200" marR="0" lvl="0" indent="-431800" algn="l">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entury"/>
                <a:ea typeface="Century"/>
                <a:cs typeface="Century"/>
                <a:sym typeface="Century"/>
              </a:defRPr>
            </a:lvl1pPr>
            <a:lvl2pPr marL="914400" marR="0" lvl="1" indent="-406400" algn="l">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Century"/>
                <a:ea typeface="Century"/>
                <a:cs typeface="Century"/>
                <a:sym typeface="Century"/>
              </a:defRPr>
            </a:lvl2pPr>
            <a:lvl3pPr marL="1371600" marR="0" lvl="2" indent="-381000" algn="l">
              <a:lnSpc>
                <a:spcPct val="115000"/>
              </a:lnSpc>
              <a:spcBef>
                <a:spcPts val="480"/>
              </a:spcBef>
              <a:spcAft>
                <a:spcPts val="0"/>
              </a:spcAft>
              <a:buClr>
                <a:schemeClr val="dk1"/>
              </a:buClr>
              <a:buSzPts val="2400"/>
              <a:buFont typeface="Arial"/>
              <a:buChar char="•"/>
              <a:defRPr sz="2400" b="0" i="0" u="none" strike="noStrike" cap="none">
                <a:solidFill>
                  <a:schemeClr val="dk1"/>
                </a:solidFill>
                <a:latin typeface="Century"/>
                <a:ea typeface="Century"/>
                <a:cs typeface="Century"/>
                <a:sym typeface="Century"/>
              </a:defRPr>
            </a:lvl3pPr>
            <a:lvl4pPr marL="1828800" marR="0" lvl="3" indent="-355600" algn="l">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entury"/>
                <a:ea typeface="Century"/>
                <a:cs typeface="Century"/>
                <a:sym typeface="Century"/>
              </a:defRPr>
            </a:lvl4pPr>
            <a:lvl5pPr marL="2286000" marR="0" lvl="4" indent="-355600" algn="l">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entury"/>
                <a:ea typeface="Century"/>
                <a:cs typeface="Century"/>
                <a:sym typeface="Century"/>
              </a:defRPr>
            </a:lvl5pPr>
            <a:lvl6pPr marL="2743200" marR="0" lvl="5" indent="-355600" algn="l">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 name="Google Shape;79;g2879b9641fe_6_63"/>
          <p:cNvSpPr txBox="1">
            <a:spLocks noGrp="1"/>
          </p:cNvSpPr>
          <p:nvPr>
            <p:ph type="sldNum" idx="12"/>
          </p:nvPr>
        </p:nvSpPr>
        <p:spPr>
          <a:xfrm>
            <a:off x="6858000" y="4800599"/>
            <a:ext cx="2133600" cy="3429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000"/>
              <a:buFont typeface="Arial"/>
              <a:buNone/>
              <a:defRPr sz="1200" b="0" i="0" u="none" strike="noStrike" cap="none">
                <a:solidFill>
                  <a:srgbClr val="CFCFCF"/>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Arial"/>
              <a:buNone/>
              <a:defRPr sz="1200" b="0" i="0" u="none" strike="noStrike" cap="none">
                <a:solidFill>
                  <a:srgbClr val="CFCFCF"/>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Arial"/>
              <a:buNone/>
              <a:defRPr sz="1200" b="0" i="0" u="none" strike="noStrike" cap="none">
                <a:solidFill>
                  <a:srgbClr val="CFCFCF"/>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Arial"/>
              <a:buNone/>
              <a:defRPr sz="1200" b="0" i="0" u="none" strike="noStrike" cap="none">
                <a:solidFill>
                  <a:srgbClr val="CFCFCF"/>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Arial"/>
              <a:buNone/>
              <a:defRPr sz="1200" b="0" i="0" u="none" strike="noStrike" cap="none">
                <a:solidFill>
                  <a:srgbClr val="CFCFCF"/>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Arial"/>
              <a:buNone/>
              <a:defRPr sz="1200" b="0" i="0" u="none" strike="noStrike" cap="none">
                <a:solidFill>
                  <a:srgbClr val="CFCFCF"/>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Arial"/>
              <a:buNone/>
              <a:defRPr sz="1200" b="0" i="0" u="none" strike="noStrike" cap="none">
                <a:solidFill>
                  <a:srgbClr val="CFCFCF"/>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Arial"/>
              <a:buNone/>
              <a:defRPr sz="1200" b="0" i="0" u="none" strike="noStrike" cap="none">
                <a:solidFill>
                  <a:srgbClr val="CFCFCF"/>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Arial"/>
              <a:buNone/>
              <a:defRPr sz="1200" b="0" i="0" u="none" strike="noStrike" cap="none">
                <a:solidFill>
                  <a:srgbClr val="CFCFCF"/>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cxnSp>
        <p:nvCxnSpPr>
          <p:cNvPr id="80" name="Google Shape;80;g2879b9641fe_6_63"/>
          <p:cNvCxnSpPr/>
          <p:nvPr/>
        </p:nvCxnSpPr>
        <p:spPr>
          <a:xfrm>
            <a:off x="0" y="628650"/>
            <a:ext cx="9144000" cy="0"/>
          </a:xfrm>
          <a:prstGeom prst="straightConnector1">
            <a:avLst/>
          </a:prstGeom>
          <a:noFill/>
          <a:ln w="25400" cap="flat" cmpd="sng">
            <a:solidFill>
              <a:srgbClr val="366092"/>
            </a:solidFill>
            <a:prstDash val="solid"/>
            <a:round/>
            <a:headEnd type="none" w="sm" len="sm"/>
            <a:tailEnd type="none" w="sm" len="sm"/>
          </a:ln>
          <a:effectLst>
            <a:outerShdw blurRad="40000" dist="20000" dir="5400000" rotWithShape="0">
              <a:srgbClr val="000000">
                <a:alpha val="37647"/>
              </a:srgbClr>
            </a:outerShdw>
          </a:effectLst>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ffice of the Chief Records Officer title slide option #1 1">
  <p:cSld name="CUSTOM">
    <p:spTree>
      <p:nvGrpSpPr>
        <p:cNvPr id="1" name="Shape 11"/>
        <p:cNvGrpSpPr/>
        <p:nvPr/>
      </p:nvGrpSpPr>
      <p:grpSpPr>
        <a:xfrm>
          <a:off x="0" y="0"/>
          <a:ext cx="0" cy="0"/>
          <a:chOff x="0" y="0"/>
          <a:chExt cx="0" cy="0"/>
        </a:xfrm>
      </p:grpSpPr>
      <p:pic>
        <p:nvPicPr>
          <p:cNvPr id="12" name="Google Shape;12;g12467acd47f_1_49" descr="Office of the Chief Records Officer for the U.S. Government body text slide 1" title="Office of the Chief Records Officer for the U.S. Government body text slide 1"/>
          <p:cNvPicPr preferRelativeResize="0"/>
          <p:nvPr/>
        </p:nvPicPr>
        <p:blipFill rotWithShape="1">
          <a:blip r:embed="rId2">
            <a:alphaModFix/>
          </a:blip>
          <a:srcRect t="82150" b="2710"/>
          <a:stretch/>
        </p:blipFill>
        <p:spPr>
          <a:xfrm>
            <a:off x="0" y="4364850"/>
            <a:ext cx="9144000" cy="778650"/>
          </a:xfrm>
          <a:prstGeom prst="rect">
            <a:avLst/>
          </a:prstGeom>
          <a:noFill/>
          <a:ln>
            <a:noFill/>
          </a:ln>
        </p:spPr>
      </p:pic>
      <p:pic>
        <p:nvPicPr>
          <p:cNvPr id="13" name="Google Shape;13;g12467acd47f_1_49" descr="Office of the Chief Records Officer for the U.S. Government body text slide 1" title="Office of the Chief Records Officer for the U.S. Government body text slide 1"/>
          <p:cNvPicPr preferRelativeResize="0"/>
          <p:nvPr/>
        </p:nvPicPr>
        <p:blipFill rotWithShape="1">
          <a:blip r:embed="rId2">
            <a:alphaModFix/>
          </a:blip>
          <a:srcRect t="3687" b="71638"/>
          <a:stretch/>
        </p:blipFill>
        <p:spPr>
          <a:xfrm>
            <a:off x="0" y="0"/>
            <a:ext cx="9144000" cy="1269101"/>
          </a:xfrm>
          <a:prstGeom prst="rect">
            <a:avLst/>
          </a:prstGeom>
          <a:noFill/>
          <a:ln>
            <a:noFill/>
          </a:ln>
        </p:spPr>
      </p:pic>
      <p:sp>
        <p:nvSpPr>
          <p:cNvPr id="14" name="Google Shape;14;g12467acd47f_1_49"/>
          <p:cNvSpPr txBox="1"/>
          <p:nvPr/>
        </p:nvSpPr>
        <p:spPr>
          <a:xfrm>
            <a:off x="8461800" y="4727100"/>
            <a:ext cx="682200" cy="416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FFFFFF"/>
                </a:solidFill>
                <a:latin typeface="Merriweather"/>
                <a:ea typeface="Merriweather"/>
                <a:cs typeface="Merriweather"/>
                <a:sym typeface="Merriweather"/>
              </a:rPr>
              <a:t>‹#›</a:t>
            </a:fld>
            <a:endParaRPr sz="1000" b="0" i="0" u="none" strike="noStrike" cap="none">
              <a:solidFill>
                <a:srgbClr val="FFFFFF"/>
              </a:solidFill>
              <a:latin typeface="Merriweather"/>
              <a:ea typeface="Merriweather"/>
              <a:cs typeface="Merriweather"/>
              <a:sym typeface="Merriweathe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ational Archives Generic 4-3 text slide">
  <p:cSld name="TITLE_AND_BODY_2">
    <p:spTree>
      <p:nvGrpSpPr>
        <p:cNvPr id="1" name="Shape 81"/>
        <p:cNvGrpSpPr/>
        <p:nvPr/>
      </p:nvGrpSpPr>
      <p:grpSpPr>
        <a:xfrm>
          <a:off x="0" y="0"/>
          <a:ext cx="0" cy="0"/>
          <a:chOff x="0" y="0"/>
          <a:chExt cx="0" cy="0"/>
        </a:xfrm>
      </p:grpSpPr>
      <p:pic>
        <p:nvPicPr>
          <p:cNvPr id="82" name="Google Shape;82;g2a3fd51f816_0_384" descr="Agency Services text slide" title="Agency Services text slide"/>
          <p:cNvPicPr preferRelativeResize="0"/>
          <p:nvPr/>
        </p:nvPicPr>
        <p:blipFill rotWithShape="1">
          <a:blip r:embed="rId2">
            <a:alphaModFix/>
          </a:blip>
          <a:srcRect/>
          <a:stretch/>
        </p:blipFill>
        <p:spPr>
          <a:xfrm>
            <a:off x="0" y="0"/>
            <a:ext cx="6858000" cy="5143509"/>
          </a:xfrm>
          <a:prstGeom prst="rect">
            <a:avLst/>
          </a:prstGeom>
          <a:noFill/>
          <a:ln>
            <a:noFill/>
          </a:ln>
        </p:spPr>
      </p:pic>
      <p:sp>
        <p:nvSpPr>
          <p:cNvPr id="83" name="Google Shape;83;g2a3fd51f816_0_38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ffice of the Chief Records Officer text slide">
  <p:cSld name="TITLE_AND_BODY_1">
    <p:spTree>
      <p:nvGrpSpPr>
        <p:cNvPr id="1" name="Shape 88"/>
        <p:cNvGrpSpPr/>
        <p:nvPr/>
      </p:nvGrpSpPr>
      <p:grpSpPr>
        <a:xfrm>
          <a:off x="0" y="0"/>
          <a:ext cx="0" cy="0"/>
          <a:chOff x="0" y="0"/>
          <a:chExt cx="0" cy="0"/>
        </a:xfrm>
      </p:grpSpPr>
      <p:pic>
        <p:nvPicPr>
          <p:cNvPr id="89" name="Google Shape;89;g287fe9a740e_0_658" descr="Office of the Chief Records Officer for the U.S. Government body text slide 1" title="Office of the Chief Records Officer for the U.S. Government body text slide 1"/>
          <p:cNvPicPr preferRelativeResize="0"/>
          <p:nvPr/>
        </p:nvPicPr>
        <p:blipFill rotWithShape="1">
          <a:blip r:embed="rId2">
            <a:alphaModFix/>
          </a:blip>
          <a:srcRect/>
          <a:stretch/>
        </p:blipFill>
        <p:spPr>
          <a:xfrm>
            <a:off x="0" y="0"/>
            <a:ext cx="9144006" cy="5143500"/>
          </a:xfrm>
          <a:prstGeom prst="rect">
            <a:avLst/>
          </a:prstGeom>
          <a:noFill/>
          <a:ln>
            <a:noFill/>
          </a:ln>
        </p:spPr>
      </p:pic>
      <p:sp>
        <p:nvSpPr>
          <p:cNvPr id="90" name="Google Shape;90;g287fe9a740e_0_658"/>
          <p:cNvSpPr txBox="1">
            <a:spLocks noGrp="1"/>
          </p:cNvSpPr>
          <p:nvPr>
            <p:ph type="sldNum" idx="12"/>
          </p:nvPr>
        </p:nvSpPr>
        <p:spPr>
          <a:xfrm>
            <a:off x="8510558" y="4663216"/>
            <a:ext cx="5487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Merriweather"/>
                <a:ea typeface="Merriweather"/>
                <a:cs typeface="Merriweather"/>
                <a:sym typeface="Merriweather"/>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Merriweather"/>
                <a:ea typeface="Merriweather"/>
                <a:cs typeface="Merriweather"/>
                <a:sym typeface="Merriweather"/>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Merriweather"/>
                <a:ea typeface="Merriweather"/>
                <a:cs typeface="Merriweather"/>
                <a:sym typeface="Merriweather"/>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Merriweather"/>
                <a:ea typeface="Merriweather"/>
                <a:cs typeface="Merriweather"/>
                <a:sym typeface="Merriweather"/>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Merriweather"/>
                <a:ea typeface="Merriweather"/>
                <a:cs typeface="Merriweather"/>
                <a:sym typeface="Merriweather"/>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Merriweather"/>
                <a:ea typeface="Merriweather"/>
                <a:cs typeface="Merriweather"/>
                <a:sym typeface="Merriweather"/>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Merriweather"/>
                <a:ea typeface="Merriweather"/>
                <a:cs typeface="Merriweather"/>
                <a:sym typeface="Merriweather"/>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Merriweather"/>
                <a:ea typeface="Merriweather"/>
                <a:cs typeface="Merriweather"/>
                <a:sym typeface="Merriweather"/>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ffice of the Chief Records Officer title slide title slide option #1">
  <p:cSld name="TITLE_1">
    <p:spTree>
      <p:nvGrpSpPr>
        <p:cNvPr id="1" name="Shape 91"/>
        <p:cNvGrpSpPr/>
        <p:nvPr/>
      </p:nvGrpSpPr>
      <p:grpSpPr>
        <a:xfrm>
          <a:off x="0" y="0"/>
          <a:ext cx="0" cy="0"/>
          <a:chOff x="0" y="0"/>
          <a:chExt cx="0" cy="0"/>
        </a:xfrm>
      </p:grpSpPr>
      <p:pic>
        <p:nvPicPr>
          <p:cNvPr id="92" name="Google Shape;92;g287fe9a740e_0_655" descr="Office of the Chief Records Officer for the U.S. Government body title slide" title="Office of the Chief Records Officer for the U.S. Government body title slide"/>
          <p:cNvPicPr preferRelativeResize="0"/>
          <p:nvPr/>
        </p:nvPicPr>
        <p:blipFill rotWithShape="1">
          <a:blip r:embed="rId2">
            <a:alphaModFix/>
          </a:blip>
          <a:srcRect/>
          <a:stretch/>
        </p:blipFill>
        <p:spPr>
          <a:xfrm>
            <a:off x="0" y="0"/>
            <a:ext cx="9144056" cy="5143500"/>
          </a:xfrm>
          <a:prstGeom prst="rect">
            <a:avLst/>
          </a:prstGeom>
          <a:noFill/>
          <a:ln>
            <a:noFill/>
          </a:ln>
        </p:spPr>
      </p:pic>
      <p:sp>
        <p:nvSpPr>
          <p:cNvPr id="93" name="Google Shape;93;g287fe9a740e_0_655"/>
          <p:cNvSpPr txBox="1">
            <a:spLocks noGrp="1"/>
          </p:cNvSpPr>
          <p:nvPr>
            <p:ph type="sldNum" idx="12"/>
          </p:nvPr>
        </p:nvSpPr>
        <p:spPr>
          <a:xfrm>
            <a:off x="8520544" y="4704544"/>
            <a:ext cx="548700" cy="359100"/>
          </a:xfrm>
          <a:prstGeom prst="rect">
            <a:avLst/>
          </a:prstGeom>
          <a:noFill/>
          <a:ln>
            <a:noFill/>
          </a:ln>
        </p:spPr>
        <p:txBody>
          <a:bodyPr spcFirstLastPara="1" wrap="square" lIns="68575" tIns="68575" rIns="68575" bIns="68575" anchor="ctr" anchorCtr="0">
            <a:noAutofit/>
          </a:bodyPr>
          <a:lstStyle>
            <a:lvl1pPr marL="0" marR="0" lvl="0" indent="0" algn="ctr">
              <a:lnSpc>
                <a:spcPct val="100000"/>
              </a:lnSpc>
              <a:spcBef>
                <a:spcPts val="0"/>
              </a:spcBef>
              <a:spcAft>
                <a:spcPts val="0"/>
              </a:spcAft>
              <a:buClr>
                <a:schemeClr val="dk1"/>
              </a:buClr>
              <a:buSzPts val="800"/>
              <a:buFont typeface="Merriweather"/>
              <a:buNone/>
              <a:defRPr sz="800" b="0" i="0" u="none" strike="noStrike" cap="none">
                <a:solidFill>
                  <a:schemeClr val="dk1"/>
                </a:solidFill>
                <a:latin typeface="Merriweather"/>
                <a:ea typeface="Merriweather"/>
                <a:cs typeface="Merriweather"/>
                <a:sym typeface="Merriweather"/>
              </a:defRPr>
            </a:lvl1pPr>
            <a:lvl2pPr marL="0" marR="0" lvl="1" indent="0" algn="ctr">
              <a:lnSpc>
                <a:spcPct val="100000"/>
              </a:lnSpc>
              <a:spcBef>
                <a:spcPts val="0"/>
              </a:spcBef>
              <a:spcAft>
                <a:spcPts val="0"/>
              </a:spcAft>
              <a:buClr>
                <a:schemeClr val="dk1"/>
              </a:buClr>
              <a:buSzPts val="800"/>
              <a:buFont typeface="Merriweather"/>
              <a:buNone/>
              <a:defRPr sz="800" b="0" i="0" u="none" strike="noStrike" cap="none">
                <a:solidFill>
                  <a:schemeClr val="dk1"/>
                </a:solidFill>
                <a:latin typeface="Merriweather"/>
                <a:ea typeface="Merriweather"/>
                <a:cs typeface="Merriweather"/>
                <a:sym typeface="Merriweather"/>
              </a:defRPr>
            </a:lvl2pPr>
            <a:lvl3pPr marL="0" marR="0" lvl="2" indent="0" algn="ctr">
              <a:lnSpc>
                <a:spcPct val="100000"/>
              </a:lnSpc>
              <a:spcBef>
                <a:spcPts val="0"/>
              </a:spcBef>
              <a:spcAft>
                <a:spcPts val="0"/>
              </a:spcAft>
              <a:buClr>
                <a:schemeClr val="dk1"/>
              </a:buClr>
              <a:buSzPts val="800"/>
              <a:buFont typeface="Merriweather"/>
              <a:buNone/>
              <a:defRPr sz="800" b="0" i="0" u="none" strike="noStrike" cap="none">
                <a:solidFill>
                  <a:schemeClr val="dk1"/>
                </a:solidFill>
                <a:latin typeface="Merriweather"/>
                <a:ea typeface="Merriweather"/>
                <a:cs typeface="Merriweather"/>
                <a:sym typeface="Merriweather"/>
              </a:defRPr>
            </a:lvl3pPr>
            <a:lvl4pPr marL="0" marR="0" lvl="3" indent="0" algn="ctr">
              <a:lnSpc>
                <a:spcPct val="100000"/>
              </a:lnSpc>
              <a:spcBef>
                <a:spcPts val="0"/>
              </a:spcBef>
              <a:spcAft>
                <a:spcPts val="0"/>
              </a:spcAft>
              <a:buClr>
                <a:schemeClr val="dk1"/>
              </a:buClr>
              <a:buSzPts val="800"/>
              <a:buFont typeface="Merriweather"/>
              <a:buNone/>
              <a:defRPr sz="800" b="0" i="0" u="none" strike="noStrike" cap="none">
                <a:solidFill>
                  <a:schemeClr val="dk1"/>
                </a:solidFill>
                <a:latin typeface="Merriweather"/>
                <a:ea typeface="Merriweather"/>
                <a:cs typeface="Merriweather"/>
                <a:sym typeface="Merriweather"/>
              </a:defRPr>
            </a:lvl4pPr>
            <a:lvl5pPr marL="0" marR="0" lvl="4" indent="0" algn="ctr">
              <a:lnSpc>
                <a:spcPct val="100000"/>
              </a:lnSpc>
              <a:spcBef>
                <a:spcPts val="0"/>
              </a:spcBef>
              <a:spcAft>
                <a:spcPts val="0"/>
              </a:spcAft>
              <a:buClr>
                <a:schemeClr val="dk1"/>
              </a:buClr>
              <a:buSzPts val="800"/>
              <a:buFont typeface="Merriweather"/>
              <a:buNone/>
              <a:defRPr sz="800" b="0" i="0" u="none" strike="noStrike" cap="none">
                <a:solidFill>
                  <a:schemeClr val="dk1"/>
                </a:solidFill>
                <a:latin typeface="Merriweather"/>
                <a:ea typeface="Merriweather"/>
                <a:cs typeface="Merriweather"/>
                <a:sym typeface="Merriweather"/>
              </a:defRPr>
            </a:lvl5pPr>
            <a:lvl6pPr marL="0" marR="0" lvl="5" indent="0" algn="ctr">
              <a:lnSpc>
                <a:spcPct val="100000"/>
              </a:lnSpc>
              <a:spcBef>
                <a:spcPts val="0"/>
              </a:spcBef>
              <a:spcAft>
                <a:spcPts val="0"/>
              </a:spcAft>
              <a:buClr>
                <a:schemeClr val="dk1"/>
              </a:buClr>
              <a:buSzPts val="800"/>
              <a:buFont typeface="Merriweather"/>
              <a:buNone/>
              <a:defRPr sz="800" b="0" i="0" u="none" strike="noStrike" cap="none">
                <a:solidFill>
                  <a:schemeClr val="dk1"/>
                </a:solidFill>
                <a:latin typeface="Merriweather"/>
                <a:ea typeface="Merriweather"/>
                <a:cs typeface="Merriweather"/>
                <a:sym typeface="Merriweather"/>
              </a:defRPr>
            </a:lvl6pPr>
            <a:lvl7pPr marL="0" marR="0" lvl="6" indent="0" algn="ctr">
              <a:lnSpc>
                <a:spcPct val="100000"/>
              </a:lnSpc>
              <a:spcBef>
                <a:spcPts val="0"/>
              </a:spcBef>
              <a:spcAft>
                <a:spcPts val="0"/>
              </a:spcAft>
              <a:buClr>
                <a:schemeClr val="dk1"/>
              </a:buClr>
              <a:buSzPts val="800"/>
              <a:buFont typeface="Merriweather"/>
              <a:buNone/>
              <a:defRPr sz="800" b="0" i="0" u="none" strike="noStrike" cap="none">
                <a:solidFill>
                  <a:schemeClr val="dk1"/>
                </a:solidFill>
                <a:latin typeface="Merriweather"/>
                <a:ea typeface="Merriweather"/>
                <a:cs typeface="Merriweather"/>
                <a:sym typeface="Merriweather"/>
              </a:defRPr>
            </a:lvl7pPr>
            <a:lvl8pPr marL="0" marR="0" lvl="7" indent="0" algn="ctr">
              <a:lnSpc>
                <a:spcPct val="100000"/>
              </a:lnSpc>
              <a:spcBef>
                <a:spcPts val="0"/>
              </a:spcBef>
              <a:spcAft>
                <a:spcPts val="0"/>
              </a:spcAft>
              <a:buClr>
                <a:schemeClr val="dk1"/>
              </a:buClr>
              <a:buSzPts val="800"/>
              <a:buFont typeface="Merriweather"/>
              <a:buNone/>
              <a:defRPr sz="800" b="0" i="0" u="none" strike="noStrike" cap="none">
                <a:solidFill>
                  <a:schemeClr val="dk1"/>
                </a:solidFill>
                <a:latin typeface="Merriweather"/>
                <a:ea typeface="Merriweather"/>
                <a:cs typeface="Merriweather"/>
                <a:sym typeface="Merriweather"/>
              </a:defRPr>
            </a:lvl8pPr>
            <a:lvl9pPr marL="0" marR="0" lvl="8" indent="0" algn="ctr">
              <a:lnSpc>
                <a:spcPct val="100000"/>
              </a:lnSpc>
              <a:spcBef>
                <a:spcPts val="0"/>
              </a:spcBef>
              <a:spcAft>
                <a:spcPts val="0"/>
              </a:spcAft>
              <a:buClr>
                <a:schemeClr val="dk1"/>
              </a:buClr>
              <a:buSzPts val="800"/>
              <a:buFont typeface="Merriweather"/>
              <a:buNone/>
              <a:defRPr sz="800" b="0" i="0" u="none" strike="noStrike" cap="none">
                <a:solidFill>
                  <a:schemeClr val="dk1"/>
                </a:solidFill>
                <a:latin typeface="Merriweather"/>
                <a:ea typeface="Merriweather"/>
                <a:cs typeface="Merriweather"/>
                <a:sym typeface="Merriweather"/>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ffice of the Chief Records Officer title slide option #1">
  <p:cSld name="CUSTOM">
    <p:spTree>
      <p:nvGrpSpPr>
        <p:cNvPr id="1" name="Shape 94"/>
        <p:cNvGrpSpPr/>
        <p:nvPr/>
      </p:nvGrpSpPr>
      <p:grpSpPr>
        <a:xfrm>
          <a:off x="0" y="0"/>
          <a:ext cx="0" cy="0"/>
          <a:chOff x="0" y="0"/>
          <a:chExt cx="0" cy="0"/>
        </a:xfrm>
      </p:grpSpPr>
      <p:pic>
        <p:nvPicPr>
          <p:cNvPr id="95" name="Google Shape;95;g287fe9a740e_0_661" descr="Office of the Chief Records Officer for the U.S. Government body text slide 1" title="Office of the Chief Records Officer for the U.S. Government body text slide 1"/>
          <p:cNvPicPr preferRelativeResize="0"/>
          <p:nvPr/>
        </p:nvPicPr>
        <p:blipFill rotWithShape="1">
          <a:blip r:embed="rId2">
            <a:alphaModFix/>
          </a:blip>
          <a:srcRect/>
          <a:stretch/>
        </p:blipFill>
        <p:spPr>
          <a:xfrm>
            <a:off x="0" y="0"/>
            <a:ext cx="9144000" cy="5143485"/>
          </a:xfrm>
          <a:prstGeom prst="rect">
            <a:avLst/>
          </a:prstGeom>
          <a:noFill/>
          <a:ln>
            <a:noFill/>
          </a:ln>
        </p:spPr>
      </p:pic>
      <p:sp>
        <p:nvSpPr>
          <p:cNvPr id="96" name="Google Shape;96;g287fe9a740e_0_661"/>
          <p:cNvSpPr txBox="1"/>
          <p:nvPr/>
        </p:nvSpPr>
        <p:spPr>
          <a:xfrm>
            <a:off x="8461800" y="4587700"/>
            <a:ext cx="682200" cy="416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FFFFFF"/>
                </a:solidFill>
                <a:latin typeface="Merriweather"/>
                <a:ea typeface="Merriweather"/>
                <a:cs typeface="Merriweather"/>
                <a:sym typeface="Merriweather"/>
              </a:rPr>
              <a:t>‹#›</a:t>
            </a:fld>
            <a:endParaRPr sz="1000" b="0" i="0" u="none" strike="noStrike" cap="none">
              <a:solidFill>
                <a:srgbClr val="FFFFFF"/>
              </a:solidFill>
              <a:latin typeface="Merriweather"/>
              <a:ea typeface="Merriweather"/>
              <a:cs typeface="Merriweather"/>
              <a:sym typeface="Merriweathe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ffice of the Chief Records Officer title slide option #2">
  <p:cSld name="Office of the Chief Records Officer title slide option #2">
    <p:spTree>
      <p:nvGrpSpPr>
        <p:cNvPr id="1" name="Shape 97"/>
        <p:cNvGrpSpPr/>
        <p:nvPr/>
      </p:nvGrpSpPr>
      <p:grpSpPr>
        <a:xfrm>
          <a:off x="0" y="0"/>
          <a:ext cx="0" cy="0"/>
          <a:chOff x="0" y="0"/>
          <a:chExt cx="0" cy="0"/>
        </a:xfrm>
      </p:grpSpPr>
      <p:pic>
        <p:nvPicPr>
          <p:cNvPr id="98" name="Google Shape;98;g287fe9a740e_0_664" descr="Office of the Chief Records Officer for the U.S. Government body text slide 1" title="Office of the Chief Records Officer for the U.S. Government body text slide 1"/>
          <p:cNvPicPr preferRelativeResize="0"/>
          <p:nvPr/>
        </p:nvPicPr>
        <p:blipFill rotWithShape="1">
          <a:blip r:embed="rId2">
            <a:alphaModFix/>
          </a:blip>
          <a:srcRect/>
          <a:stretch/>
        </p:blipFill>
        <p:spPr>
          <a:xfrm>
            <a:off x="0" y="1"/>
            <a:ext cx="6858000" cy="5143509"/>
          </a:xfrm>
          <a:prstGeom prst="rect">
            <a:avLst/>
          </a:prstGeom>
          <a:noFill/>
          <a:ln>
            <a:noFill/>
          </a:ln>
        </p:spPr>
      </p:pic>
      <p:sp>
        <p:nvSpPr>
          <p:cNvPr id="99" name="Google Shape;99;g287fe9a740e_0_664"/>
          <p:cNvSpPr txBox="1"/>
          <p:nvPr/>
        </p:nvSpPr>
        <p:spPr>
          <a:xfrm>
            <a:off x="8595300" y="4692824"/>
            <a:ext cx="548700" cy="294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FFFFFF"/>
                </a:solidFill>
                <a:latin typeface="Merriweather"/>
                <a:ea typeface="Merriweather"/>
                <a:cs typeface="Merriweather"/>
                <a:sym typeface="Merriweather"/>
              </a:rPr>
              <a:t>‹#›</a:t>
            </a:fld>
            <a:endParaRPr sz="1000" b="0" i="0" u="none" strike="noStrike" cap="none">
              <a:solidFill>
                <a:srgbClr val="FFFFFF"/>
              </a:solidFill>
              <a:latin typeface="Merriweather"/>
              <a:ea typeface="Merriweather"/>
              <a:cs typeface="Merriweather"/>
              <a:sym typeface="Merriweathe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sp>
        <p:nvSpPr>
          <p:cNvPr id="101" name="Google Shape;101;g287fe9a740e_0_66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2" name="Google Shape;102;g287fe9a740e_0_6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3"/>
        <p:cNvGrpSpPr/>
        <p:nvPr/>
      </p:nvGrpSpPr>
      <p:grpSpPr>
        <a:xfrm>
          <a:off x="0" y="0"/>
          <a:ext cx="0" cy="0"/>
          <a:chOff x="0" y="0"/>
          <a:chExt cx="0" cy="0"/>
        </a:xfrm>
      </p:grpSpPr>
      <p:sp>
        <p:nvSpPr>
          <p:cNvPr id="104" name="Google Shape;104;g287fe9a740e_0_67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5" name="Google Shape;105;g287fe9a740e_0_67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06" name="Google Shape;106;g287fe9a740e_0_6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7"/>
        <p:cNvGrpSpPr/>
        <p:nvPr/>
      </p:nvGrpSpPr>
      <p:grpSpPr>
        <a:xfrm>
          <a:off x="0" y="0"/>
          <a:ext cx="0" cy="0"/>
          <a:chOff x="0" y="0"/>
          <a:chExt cx="0" cy="0"/>
        </a:xfrm>
      </p:grpSpPr>
      <p:sp>
        <p:nvSpPr>
          <p:cNvPr id="108" name="Google Shape;108;g287fe9a740e_0_67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9" name="Google Shape;109;g287fe9a740e_0_67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10" name="Google Shape;110;g287fe9a740e_0_67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11" name="Google Shape;111;g287fe9a740e_0_6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2"/>
        <p:cNvGrpSpPr/>
        <p:nvPr/>
      </p:nvGrpSpPr>
      <p:grpSpPr>
        <a:xfrm>
          <a:off x="0" y="0"/>
          <a:ext cx="0" cy="0"/>
          <a:chOff x="0" y="0"/>
          <a:chExt cx="0" cy="0"/>
        </a:xfrm>
      </p:grpSpPr>
      <p:sp>
        <p:nvSpPr>
          <p:cNvPr id="113" name="Google Shape;113;g287fe9a740e_0_67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14" name="Google Shape;114;g287fe9a740e_0_67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15" name="Google Shape;115;g287fe9a740e_0_6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6"/>
        <p:cNvGrpSpPr/>
        <p:nvPr/>
      </p:nvGrpSpPr>
      <p:grpSpPr>
        <a:xfrm>
          <a:off x="0" y="0"/>
          <a:ext cx="0" cy="0"/>
          <a:chOff x="0" y="0"/>
          <a:chExt cx="0" cy="0"/>
        </a:xfrm>
      </p:grpSpPr>
      <p:sp>
        <p:nvSpPr>
          <p:cNvPr id="117" name="Google Shape;117;g287fe9a740e_0_68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18" name="Google Shape;118;g287fe9a740e_0_6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
        <p:cNvGrpSpPr/>
        <p:nvPr/>
      </p:nvGrpSpPr>
      <p:grpSpPr>
        <a:xfrm>
          <a:off x="0" y="0"/>
          <a:ext cx="0" cy="0"/>
          <a:chOff x="0" y="0"/>
          <a:chExt cx="0" cy="0"/>
        </a:xfrm>
      </p:grpSpPr>
      <p:sp>
        <p:nvSpPr>
          <p:cNvPr id="16" name="Google Shape;16;g12467acd47f_1_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 name="Google Shape;17;g12467acd47f_1_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9"/>
        <p:cNvGrpSpPr/>
        <p:nvPr/>
      </p:nvGrpSpPr>
      <p:grpSpPr>
        <a:xfrm>
          <a:off x="0" y="0"/>
          <a:ext cx="0" cy="0"/>
          <a:chOff x="0" y="0"/>
          <a:chExt cx="0" cy="0"/>
        </a:xfrm>
      </p:grpSpPr>
      <p:sp>
        <p:nvSpPr>
          <p:cNvPr id="120" name="Google Shape;120;g287fe9a740e_0_68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g287fe9a740e_0_68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22" name="Google Shape;122;g287fe9a740e_0_68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23" name="Google Shape;123;g287fe9a740e_0_68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24" name="Google Shape;124;g287fe9a740e_0_6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5"/>
        <p:cNvGrpSpPr/>
        <p:nvPr/>
      </p:nvGrpSpPr>
      <p:grpSpPr>
        <a:xfrm>
          <a:off x="0" y="0"/>
          <a:ext cx="0" cy="0"/>
          <a:chOff x="0" y="0"/>
          <a:chExt cx="0" cy="0"/>
        </a:xfrm>
      </p:grpSpPr>
      <p:sp>
        <p:nvSpPr>
          <p:cNvPr id="126" name="Google Shape;126;g287fe9a740e_0_69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127" name="Google Shape;127;g287fe9a740e_0_6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8"/>
        <p:cNvGrpSpPr/>
        <p:nvPr/>
      </p:nvGrpSpPr>
      <p:grpSpPr>
        <a:xfrm>
          <a:off x="0" y="0"/>
          <a:ext cx="0" cy="0"/>
          <a:chOff x="0" y="0"/>
          <a:chExt cx="0" cy="0"/>
        </a:xfrm>
      </p:grpSpPr>
      <p:sp>
        <p:nvSpPr>
          <p:cNvPr id="129" name="Google Shape;129;g287fe9a740e_0_69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30" name="Google Shape;130;g287fe9a740e_0_69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131" name="Google Shape;131;g287fe9a740e_0_6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2"/>
        <p:cNvGrpSpPr/>
        <p:nvPr/>
      </p:nvGrpSpPr>
      <p:grpSpPr>
        <a:xfrm>
          <a:off x="0" y="0"/>
          <a:ext cx="0" cy="0"/>
          <a:chOff x="0" y="0"/>
          <a:chExt cx="0" cy="0"/>
        </a:xfrm>
      </p:grpSpPr>
      <p:pic>
        <p:nvPicPr>
          <p:cNvPr id="133" name="Google Shape;133;g287fe9a740e_0_699" descr="CRO2.jpg"/>
          <p:cNvPicPr preferRelativeResize="0"/>
          <p:nvPr/>
        </p:nvPicPr>
        <p:blipFill rotWithShape="1">
          <a:blip r:embed="rId2">
            <a:alphaModFix/>
          </a:blip>
          <a:srcRect/>
          <a:stretch/>
        </p:blipFill>
        <p:spPr>
          <a:xfrm>
            <a:off x="0" y="0"/>
            <a:ext cx="6858000" cy="5143500"/>
          </a:xfrm>
          <a:prstGeom prst="rect">
            <a:avLst/>
          </a:prstGeom>
          <a:noFill/>
          <a:ln>
            <a:noFill/>
          </a:ln>
        </p:spPr>
      </p:pic>
      <p:sp>
        <p:nvSpPr>
          <p:cNvPr id="134" name="Google Shape;134;g287fe9a740e_0_699"/>
          <p:cNvSpPr txBox="1">
            <a:spLocks noGrp="1"/>
          </p:cNvSpPr>
          <p:nvPr>
            <p:ph type="title"/>
          </p:nvPr>
        </p:nvSpPr>
        <p:spPr>
          <a:xfrm>
            <a:off x="457200" y="628650"/>
            <a:ext cx="8229600" cy="8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entury"/>
              <a:buNone/>
              <a:defRPr>
                <a:latin typeface="Century"/>
                <a:ea typeface="Century"/>
                <a:cs typeface="Century"/>
                <a:sym typeface="Century"/>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5" name="Google Shape;135;g287fe9a740e_0_699"/>
          <p:cNvSpPr txBox="1">
            <a:spLocks noGrp="1"/>
          </p:cNvSpPr>
          <p:nvPr>
            <p:ph type="body" idx="1"/>
          </p:nvPr>
        </p:nvSpPr>
        <p:spPr>
          <a:xfrm>
            <a:off x="457200" y="1485900"/>
            <a:ext cx="8229600" cy="3314700"/>
          </a:xfrm>
          <a:prstGeom prst="rect">
            <a:avLst/>
          </a:prstGeom>
          <a:noFill/>
          <a:ln>
            <a:noFill/>
          </a:ln>
        </p:spPr>
        <p:txBody>
          <a:bodyPr spcFirstLastPara="1" wrap="square" lIns="91425" tIns="45700" rIns="91425" bIns="45700" anchor="t" anchorCtr="0">
            <a:normAutofit/>
          </a:bodyPr>
          <a:lstStyle>
            <a:lvl1pPr marL="457200" lvl="0" indent="-431800" algn="l">
              <a:lnSpc>
                <a:spcPct val="115000"/>
              </a:lnSpc>
              <a:spcBef>
                <a:spcPts val="640"/>
              </a:spcBef>
              <a:spcAft>
                <a:spcPts val="0"/>
              </a:spcAft>
              <a:buClr>
                <a:schemeClr val="dk1"/>
              </a:buClr>
              <a:buSzPts val="3200"/>
              <a:buChar char="●"/>
              <a:defRPr>
                <a:latin typeface="Century"/>
                <a:ea typeface="Century"/>
                <a:cs typeface="Century"/>
                <a:sym typeface="Century"/>
              </a:defRPr>
            </a:lvl1pPr>
            <a:lvl2pPr marL="914400" lvl="1" indent="-406400" algn="l">
              <a:lnSpc>
                <a:spcPct val="115000"/>
              </a:lnSpc>
              <a:spcBef>
                <a:spcPts val="560"/>
              </a:spcBef>
              <a:spcAft>
                <a:spcPts val="0"/>
              </a:spcAft>
              <a:buClr>
                <a:schemeClr val="dk1"/>
              </a:buClr>
              <a:buSzPts val="2800"/>
              <a:buChar char="○"/>
              <a:defRPr>
                <a:latin typeface="Century"/>
                <a:ea typeface="Century"/>
                <a:cs typeface="Century"/>
                <a:sym typeface="Century"/>
              </a:defRPr>
            </a:lvl2pPr>
            <a:lvl3pPr marL="1371600" lvl="2" indent="-381000" algn="l">
              <a:lnSpc>
                <a:spcPct val="115000"/>
              </a:lnSpc>
              <a:spcBef>
                <a:spcPts val="480"/>
              </a:spcBef>
              <a:spcAft>
                <a:spcPts val="0"/>
              </a:spcAft>
              <a:buClr>
                <a:schemeClr val="dk1"/>
              </a:buClr>
              <a:buSzPts val="2400"/>
              <a:buChar char="■"/>
              <a:defRPr>
                <a:latin typeface="Century"/>
                <a:ea typeface="Century"/>
                <a:cs typeface="Century"/>
                <a:sym typeface="Century"/>
              </a:defRPr>
            </a:lvl3pPr>
            <a:lvl4pPr marL="1828800" lvl="3" indent="-355600" algn="l">
              <a:lnSpc>
                <a:spcPct val="115000"/>
              </a:lnSpc>
              <a:spcBef>
                <a:spcPts val="400"/>
              </a:spcBef>
              <a:spcAft>
                <a:spcPts val="0"/>
              </a:spcAft>
              <a:buClr>
                <a:schemeClr val="dk1"/>
              </a:buClr>
              <a:buSzPts val="2000"/>
              <a:buChar char="●"/>
              <a:defRPr>
                <a:latin typeface="Century"/>
                <a:ea typeface="Century"/>
                <a:cs typeface="Century"/>
                <a:sym typeface="Century"/>
              </a:defRPr>
            </a:lvl4pPr>
            <a:lvl5pPr marL="2286000" lvl="4" indent="-355600" algn="l">
              <a:lnSpc>
                <a:spcPct val="115000"/>
              </a:lnSpc>
              <a:spcBef>
                <a:spcPts val="400"/>
              </a:spcBef>
              <a:spcAft>
                <a:spcPts val="0"/>
              </a:spcAft>
              <a:buClr>
                <a:schemeClr val="dk1"/>
              </a:buClr>
              <a:buSzPts val="2000"/>
              <a:buChar char="○"/>
              <a:defRPr>
                <a:latin typeface="Century"/>
                <a:ea typeface="Century"/>
                <a:cs typeface="Century"/>
                <a:sym typeface="Century"/>
              </a:defRPr>
            </a:lvl5pPr>
            <a:lvl6pPr marL="2743200" lvl="5" indent="-342900" algn="l">
              <a:lnSpc>
                <a:spcPct val="115000"/>
              </a:lnSpc>
              <a:spcBef>
                <a:spcPts val="360"/>
              </a:spcBef>
              <a:spcAft>
                <a:spcPts val="0"/>
              </a:spcAft>
              <a:buClr>
                <a:schemeClr val="dk1"/>
              </a:buClr>
              <a:buSzPts val="1800"/>
              <a:buChar char="■"/>
              <a:defRPr/>
            </a:lvl6pPr>
            <a:lvl7pPr marL="3200400" lvl="6" indent="-342900" algn="l">
              <a:lnSpc>
                <a:spcPct val="115000"/>
              </a:lnSpc>
              <a:spcBef>
                <a:spcPts val="360"/>
              </a:spcBef>
              <a:spcAft>
                <a:spcPts val="0"/>
              </a:spcAft>
              <a:buClr>
                <a:schemeClr val="dk1"/>
              </a:buClr>
              <a:buSzPts val="1800"/>
              <a:buChar char="●"/>
              <a:defRPr/>
            </a:lvl7pPr>
            <a:lvl8pPr marL="3657600" lvl="7" indent="-342900" algn="l">
              <a:lnSpc>
                <a:spcPct val="115000"/>
              </a:lnSpc>
              <a:spcBef>
                <a:spcPts val="360"/>
              </a:spcBef>
              <a:spcAft>
                <a:spcPts val="0"/>
              </a:spcAft>
              <a:buClr>
                <a:schemeClr val="dk1"/>
              </a:buClr>
              <a:buSzPts val="1800"/>
              <a:buChar char="○"/>
              <a:defRPr/>
            </a:lvl8pPr>
            <a:lvl9pPr marL="4114800" lvl="8" indent="-342900" algn="l">
              <a:lnSpc>
                <a:spcPct val="115000"/>
              </a:lnSpc>
              <a:spcBef>
                <a:spcPts val="360"/>
              </a:spcBef>
              <a:spcAft>
                <a:spcPts val="1600"/>
              </a:spcAft>
              <a:buClr>
                <a:schemeClr val="dk1"/>
              </a:buClr>
              <a:buSzPts val="1800"/>
              <a:buChar char="■"/>
              <a:defRPr/>
            </a:lvl9pPr>
          </a:lstStyle>
          <a:p>
            <a:endParaRPr/>
          </a:p>
        </p:txBody>
      </p:sp>
      <p:sp>
        <p:nvSpPr>
          <p:cNvPr id="136" name="Google Shape;136;g287fe9a740e_0_699"/>
          <p:cNvSpPr txBox="1">
            <a:spLocks noGrp="1"/>
          </p:cNvSpPr>
          <p:nvPr>
            <p:ph type="sldNum" idx="12"/>
          </p:nvPr>
        </p:nvSpPr>
        <p:spPr>
          <a:xfrm>
            <a:off x="6858000" y="4800599"/>
            <a:ext cx="2133600" cy="342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200" b="0" i="0" u="none" strike="noStrike" cap="none">
                <a:solidFill>
                  <a:srgbClr val="CFCFCF"/>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000"/>
              <a:buFont typeface="Arial"/>
              <a:buNone/>
              <a:defRPr sz="1200" b="0" i="0" u="none" strike="noStrike" cap="none">
                <a:solidFill>
                  <a:srgbClr val="CFCFCF"/>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000"/>
              <a:buFont typeface="Arial"/>
              <a:buNone/>
              <a:defRPr sz="1200" b="0" i="0" u="none" strike="noStrike" cap="none">
                <a:solidFill>
                  <a:srgbClr val="CFCFCF"/>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000"/>
              <a:buFont typeface="Arial"/>
              <a:buNone/>
              <a:defRPr sz="1200" b="0" i="0" u="none" strike="noStrike" cap="none">
                <a:solidFill>
                  <a:srgbClr val="CFCFCF"/>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000"/>
              <a:buFont typeface="Arial"/>
              <a:buNone/>
              <a:defRPr sz="1200" b="0" i="0" u="none" strike="noStrike" cap="none">
                <a:solidFill>
                  <a:srgbClr val="CFCFCF"/>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000"/>
              <a:buFont typeface="Arial"/>
              <a:buNone/>
              <a:defRPr sz="1200" b="0" i="0" u="none" strike="noStrike" cap="none">
                <a:solidFill>
                  <a:srgbClr val="CFCFCF"/>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000"/>
              <a:buFont typeface="Arial"/>
              <a:buNone/>
              <a:defRPr sz="1200" b="0" i="0" u="none" strike="noStrike" cap="none">
                <a:solidFill>
                  <a:srgbClr val="CFCFCF"/>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000"/>
              <a:buFont typeface="Arial"/>
              <a:buNone/>
              <a:defRPr sz="1200" b="0" i="0" u="none" strike="noStrike" cap="none">
                <a:solidFill>
                  <a:srgbClr val="CFCFCF"/>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000"/>
              <a:buFont typeface="Arial"/>
              <a:buNone/>
              <a:defRPr sz="1200" b="0" i="0" u="none" strike="noStrike" cap="none">
                <a:solidFill>
                  <a:srgbClr val="CFCFCF"/>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cxnSp>
        <p:nvCxnSpPr>
          <p:cNvPr id="137" name="Google Shape;137;g287fe9a740e_0_699"/>
          <p:cNvCxnSpPr/>
          <p:nvPr/>
        </p:nvCxnSpPr>
        <p:spPr>
          <a:xfrm>
            <a:off x="0" y="628650"/>
            <a:ext cx="9144000" cy="0"/>
          </a:xfrm>
          <a:prstGeom prst="straightConnector1">
            <a:avLst/>
          </a:prstGeom>
          <a:noFill/>
          <a:ln w="25400" cap="flat" cmpd="sng">
            <a:solidFill>
              <a:srgbClr val="366092"/>
            </a:solidFill>
            <a:prstDash val="solid"/>
            <a:round/>
            <a:headEnd type="none" w="sm" len="sm"/>
            <a:tailEnd type="none" w="sm" len="sm"/>
          </a:ln>
          <a:effectLst>
            <a:outerShdw blurRad="40000" dist="20000" dir="5400000" rotWithShape="0">
              <a:srgbClr val="000000">
                <a:alpha val="37647"/>
              </a:srgbClr>
            </a:outerShdw>
          </a:effectLst>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p:cSld name="CUSTOM_1">
    <p:spTree>
      <p:nvGrpSpPr>
        <p:cNvPr id="1" name="Shape 18"/>
        <p:cNvGrpSpPr/>
        <p:nvPr/>
      </p:nvGrpSpPr>
      <p:grpSpPr>
        <a:xfrm>
          <a:off x="0" y="0"/>
          <a:ext cx="0" cy="0"/>
          <a:chOff x="0" y="0"/>
          <a:chExt cx="0" cy="0"/>
        </a:xfrm>
      </p:grpSpPr>
      <p:pic>
        <p:nvPicPr>
          <p:cNvPr id="19" name="Google Shape;19;g12467acd47f_1_52"/>
          <p:cNvPicPr preferRelativeResize="0"/>
          <p:nvPr/>
        </p:nvPicPr>
        <p:blipFill rotWithShape="1">
          <a:blip r:embed="rId2">
            <a:alphaModFix/>
          </a:blip>
          <a:srcRect/>
          <a:stretch/>
        </p:blipFill>
        <p:spPr>
          <a:xfrm>
            <a:off x="0" y="0"/>
            <a:ext cx="2726675" cy="5143500"/>
          </a:xfrm>
          <a:prstGeom prst="rect">
            <a:avLst/>
          </a:prstGeom>
          <a:noFill/>
          <a:ln>
            <a:noFill/>
          </a:ln>
        </p:spPr>
      </p:pic>
      <p:sp>
        <p:nvSpPr>
          <p:cNvPr id="20" name="Google Shape;20;g12467acd47f_1_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ffice of the Chief Records Officer text slide 1">
  <p:cSld name="TITLE_AND_BODY_2_2">
    <p:spTree>
      <p:nvGrpSpPr>
        <p:cNvPr id="1" name="Shape 21"/>
        <p:cNvGrpSpPr/>
        <p:nvPr/>
      </p:nvGrpSpPr>
      <p:grpSpPr>
        <a:xfrm>
          <a:off x="0" y="0"/>
          <a:ext cx="0" cy="0"/>
          <a:chOff x="0" y="0"/>
          <a:chExt cx="0" cy="0"/>
        </a:xfrm>
      </p:grpSpPr>
      <p:pic>
        <p:nvPicPr>
          <p:cNvPr id="22" name="Google Shape;22;g27c6818921b_0_368" descr="Office of the Chief Records Officer for the U.S. Government body text slide 1" title="Office of the Chief Records Officer for the U.S. Government body text slide 1"/>
          <p:cNvPicPr preferRelativeResize="0"/>
          <p:nvPr/>
        </p:nvPicPr>
        <p:blipFill rotWithShape="1">
          <a:blip r:embed="rId2">
            <a:alphaModFix/>
          </a:blip>
          <a:srcRect/>
          <a:stretch/>
        </p:blipFill>
        <p:spPr>
          <a:xfrm>
            <a:off x="0" y="0"/>
            <a:ext cx="9144006" cy="5143500"/>
          </a:xfrm>
          <a:prstGeom prst="rect">
            <a:avLst/>
          </a:prstGeom>
          <a:noFill/>
          <a:ln>
            <a:noFill/>
          </a:ln>
        </p:spPr>
      </p:pic>
      <p:sp>
        <p:nvSpPr>
          <p:cNvPr id="23" name="Google Shape;23;g27c6818921b_0_368"/>
          <p:cNvSpPr txBox="1">
            <a:spLocks noGrp="1"/>
          </p:cNvSpPr>
          <p:nvPr>
            <p:ph type="sldNum" idx="12"/>
          </p:nvPr>
        </p:nvSpPr>
        <p:spPr>
          <a:xfrm>
            <a:off x="8510558" y="4663216"/>
            <a:ext cx="5487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Merriweather"/>
                <a:ea typeface="Merriweather"/>
                <a:cs typeface="Merriweather"/>
                <a:sym typeface="Merriweather"/>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Merriweather"/>
                <a:ea typeface="Merriweather"/>
                <a:cs typeface="Merriweather"/>
                <a:sym typeface="Merriweather"/>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Merriweather"/>
                <a:ea typeface="Merriweather"/>
                <a:cs typeface="Merriweather"/>
                <a:sym typeface="Merriweather"/>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Merriweather"/>
                <a:ea typeface="Merriweather"/>
                <a:cs typeface="Merriweather"/>
                <a:sym typeface="Merriweather"/>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Merriweather"/>
                <a:ea typeface="Merriweather"/>
                <a:cs typeface="Merriweather"/>
                <a:sym typeface="Merriweather"/>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Merriweather"/>
                <a:ea typeface="Merriweather"/>
                <a:cs typeface="Merriweather"/>
                <a:sym typeface="Merriweather"/>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Merriweather"/>
                <a:ea typeface="Merriweather"/>
                <a:cs typeface="Merriweather"/>
                <a:sym typeface="Merriweather"/>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Merriweather"/>
                <a:ea typeface="Merriweather"/>
                <a:cs typeface="Merriweather"/>
                <a:sym typeface="Merriweather"/>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5" name="Google Shape;25;g12467acd47f_1_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
        <p:cNvGrpSpPr/>
        <p:nvPr/>
      </p:nvGrpSpPr>
      <p:grpSpPr>
        <a:xfrm>
          <a:off x="0" y="0"/>
          <a:ext cx="0" cy="0"/>
          <a:chOff x="0" y="0"/>
          <a:chExt cx="0" cy="0"/>
        </a:xfrm>
      </p:grpSpPr>
      <p:sp>
        <p:nvSpPr>
          <p:cNvPr id="27" name="Google Shape;27;g12467acd47f_1_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8" name="Google Shape;28;g12467acd47f_1_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9" name="Google Shape;29;g12467acd47f_1_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g12467acd47f_1_1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2" name="Google Shape;32;g12467acd47f_1_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
        <p:cNvGrpSpPr/>
        <p:nvPr/>
      </p:nvGrpSpPr>
      <p:grpSpPr>
        <a:xfrm>
          <a:off x="0" y="0"/>
          <a:ext cx="0" cy="0"/>
          <a:chOff x="0" y="0"/>
          <a:chExt cx="0" cy="0"/>
        </a:xfrm>
      </p:grpSpPr>
      <p:sp>
        <p:nvSpPr>
          <p:cNvPr id="34" name="Google Shape;34;g12467acd47f_1_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 name="Google Shape;35;g12467acd47f_1_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6" name="Google Shape;36;g12467acd47f_1_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g12467acd47f_1_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g12467acd47f_1_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g12467acd47f_1_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4"/>
        <p:cNvGrpSpPr/>
        <p:nvPr/>
      </p:nvGrpSpPr>
      <p:grpSpPr>
        <a:xfrm>
          <a:off x="0" y="0"/>
          <a:ext cx="0" cy="0"/>
          <a:chOff x="0" y="0"/>
          <a:chExt cx="0" cy="0"/>
        </a:xfrm>
      </p:grpSpPr>
      <p:sp>
        <p:nvSpPr>
          <p:cNvPr id="85" name="Google Shape;85;g287fe9a740e_0_6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86" name="Google Shape;86;g287fe9a740e_0_65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7" name="Google Shape;87;g287fe9a740e_0_6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archives.gov/records-mgmt/policy/digitization"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
          <p:cNvSpPr txBox="1">
            <a:spLocks noGrp="1"/>
          </p:cNvSpPr>
          <p:nvPr>
            <p:ph type="title" idx="4294967295"/>
          </p:nvPr>
        </p:nvSpPr>
        <p:spPr>
          <a:xfrm>
            <a:off x="3257475" y="1363600"/>
            <a:ext cx="5768400" cy="3047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rtl="0">
              <a:spcBef>
                <a:spcPts val="0"/>
              </a:spcBef>
              <a:spcAft>
                <a:spcPts val="0"/>
              </a:spcAft>
            </a:pPr>
            <a:r>
              <a:rPr kumimoji="0" lang="en-US" sz="2700" b="0" i="0" u="none" strike="noStrike" kern="0" cap="none" spc="0" normalizeH="0" baseline="0" noProof="0" dirty="0">
                <a:ln>
                  <a:noFill/>
                </a:ln>
                <a:solidFill>
                  <a:schemeClr val="dk1"/>
                </a:solidFill>
                <a:effectLst/>
                <a:uLnTx/>
                <a:uFillTx/>
                <a:latin typeface="Merriweather"/>
                <a:ea typeface="Merriweather"/>
                <a:cs typeface="Merriweather"/>
                <a:sym typeface="Merriweather"/>
              </a:rPr>
              <a:t>NARA’s Digitization Regulations</a:t>
            </a:r>
            <a:br>
              <a:rPr kumimoji="0" lang="en-US" sz="2700" b="0" i="0" u="none" strike="noStrike" kern="0" cap="none" spc="0" normalizeH="0" baseline="0" noProof="0" dirty="0">
                <a:ln>
                  <a:noFill/>
                </a:ln>
                <a:solidFill>
                  <a:schemeClr val="dk1"/>
                </a:solidFill>
                <a:effectLst/>
                <a:uLnTx/>
                <a:uFillTx/>
                <a:latin typeface="Merriweather"/>
                <a:ea typeface="Merriweather"/>
                <a:cs typeface="Merriweather"/>
                <a:sym typeface="Merriweather"/>
              </a:rPr>
            </a:br>
            <a:br>
              <a:rPr kumimoji="0" lang="en-US" sz="2700" b="0" i="0" u="none" strike="noStrike" kern="0" cap="none" spc="0" normalizeH="0" baseline="0" noProof="0" dirty="0">
                <a:ln>
                  <a:noFill/>
                </a:ln>
                <a:solidFill>
                  <a:schemeClr val="dk1"/>
                </a:solidFill>
                <a:effectLst/>
                <a:uLnTx/>
                <a:uFillTx/>
                <a:latin typeface="Merriweather"/>
                <a:ea typeface="Merriweather"/>
                <a:cs typeface="Merriweather"/>
                <a:sym typeface="Merriweather"/>
              </a:rPr>
            </a:br>
            <a:br>
              <a:rPr kumimoji="0" lang="en-US" sz="2700" b="0" i="0" u="none" strike="noStrike" kern="0" cap="none" spc="0" normalizeH="0" baseline="0" noProof="0" dirty="0">
                <a:ln>
                  <a:noFill/>
                </a:ln>
                <a:solidFill>
                  <a:schemeClr val="dk1"/>
                </a:solidFill>
                <a:effectLst/>
                <a:uLnTx/>
                <a:uFillTx/>
                <a:latin typeface="Merriweather"/>
                <a:ea typeface="Merriweather"/>
                <a:cs typeface="Merriweather"/>
                <a:sym typeface="Merriweather"/>
              </a:rPr>
            </a:br>
            <a:r>
              <a:rPr lang="en-US" sz="1800" b="0" i="0" u="none" strike="noStrike" dirty="0">
                <a:solidFill>
                  <a:srgbClr val="000000"/>
                </a:solidFill>
                <a:effectLst/>
                <a:latin typeface="Merriweather" panose="00000500000000000000" pitchFamily="2" charset="0"/>
              </a:rPr>
              <a:t>Michael Horsley</a:t>
            </a:r>
            <a:br>
              <a:rPr lang="en-US" sz="1600" b="0" dirty="0">
                <a:effectLst/>
              </a:rPr>
            </a:br>
            <a:r>
              <a:rPr lang="en-US" sz="1800" b="0" i="0" u="none" strike="noStrike" dirty="0">
                <a:solidFill>
                  <a:srgbClr val="000000"/>
                </a:solidFill>
                <a:effectLst/>
                <a:latin typeface="Merriweather" panose="00000500000000000000" pitchFamily="2" charset="0"/>
              </a:rPr>
              <a:t>Electronic Records Policy Analyst</a:t>
            </a:r>
            <a:br>
              <a:rPr lang="en-US" sz="1600" b="0" dirty="0">
                <a:effectLst/>
              </a:rPr>
            </a:br>
            <a:r>
              <a:rPr lang="en-US" sz="1800" b="0" i="0" u="none" strike="noStrike" dirty="0">
                <a:solidFill>
                  <a:srgbClr val="000000"/>
                </a:solidFill>
                <a:effectLst/>
                <a:latin typeface="Merriweather" panose="00000500000000000000" pitchFamily="2" charset="0"/>
              </a:rPr>
              <a:t>Records Management and Policy Team</a:t>
            </a:r>
            <a:br>
              <a:rPr lang="en-US" sz="1600" b="0" dirty="0">
                <a:effectLst/>
              </a:rPr>
            </a:br>
            <a:r>
              <a:rPr lang="en-US" sz="1800" b="0" i="0" u="none" strike="noStrike" dirty="0">
                <a:solidFill>
                  <a:srgbClr val="000000"/>
                </a:solidFill>
                <a:effectLst/>
                <a:latin typeface="Merriweather" panose="00000500000000000000" pitchFamily="2" charset="0"/>
              </a:rPr>
              <a:t>Office of the Chief Records Officer</a:t>
            </a:r>
            <a:endParaRPr kumimoji="0" lang="en-US" sz="2700" b="0" i="0" u="none" strike="noStrike" kern="0" cap="none" spc="0" normalizeH="0" baseline="0" noProof="0" dirty="0">
              <a:ln>
                <a:noFill/>
              </a:ln>
              <a:solidFill>
                <a:schemeClr val="dk1"/>
              </a:solidFill>
              <a:effectLst/>
              <a:uLnTx/>
              <a:uFillTx/>
              <a:latin typeface="Merriweather"/>
              <a:ea typeface="Merriweather"/>
              <a:cs typeface="Merriweather"/>
              <a:sym typeface="Merriweathe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287fe9a740e_0_72"/>
          <p:cNvSpPr txBox="1">
            <a:spLocks noGrp="1"/>
          </p:cNvSpPr>
          <p:nvPr>
            <p:ph type="title" idx="4294967295"/>
          </p:nvPr>
        </p:nvSpPr>
        <p:spPr>
          <a:xfrm>
            <a:off x="2504550" y="76200"/>
            <a:ext cx="6639600" cy="554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rgbClr val="1C4587"/>
                </a:solidFill>
                <a:effectLst/>
                <a:uLnTx/>
                <a:uFillTx/>
                <a:latin typeface="Merriweather"/>
                <a:ea typeface="Merriweather"/>
                <a:cs typeface="Merriweather"/>
                <a:sym typeface="Merriweather"/>
              </a:rPr>
              <a:t>Modern Textual Records</a:t>
            </a:r>
          </a:p>
        </p:txBody>
      </p:sp>
      <p:sp>
        <p:nvSpPr>
          <p:cNvPr id="208" name="Google Shape;208;g287fe9a740e_0_72"/>
          <p:cNvSpPr txBox="1"/>
          <p:nvPr/>
        </p:nvSpPr>
        <p:spPr>
          <a:xfrm>
            <a:off x="76200" y="1151975"/>
            <a:ext cx="6333900" cy="26922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15000"/>
              </a:lnSpc>
              <a:spcBef>
                <a:spcPts val="0"/>
              </a:spcBef>
              <a:spcAft>
                <a:spcPts val="0"/>
              </a:spcAft>
              <a:buClr>
                <a:srgbClr val="000000"/>
              </a:buClr>
              <a:buSzPts val="1800"/>
              <a:buFont typeface="Arial"/>
              <a:buChar char="●"/>
            </a:pPr>
            <a:r>
              <a:rPr lang="en-US" sz="1800"/>
              <a:t>A new FADGI category created by NARA</a:t>
            </a:r>
            <a:endParaRPr sz="1800"/>
          </a:p>
          <a:p>
            <a:pPr marL="457200" marR="0" lvl="0" indent="-342900" algn="l" rtl="0">
              <a:lnSpc>
                <a:spcPct val="115000"/>
              </a:lnSpc>
              <a:spcBef>
                <a:spcPts val="0"/>
              </a:spcBef>
              <a:spcAft>
                <a:spcPts val="0"/>
              </a:spcAft>
              <a:buSzPts val="1800"/>
              <a:buChar char="●"/>
            </a:pPr>
            <a:r>
              <a:rPr lang="en-US" sz="1800"/>
              <a:t>Similar to FADGI 3* for unbound textual general collections</a:t>
            </a:r>
            <a:endParaRPr sz="1800"/>
          </a:p>
          <a:p>
            <a:pPr marL="457200" marR="0" lvl="0" indent="-342900" algn="l" rtl="0">
              <a:lnSpc>
                <a:spcPct val="115000"/>
              </a:lnSpc>
              <a:spcBef>
                <a:spcPts val="0"/>
              </a:spcBef>
              <a:spcAft>
                <a:spcPts val="0"/>
              </a:spcAft>
              <a:buSzPts val="1800"/>
              <a:buChar char="●"/>
            </a:pPr>
            <a:r>
              <a:rPr lang="en-US" sz="1800"/>
              <a:t>Designed for modern office records that are white paper and black text</a:t>
            </a:r>
            <a:endParaRPr sz="1800"/>
          </a:p>
          <a:p>
            <a:pPr marL="457200" marR="0" lvl="0" indent="-342900" algn="l" rtl="0">
              <a:lnSpc>
                <a:spcPct val="115000"/>
              </a:lnSpc>
              <a:spcBef>
                <a:spcPts val="0"/>
              </a:spcBef>
              <a:spcAft>
                <a:spcPts val="0"/>
              </a:spcAft>
              <a:buSzPts val="1800"/>
              <a:buChar char="●"/>
            </a:pPr>
            <a:r>
              <a:rPr lang="en-US" sz="1800"/>
              <a:t>Appropriate for mass digitization greyscale and auto feed scanners</a:t>
            </a:r>
            <a:endParaRPr sz="1800"/>
          </a:p>
          <a:p>
            <a:pPr marL="457200" marR="0" lvl="0" indent="-342900" algn="l" rtl="0">
              <a:lnSpc>
                <a:spcPct val="115000"/>
              </a:lnSpc>
              <a:spcBef>
                <a:spcPts val="0"/>
              </a:spcBef>
              <a:spcAft>
                <a:spcPts val="0"/>
              </a:spcAft>
              <a:buSzPts val="1800"/>
              <a:buChar char="●"/>
            </a:pPr>
            <a:r>
              <a:rPr lang="en-US" sz="1800"/>
              <a:t>the two darkest patches of target are not measured</a:t>
            </a:r>
            <a:endParaRPr sz="1800"/>
          </a:p>
        </p:txBody>
      </p:sp>
      <p:pic>
        <p:nvPicPr>
          <p:cNvPr id="209" name="Google Shape;209;g287fe9a740e_0_72" descr="A scanned image of a deck log book"/>
          <p:cNvPicPr preferRelativeResize="0"/>
          <p:nvPr/>
        </p:nvPicPr>
        <p:blipFill>
          <a:blip r:embed="rId3">
            <a:alphaModFix/>
          </a:blip>
          <a:stretch>
            <a:fillRect/>
          </a:stretch>
        </p:blipFill>
        <p:spPr>
          <a:xfrm>
            <a:off x="6396050" y="900500"/>
            <a:ext cx="2561626" cy="3678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287fe9a740e_0_357"/>
          <p:cNvSpPr txBox="1">
            <a:spLocks noGrp="1"/>
          </p:cNvSpPr>
          <p:nvPr>
            <p:ph type="title" idx="4294967295"/>
          </p:nvPr>
        </p:nvSpPr>
        <p:spPr>
          <a:xfrm>
            <a:off x="4125550" y="226050"/>
            <a:ext cx="50184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457200" marR="0" lvl="0" indent="0" algn="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2500" b="1" i="0" u="none" strike="noStrike" kern="0" cap="none" spc="0" normalizeH="0" baseline="0" noProof="0" dirty="0">
                <a:ln>
                  <a:noFill/>
                </a:ln>
                <a:solidFill>
                  <a:srgbClr val="1C4587"/>
                </a:solidFill>
                <a:effectLst/>
                <a:uLnTx/>
                <a:uFillTx/>
                <a:latin typeface="Merriweather"/>
                <a:ea typeface="Merriweather"/>
                <a:cs typeface="Merriweather"/>
                <a:sym typeface="Merriweather"/>
              </a:rPr>
              <a:t>Evaluation Parameters</a:t>
            </a:r>
          </a:p>
        </p:txBody>
      </p:sp>
      <p:sp>
        <p:nvSpPr>
          <p:cNvPr id="215" name="Google Shape;215;g287fe9a740e_0_357"/>
          <p:cNvSpPr txBox="1"/>
          <p:nvPr/>
        </p:nvSpPr>
        <p:spPr>
          <a:xfrm>
            <a:off x="0" y="1463725"/>
            <a:ext cx="3532200" cy="25551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Sampling Frequency</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Tone Response (OECF)</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White Balance Error</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Lightness Uniformity</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Color Accuracy</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Color Channel Mis-Registration</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SFR* (Spatial Frequency Response)</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Reproduction Scale Accuracy</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Sharpening</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Noise</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Skew</a:t>
            </a:r>
            <a:endParaRPr sz="1400" b="0" i="0" u="none" strike="noStrike" cap="none">
              <a:solidFill>
                <a:srgbClr val="000000"/>
              </a:solidFill>
              <a:latin typeface="Arial"/>
              <a:ea typeface="Arial"/>
              <a:cs typeface="Arial"/>
              <a:sym typeface="Arial"/>
            </a:endParaRPr>
          </a:p>
        </p:txBody>
      </p:sp>
      <p:pic>
        <p:nvPicPr>
          <p:cNvPr id="216" name="Google Shape;216;g287fe9a740e_0_357" descr="3 different scans showing the important of accurate tone reproduction"/>
          <p:cNvPicPr preferRelativeResize="0"/>
          <p:nvPr/>
        </p:nvPicPr>
        <p:blipFill rotWithShape="1">
          <a:blip r:embed="rId3">
            <a:alphaModFix/>
          </a:blip>
          <a:srcRect/>
          <a:stretch/>
        </p:blipFill>
        <p:spPr>
          <a:xfrm>
            <a:off x="3289125" y="1036812"/>
            <a:ext cx="5929776" cy="3289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287fe9a740e_0_417"/>
          <p:cNvSpPr txBox="1">
            <a:spLocks noGrp="1"/>
          </p:cNvSpPr>
          <p:nvPr>
            <p:ph type="title" idx="4294967295"/>
          </p:nvPr>
        </p:nvSpPr>
        <p:spPr>
          <a:xfrm>
            <a:off x="3296775" y="328300"/>
            <a:ext cx="5649600" cy="446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700" b="1" i="0" u="none" strike="noStrike" kern="0" cap="none" spc="0" normalizeH="0" baseline="0" noProof="0" dirty="0">
                <a:ln>
                  <a:noFill/>
                </a:ln>
                <a:solidFill>
                  <a:srgbClr val="000000"/>
                </a:solidFill>
                <a:effectLst/>
                <a:uLnTx/>
                <a:uFillTx/>
                <a:latin typeface="Arial"/>
                <a:ea typeface="Arial"/>
                <a:cs typeface="Arial"/>
                <a:sym typeface="Arial"/>
              </a:rPr>
              <a:t>What is image quality and dispelling the myth of dpi</a:t>
            </a:r>
          </a:p>
        </p:txBody>
      </p:sp>
      <p:sp>
        <p:nvSpPr>
          <p:cNvPr id="222" name="Google Shape;222;g287fe9a740e_0_417"/>
          <p:cNvSpPr txBox="1"/>
          <p:nvPr/>
        </p:nvSpPr>
        <p:spPr>
          <a:xfrm>
            <a:off x="177825" y="1381625"/>
            <a:ext cx="3816600" cy="25551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Image quality is a product of several image performance factors</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Optical performance, tone reproduction, color fidelity, resolution, and image processing all combine to determine quality</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Resolution: “the ability of an imaging system to resolve detail in the object that is being imaged”</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Its is not measured by “dpi”</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Measured by MTF/SFR analysis</a:t>
            </a:r>
            <a:endParaRPr sz="1400" b="0" i="0" u="none" strike="noStrike" cap="none">
              <a:solidFill>
                <a:srgbClr val="000000"/>
              </a:solidFill>
              <a:latin typeface="Arial"/>
              <a:ea typeface="Arial"/>
              <a:cs typeface="Arial"/>
              <a:sym typeface="Arial"/>
            </a:endParaRPr>
          </a:p>
        </p:txBody>
      </p:sp>
      <p:pic>
        <p:nvPicPr>
          <p:cNvPr id="223" name="Google Shape;223;g287fe9a740e_0_417" descr="Image of a wedge resolution test target"/>
          <p:cNvPicPr preferRelativeResize="0"/>
          <p:nvPr/>
        </p:nvPicPr>
        <p:blipFill rotWithShape="1">
          <a:blip r:embed="rId3">
            <a:alphaModFix/>
          </a:blip>
          <a:srcRect/>
          <a:stretch/>
        </p:blipFill>
        <p:spPr>
          <a:xfrm>
            <a:off x="4070625" y="1031850"/>
            <a:ext cx="3351474" cy="3362476"/>
          </a:xfrm>
          <a:prstGeom prst="rect">
            <a:avLst/>
          </a:prstGeom>
          <a:noFill/>
          <a:ln>
            <a:noFill/>
          </a:ln>
        </p:spPr>
      </p:pic>
      <p:pic>
        <p:nvPicPr>
          <p:cNvPr id="224" name="Google Shape;224;g287fe9a740e_0_417" descr="Image of resolution test target"/>
          <p:cNvPicPr preferRelativeResize="0"/>
          <p:nvPr/>
        </p:nvPicPr>
        <p:blipFill rotWithShape="1">
          <a:blip r:embed="rId4">
            <a:alphaModFix/>
          </a:blip>
          <a:srcRect/>
          <a:stretch/>
        </p:blipFill>
        <p:spPr>
          <a:xfrm rot="-5400000">
            <a:off x="6739038" y="1890700"/>
            <a:ext cx="3019425" cy="1514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g287fe9a740e_0_478" descr="A diagram showing the relative change in contrast of increasingly finer spatial details and how this impacts spatial frequency response"/>
          <p:cNvPicPr preferRelativeResize="0"/>
          <p:nvPr/>
        </p:nvPicPr>
        <p:blipFill rotWithShape="1">
          <a:blip r:embed="rId3">
            <a:alphaModFix/>
          </a:blip>
          <a:srcRect/>
          <a:stretch/>
        </p:blipFill>
        <p:spPr>
          <a:xfrm>
            <a:off x="1663350" y="1034366"/>
            <a:ext cx="5817275" cy="3379560"/>
          </a:xfrm>
          <a:prstGeom prst="rect">
            <a:avLst/>
          </a:prstGeom>
          <a:noFill/>
          <a:ln>
            <a:noFill/>
          </a:ln>
        </p:spPr>
      </p:pic>
      <p:sp>
        <p:nvSpPr>
          <p:cNvPr id="230" name="Google Shape;230;g287fe9a740e_0_478"/>
          <p:cNvSpPr txBox="1">
            <a:spLocks noGrp="1"/>
          </p:cNvSpPr>
          <p:nvPr>
            <p:ph type="title" idx="4294967295"/>
          </p:nvPr>
        </p:nvSpPr>
        <p:spPr>
          <a:xfrm>
            <a:off x="3922025" y="126275"/>
            <a:ext cx="4056000" cy="908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457200" marR="0" lvl="0" indent="0" algn="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3300" b="1" i="0" u="none" strike="noStrike" kern="0" cap="none" spc="0" normalizeH="0" baseline="0" noProof="0" dirty="0">
                <a:ln>
                  <a:noFill/>
                </a:ln>
                <a:solidFill>
                  <a:srgbClr val="1C4587"/>
                </a:solidFill>
                <a:effectLst/>
                <a:uLnTx/>
                <a:uFillTx/>
                <a:latin typeface="Merriweather"/>
                <a:ea typeface="Merriweather"/>
                <a:cs typeface="Merriweather"/>
                <a:sym typeface="Merriweather"/>
              </a:rPr>
              <a:t>MTF/SFR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g287fe9a740e_0_96" descr="A screenshot of a project showing the selection of target"/>
          <p:cNvPicPr preferRelativeResize="0"/>
          <p:nvPr/>
        </p:nvPicPr>
        <p:blipFill rotWithShape="1">
          <a:blip r:embed="rId3">
            <a:alphaModFix/>
          </a:blip>
          <a:srcRect/>
          <a:stretch/>
        </p:blipFill>
        <p:spPr>
          <a:xfrm>
            <a:off x="380990" y="1212436"/>
            <a:ext cx="2237985" cy="2074479"/>
          </a:xfrm>
          <a:prstGeom prst="rect">
            <a:avLst/>
          </a:prstGeom>
          <a:noFill/>
          <a:ln>
            <a:noFill/>
          </a:ln>
        </p:spPr>
      </p:pic>
      <p:sp>
        <p:nvSpPr>
          <p:cNvPr id="236" name="Google Shape;236;g287fe9a740e_0_96"/>
          <p:cNvSpPr txBox="1"/>
          <p:nvPr/>
        </p:nvSpPr>
        <p:spPr>
          <a:xfrm>
            <a:off x="380850" y="3420850"/>
            <a:ext cx="22380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Identify scanned</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        target</a:t>
            </a:r>
            <a:endParaRPr sz="1400" b="0" i="0" u="none" strike="noStrike" cap="none">
              <a:solidFill>
                <a:srgbClr val="000000"/>
              </a:solidFill>
              <a:latin typeface="Arial"/>
              <a:ea typeface="Arial"/>
              <a:cs typeface="Arial"/>
              <a:sym typeface="Arial"/>
            </a:endParaRPr>
          </a:p>
        </p:txBody>
      </p:sp>
      <p:pic>
        <p:nvPicPr>
          <p:cNvPr id="237" name="Google Shape;237;g287fe9a740e_0_96" descr="Image of DICE target"/>
          <p:cNvPicPr preferRelativeResize="0"/>
          <p:nvPr/>
        </p:nvPicPr>
        <p:blipFill rotWithShape="1">
          <a:blip r:embed="rId4">
            <a:alphaModFix/>
          </a:blip>
          <a:srcRect/>
          <a:stretch/>
        </p:blipFill>
        <p:spPr>
          <a:xfrm>
            <a:off x="3512982" y="1058920"/>
            <a:ext cx="1817479" cy="2568466"/>
          </a:xfrm>
          <a:prstGeom prst="rect">
            <a:avLst/>
          </a:prstGeom>
          <a:noFill/>
          <a:ln>
            <a:noFill/>
          </a:ln>
        </p:spPr>
      </p:pic>
      <p:sp>
        <p:nvSpPr>
          <p:cNvPr id="238" name="Google Shape;238;g287fe9a740e_0_96"/>
          <p:cNvSpPr txBox="1"/>
          <p:nvPr/>
        </p:nvSpPr>
        <p:spPr>
          <a:xfrm>
            <a:off x="3741525" y="3703575"/>
            <a:ext cx="18174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Verify Regions</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   of metrics</a:t>
            </a:r>
            <a:endParaRPr sz="1400" b="0" i="0" u="none" strike="noStrike" cap="none">
              <a:solidFill>
                <a:srgbClr val="000000"/>
              </a:solidFill>
              <a:latin typeface="Arial"/>
              <a:ea typeface="Arial"/>
              <a:cs typeface="Arial"/>
              <a:sym typeface="Arial"/>
            </a:endParaRPr>
          </a:p>
        </p:txBody>
      </p:sp>
      <p:pic>
        <p:nvPicPr>
          <p:cNvPr id="239" name="Google Shape;239;g287fe9a740e_0_96" descr="A screenshot of the image analysis workflow"/>
          <p:cNvPicPr preferRelativeResize="0"/>
          <p:nvPr/>
        </p:nvPicPr>
        <p:blipFill rotWithShape="1">
          <a:blip r:embed="rId5">
            <a:alphaModFix/>
          </a:blip>
          <a:srcRect/>
          <a:stretch/>
        </p:blipFill>
        <p:spPr>
          <a:xfrm>
            <a:off x="5943381" y="1058919"/>
            <a:ext cx="2714192" cy="2820712"/>
          </a:xfrm>
          <a:prstGeom prst="rect">
            <a:avLst/>
          </a:prstGeom>
          <a:noFill/>
          <a:ln>
            <a:noFill/>
          </a:ln>
        </p:spPr>
      </p:pic>
      <p:sp>
        <p:nvSpPr>
          <p:cNvPr id="240" name="Google Shape;240;g287fe9a740e_0_96"/>
          <p:cNvSpPr txBox="1"/>
          <p:nvPr/>
        </p:nvSpPr>
        <p:spPr>
          <a:xfrm>
            <a:off x="6324375" y="3967750"/>
            <a:ext cx="2714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Analyze and report</a:t>
            </a:r>
            <a:endParaRPr sz="1800" b="0" i="0" u="none" strike="noStrike" cap="none">
              <a:solidFill>
                <a:schemeClr val="dk1"/>
              </a:solidFill>
              <a:latin typeface="Arial"/>
              <a:ea typeface="Arial"/>
              <a:cs typeface="Arial"/>
              <a:sym typeface="Arial"/>
            </a:endParaRPr>
          </a:p>
        </p:txBody>
      </p:sp>
      <p:sp>
        <p:nvSpPr>
          <p:cNvPr id="241" name="Google Shape;241;g287fe9a740e_0_96"/>
          <p:cNvSpPr txBox="1">
            <a:spLocks noGrp="1"/>
          </p:cNvSpPr>
          <p:nvPr>
            <p:ph type="title" idx="4294967295"/>
          </p:nvPr>
        </p:nvSpPr>
        <p:spPr>
          <a:xfrm>
            <a:off x="2736675" y="109950"/>
            <a:ext cx="6407400" cy="492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dirty="0">
                <a:ln>
                  <a:noFill/>
                </a:ln>
                <a:solidFill>
                  <a:srgbClr val="1C4587"/>
                </a:solidFill>
                <a:effectLst/>
                <a:uLnTx/>
                <a:uFillTx/>
                <a:latin typeface="Merriweather"/>
                <a:ea typeface="Merriweather"/>
                <a:cs typeface="Merriweather"/>
                <a:sym typeface="Merriweather"/>
              </a:rPr>
              <a:t>FADGI ISO compliant image analysis workflow</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287fe9a740e_0_621"/>
          <p:cNvSpPr txBox="1">
            <a:spLocks noGrp="1"/>
          </p:cNvSpPr>
          <p:nvPr>
            <p:ph type="title" idx="4294967295"/>
          </p:nvPr>
        </p:nvSpPr>
        <p:spPr>
          <a:xfrm>
            <a:off x="3017850" y="237350"/>
            <a:ext cx="6126300" cy="400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This is why we have standards</a:t>
            </a:r>
          </a:p>
        </p:txBody>
      </p:sp>
      <p:pic>
        <p:nvPicPr>
          <p:cNvPr id="247" name="Google Shape;247;g287fe9a740e_0_621" descr="Image of a document that is overexposed with yellow tones from using auto exposure"/>
          <p:cNvPicPr preferRelativeResize="0"/>
          <p:nvPr/>
        </p:nvPicPr>
        <p:blipFill rotWithShape="1">
          <a:blip r:embed="rId3">
            <a:alphaModFix/>
          </a:blip>
          <a:srcRect/>
          <a:stretch/>
        </p:blipFill>
        <p:spPr>
          <a:xfrm>
            <a:off x="4120725" y="1062475"/>
            <a:ext cx="4634173" cy="3335375"/>
          </a:xfrm>
          <a:prstGeom prst="rect">
            <a:avLst/>
          </a:prstGeom>
          <a:noFill/>
          <a:ln>
            <a:noFill/>
          </a:ln>
        </p:spPr>
      </p:pic>
      <p:sp>
        <p:nvSpPr>
          <p:cNvPr id="248" name="Google Shape;248;g287fe9a740e_0_621"/>
          <p:cNvSpPr txBox="1"/>
          <p:nvPr/>
        </p:nvSpPr>
        <p:spPr>
          <a:xfrm>
            <a:off x="259650" y="1162225"/>
            <a:ext cx="3597900" cy="3078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2"/>
              </a:buClr>
              <a:buSzPts val="1800"/>
              <a:buChar char="●"/>
            </a:pPr>
            <a:r>
              <a:rPr lang="en-US" sz="1800">
                <a:solidFill>
                  <a:schemeClr val="dk2"/>
                </a:solidFill>
              </a:rPr>
              <a:t>Over exposure due to auto settings.</a:t>
            </a:r>
            <a:endParaRPr sz="1800">
              <a:solidFill>
                <a:schemeClr val="dk2"/>
              </a:solidFill>
            </a:endParaRPr>
          </a:p>
          <a:p>
            <a:pPr marL="457200" lvl="0" indent="-342900" algn="l" rtl="0">
              <a:spcBef>
                <a:spcPts val="0"/>
              </a:spcBef>
              <a:spcAft>
                <a:spcPts val="0"/>
              </a:spcAft>
              <a:buClr>
                <a:schemeClr val="dk2"/>
              </a:buClr>
              <a:buSzPts val="1800"/>
              <a:buChar char="●"/>
            </a:pPr>
            <a:r>
              <a:rPr lang="en-US" sz="1800">
                <a:solidFill>
                  <a:schemeClr val="dk2"/>
                </a:solidFill>
              </a:rPr>
              <a:t>excessive sharpening makes OCR, and other machine learning difficult</a:t>
            </a:r>
            <a:endParaRPr sz="1800">
              <a:solidFill>
                <a:schemeClr val="dk2"/>
              </a:solidFill>
            </a:endParaRPr>
          </a:p>
          <a:p>
            <a:pPr marL="457200" lvl="0" indent="-342900" algn="l" rtl="0">
              <a:spcBef>
                <a:spcPts val="0"/>
              </a:spcBef>
              <a:spcAft>
                <a:spcPts val="0"/>
              </a:spcAft>
              <a:buClr>
                <a:schemeClr val="dk2"/>
              </a:buClr>
              <a:buSzPts val="1800"/>
              <a:buChar char="●"/>
            </a:pPr>
            <a:r>
              <a:rPr lang="en-US" sz="1800">
                <a:solidFill>
                  <a:schemeClr val="dk2"/>
                </a:solidFill>
              </a:rPr>
              <a:t>Color not necessary to understand content</a:t>
            </a:r>
            <a:endParaRPr sz="1800">
              <a:solidFill>
                <a:schemeClr val="dk2"/>
              </a:solidFill>
            </a:endParaRPr>
          </a:p>
          <a:p>
            <a:pPr marL="457200" lvl="0" indent="-342900" algn="l" rtl="0">
              <a:spcBef>
                <a:spcPts val="0"/>
              </a:spcBef>
              <a:spcAft>
                <a:spcPts val="0"/>
              </a:spcAft>
              <a:buClr>
                <a:schemeClr val="dk2"/>
              </a:buClr>
              <a:buSzPts val="1800"/>
              <a:buChar char="●"/>
            </a:pPr>
            <a:r>
              <a:rPr lang="en-US" sz="1800">
                <a:solidFill>
                  <a:schemeClr val="dk2"/>
                </a:solidFill>
              </a:rPr>
              <a:t>Could easily been scanned as a grayscale</a:t>
            </a:r>
            <a:endParaRPr sz="1800">
              <a:solidFill>
                <a:schemeClr val="dk2"/>
              </a:solidFill>
            </a:endParaRPr>
          </a:p>
          <a:p>
            <a:pPr marL="457200" lvl="0" indent="-342900" algn="l" rtl="0">
              <a:spcBef>
                <a:spcPts val="0"/>
              </a:spcBef>
              <a:spcAft>
                <a:spcPts val="0"/>
              </a:spcAft>
              <a:buClr>
                <a:schemeClr val="dk2"/>
              </a:buClr>
              <a:buSzPts val="1800"/>
              <a:buChar char="●"/>
            </a:pPr>
            <a:r>
              <a:rPr lang="en-US" sz="1800">
                <a:solidFill>
                  <a:schemeClr val="dk2"/>
                </a:solidFill>
              </a:rPr>
              <a:t>grayscale saves file size</a:t>
            </a:r>
            <a:endParaRPr sz="18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g287fe9a740e_0_631" descr="A document with a picture of a ship and a lighthouse showing scanning defects"/>
          <p:cNvPicPr preferRelativeResize="0"/>
          <p:nvPr/>
        </p:nvPicPr>
        <p:blipFill rotWithShape="1">
          <a:blip r:embed="rId3">
            <a:alphaModFix/>
          </a:blip>
          <a:srcRect/>
          <a:stretch/>
        </p:blipFill>
        <p:spPr>
          <a:xfrm>
            <a:off x="280200" y="1049350"/>
            <a:ext cx="2556799" cy="3358751"/>
          </a:xfrm>
          <a:prstGeom prst="rect">
            <a:avLst/>
          </a:prstGeom>
          <a:noFill/>
          <a:ln>
            <a:noFill/>
          </a:ln>
        </p:spPr>
      </p:pic>
      <p:pic>
        <p:nvPicPr>
          <p:cNvPr id="254" name="Google Shape;254;g287fe9a740e_0_631" descr="Image of record showing scanning defects such as streaks and aliasing"/>
          <p:cNvPicPr preferRelativeResize="0"/>
          <p:nvPr/>
        </p:nvPicPr>
        <p:blipFill rotWithShape="1">
          <a:blip r:embed="rId4">
            <a:alphaModFix/>
          </a:blip>
          <a:srcRect/>
          <a:stretch/>
        </p:blipFill>
        <p:spPr>
          <a:xfrm>
            <a:off x="3091125" y="50675"/>
            <a:ext cx="6002202" cy="4357425"/>
          </a:xfrm>
          <a:prstGeom prst="rect">
            <a:avLst/>
          </a:prstGeom>
          <a:noFill/>
          <a:ln>
            <a:noFill/>
          </a:ln>
        </p:spPr>
      </p:pic>
      <p:sp>
        <p:nvSpPr>
          <p:cNvPr id="255" name="Google Shape;255;g287fe9a740e_0_631"/>
          <p:cNvSpPr txBox="1"/>
          <p:nvPr/>
        </p:nvSpPr>
        <p:spPr>
          <a:xfrm>
            <a:off x="3413450" y="1152875"/>
            <a:ext cx="3436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RG92_POSTRES_MAP111_SH37</a:t>
            </a:r>
            <a:endParaRPr sz="1400" b="0" i="0" u="none" strike="noStrike" cap="none">
              <a:solidFill>
                <a:srgbClr val="000000"/>
              </a:solidFill>
              <a:latin typeface="Arial"/>
              <a:ea typeface="Arial"/>
              <a:cs typeface="Arial"/>
              <a:sym typeface="Arial"/>
            </a:endParaRPr>
          </a:p>
        </p:txBody>
      </p:sp>
      <p:sp>
        <p:nvSpPr>
          <p:cNvPr id="4" name="Title 3">
            <a:extLst>
              <a:ext uri="{FF2B5EF4-FFF2-40B4-BE49-F238E27FC236}">
                <a16:creationId xmlns:a16="http://schemas.microsoft.com/office/drawing/2014/main" id="{F3BADFE9-9CFC-7914-4CB7-F0A35D644BB6}"/>
              </a:ext>
            </a:extLst>
          </p:cNvPr>
          <p:cNvSpPr>
            <a:spLocks noGrp="1"/>
          </p:cNvSpPr>
          <p:nvPr>
            <p:ph type="title" idx="4294967295"/>
          </p:nvPr>
        </p:nvSpPr>
        <p:spPr>
          <a:xfrm>
            <a:off x="311700" y="-572700"/>
            <a:ext cx="8520600" cy="572700"/>
          </a:xfrm>
        </p:spPr>
        <p:txBody>
          <a:bodyPr spcFirstLastPara="1" wrap="square" lIns="91425" tIns="91425" rIns="91425" bIns="91425" anchor="b" anchorCtr="0">
            <a:noAutofit/>
          </a:bodyPr>
          <a:lstStyle/>
          <a:p>
            <a:r>
              <a:rPr lang="en-US" dirty="0"/>
              <a:t>Scanning defects 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g287fe9a740e_0_637" descr="Image of record showing clipping of highlights due to autoexposure"/>
          <p:cNvPicPr preferRelativeResize="0"/>
          <p:nvPr/>
        </p:nvPicPr>
        <p:blipFill rotWithShape="1">
          <a:blip r:embed="rId3">
            <a:alphaModFix/>
          </a:blip>
          <a:srcRect/>
          <a:stretch/>
        </p:blipFill>
        <p:spPr>
          <a:xfrm>
            <a:off x="2840150" y="0"/>
            <a:ext cx="6303852" cy="4442024"/>
          </a:xfrm>
          <a:prstGeom prst="rect">
            <a:avLst/>
          </a:prstGeom>
          <a:noFill/>
          <a:ln>
            <a:noFill/>
          </a:ln>
        </p:spPr>
      </p:pic>
      <p:sp>
        <p:nvSpPr>
          <p:cNvPr id="261" name="Google Shape;261;g287fe9a740e_0_637"/>
          <p:cNvSpPr txBox="1"/>
          <p:nvPr/>
        </p:nvSpPr>
        <p:spPr>
          <a:xfrm>
            <a:off x="197825" y="1322975"/>
            <a:ext cx="2423400" cy="30540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2"/>
              </a:buClr>
              <a:buSzPts val="1800"/>
              <a:buChar char="●"/>
            </a:pPr>
            <a:r>
              <a:rPr lang="en-US" sz="1800">
                <a:solidFill>
                  <a:schemeClr val="dk2"/>
                </a:solidFill>
              </a:rPr>
              <a:t>Clipping of highlights due to auto exposure settings.</a:t>
            </a:r>
            <a:endParaRPr sz="1800">
              <a:solidFill>
                <a:schemeClr val="dk2"/>
              </a:solidFill>
            </a:endParaRPr>
          </a:p>
          <a:p>
            <a:pPr marL="457200" lvl="0" indent="-342900" algn="l" rtl="0">
              <a:spcBef>
                <a:spcPts val="0"/>
              </a:spcBef>
              <a:spcAft>
                <a:spcPts val="0"/>
              </a:spcAft>
              <a:buClr>
                <a:schemeClr val="dk2"/>
              </a:buClr>
              <a:buSzPts val="1800"/>
              <a:buChar char="●"/>
            </a:pPr>
            <a:r>
              <a:rPr lang="en-US" sz="1800">
                <a:solidFill>
                  <a:schemeClr val="dk2"/>
                </a:solidFill>
              </a:rPr>
              <a:t>White stripe at bottom is a white balance and exposure reference</a:t>
            </a:r>
            <a:endParaRPr sz="1800">
              <a:solidFill>
                <a:schemeClr val="dk2"/>
              </a:solidFill>
            </a:endParaRPr>
          </a:p>
        </p:txBody>
      </p:sp>
      <p:sp>
        <p:nvSpPr>
          <p:cNvPr id="2" name="Title 1">
            <a:extLst>
              <a:ext uri="{FF2B5EF4-FFF2-40B4-BE49-F238E27FC236}">
                <a16:creationId xmlns:a16="http://schemas.microsoft.com/office/drawing/2014/main" id="{DD342ABB-0A20-255B-329B-CF666AD7E4DD}"/>
              </a:ext>
            </a:extLst>
          </p:cNvPr>
          <p:cNvSpPr>
            <a:spLocks noGrp="1"/>
          </p:cNvSpPr>
          <p:nvPr>
            <p:ph type="title" idx="4294967295"/>
          </p:nvPr>
        </p:nvSpPr>
        <p:spPr>
          <a:xfrm>
            <a:off x="311700" y="-572700"/>
            <a:ext cx="8520600" cy="572700"/>
          </a:xfrm>
        </p:spPr>
        <p:txBody>
          <a:bodyPr spcFirstLastPara="1" wrap="square" lIns="91425" tIns="91425" rIns="91425" bIns="91425" anchor="b" anchorCtr="0">
            <a:noAutofit/>
          </a:bodyPr>
          <a:lstStyle/>
          <a:p>
            <a:r>
              <a:rPr lang="en-US" dirty="0"/>
              <a:t>Scanning defects 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287fe9a740e_0_641"/>
          <p:cNvSpPr txBox="1"/>
          <p:nvPr/>
        </p:nvSpPr>
        <p:spPr>
          <a:xfrm>
            <a:off x="768600" y="1582400"/>
            <a:ext cx="3594300" cy="212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Color Model: RGB</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Depth: 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DPI Height: 600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DPI Width: 600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Orientation: 1 (Normal)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Pixel Height: 786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Pixel Width: 1,120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Profile Name: OS12000_A1_mG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7" name="Google Shape;267;g287fe9a740e_0_641" descr="Image of map that was scanned out of focus and is blurry"/>
          <p:cNvPicPr preferRelativeResize="0"/>
          <p:nvPr/>
        </p:nvPicPr>
        <p:blipFill rotWithShape="1">
          <a:blip r:embed="rId3">
            <a:alphaModFix/>
          </a:blip>
          <a:srcRect/>
          <a:stretch/>
        </p:blipFill>
        <p:spPr>
          <a:xfrm>
            <a:off x="3678875" y="1013875"/>
            <a:ext cx="5265400" cy="3404325"/>
          </a:xfrm>
          <a:prstGeom prst="rect">
            <a:avLst/>
          </a:prstGeom>
          <a:noFill/>
          <a:ln>
            <a:noFill/>
          </a:ln>
        </p:spPr>
      </p:pic>
      <p:sp>
        <p:nvSpPr>
          <p:cNvPr id="268" name="Google Shape;268;g287fe9a740e_0_641"/>
          <p:cNvSpPr txBox="1">
            <a:spLocks noGrp="1"/>
          </p:cNvSpPr>
          <p:nvPr>
            <p:ph type="title" idx="4294967295"/>
          </p:nvPr>
        </p:nvSpPr>
        <p:spPr>
          <a:xfrm>
            <a:off x="2905575" y="210200"/>
            <a:ext cx="5934900" cy="519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366092"/>
                </a:solidFill>
                <a:effectLst/>
                <a:uLnTx/>
                <a:uFillTx/>
                <a:latin typeface="Merriweather"/>
                <a:ea typeface="Merriweather"/>
                <a:cs typeface="Merriweather"/>
                <a:sym typeface="Merriweather"/>
              </a:rPr>
              <a:t>Scanned at 600 </a:t>
            </a:r>
            <a:r>
              <a:rPr kumimoji="0" lang="en-US" sz="1800" b="1" i="0" u="none" strike="noStrike" kern="0" cap="none" spc="0" normalizeH="0" baseline="0" noProof="0" dirty="0" err="1">
                <a:ln>
                  <a:noFill/>
                </a:ln>
                <a:solidFill>
                  <a:srgbClr val="366092"/>
                </a:solidFill>
                <a:effectLst/>
                <a:uLnTx/>
                <a:uFillTx/>
                <a:latin typeface="Merriweather"/>
                <a:ea typeface="Merriweather"/>
                <a:cs typeface="Merriweather"/>
                <a:sym typeface="Merriweather"/>
              </a:rPr>
              <a:t>ppi</a:t>
            </a:r>
            <a:r>
              <a:rPr kumimoji="0" lang="en-US" sz="1800" b="1" i="0" u="none" strike="noStrike" kern="0" cap="none" spc="0" normalizeH="0" baseline="0" noProof="0" dirty="0">
                <a:ln>
                  <a:noFill/>
                </a:ln>
                <a:solidFill>
                  <a:srgbClr val="366092"/>
                </a:solidFill>
                <a:effectLst/>
                <a:uLnTx/>
                <a:uFillTx/>
                <a:latin typeface="Merriweather"/>
                <a:ea typeface="Merriweather"/>
                <a:cs typeface="Merriweather"/>
                <a:sym typeface="Merriweather"/>
              </a:rPr>
              <a:t> but out of focus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g287fe9a740e_0_626" descr="Image of Indian Treaty"/>
          <p:cNvPicPr preferRelativeResize="0"/>
          <p:nvPr/>
        </p:nvPicPr>
        <p:blipFill rotWithShape="1">
          <a:blip r:embed="rId3">
            <a:alphaModFix/>
          </a:blip>
          <a:srcRect/>
          <a:stretch/>
        </p:blipFill>
        <p:spPr>
          <a:xfrm>
            <a:off x="2289850" y="1085075"/>
            <a:ext cx="4564301" cy="3300426"/>
          </a:xfrm>
          <a:prstGeom prst="rect">
            <a:avLst/>
          </a:prstGeom>
          <a:noFill/>
          <a:ln>
            <a:noFill/>
          </a:ln>
        </p:spPr>
      </p:pic>
      <p:sp>
        <p:nvSpPr>
          <p:cNvPr id="274" name="Google Shape;274;g287fe9a740e_0_626"/>
          <p:cNvSpPr txBox="1">
            <a:spLocks noGrp="1"/>
          </p:cNvSpPr>
          <p:nvPr>
            <p:ph type="title" idx="4294967295"/>
          </p:nvPr>
        </p:nvSpPr>
        <p:spPr>
          <a:xfrm>
            <a:off x="3017850" y="237350"/>
            <a:ext cx="6126300" cy="400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This is why we have standards 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g287addf80b6_0_0" descr="Screenshot of NARA Transfer Guidance webpage"/>
          <p:cNvPicPr preferRelativeResize="0"/>
          <p:nvPr/>
        </p:nvPicPr>
        <p:blipFill rotWithShape="1">
          <a:blip r:embed="rId3">
            <a:alphaModFix/>
          </a:blip>
          <a:srcRect/>
          <a:stretch/>
        </p:blipFill>
        <p:spPr>
          <a:xfrm>
            <a:off x="2044723" y="861200"/>
            <a:ext cx="4796951" cy="3625700"/>
          </a:xfrm>
          <a:prstGeom prst="rect">
            <a:avLst/>
          </a:prstGeom>
          <a:noFill/>
          <a:ln>
            <a:noFill/>
          </a:ln>
        </p:spPr>
      </p:pic>
      <p:sp>
        <p:nvSpPr>
          <p:cNvPr id="148" name="Google Shape;148;g287addf80b6_0_0"/>
          <p:cNvSpPr txBox="1">
            <a:spLocks noGrp="1"/>
          </p:cNvSpPr>
          <p:nvPr>
            <p:ph type="title" idx="4294967295"/>
          </p:nvPr>
        </p:nvSpPr>
        <p:spPr>
          <a:xfrm>
            <a:off x="3055425" y="129775"/>
            <a:ext cx="5556300" cy="495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2500" b="1" i="0" u="none" strike="noStrike" kern="0" cap="none" spc="0" normalizeH="0" baseline="0" noProof="0" dirty="0">
                <a:ln>
                  <a:noFill/>
                </a:ln>
                <a:solidFill>
                  <a:srgbClr val="1C4587"/>
                </a:solidFill>
                <a:effectLst/>
                <a:uLnTx/>
                <a:uFillTx/>
                <a:latin typeface="Merriweather"/>
                <a:ea typeface="Merriweather"/>
                <a:cs typeface="Merriweather"/>
                <a:sym typeface="Merriweather"/>
              </a:rPr>
              <a:t>What do we do?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2a5d321ad0d_0_5"/>
          <p:cNvSpPr txBox="1">
            <a:spLocks noGrp="1"/>
          </p:cNvSpPr>
          <p:nvPr>
            <p:ph type="sldNum" idx="12"/>
          </p:nvPr>
        </p:nvSpPr>
        <p:spPr>
          <a:xfrm>
            <a:off x="8510558" y="4663216"/>
            <a:ext cx="548700" cy="393600"/>
          </a:xfrm>
          <a:prstGeom prst="rect">
            <a:avLst/>
          </a:prstGeom>
        </p:spPr>
        <p:txBody>
          <a:bodyPr spcFirstLastPara="1" wrap="square" lIns="68575" tIns="68575" rIns="68575" bIns="6857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US"/>
              <a:t>20</a:t>
            </a:fld>
            <a:endParaRPr/>
          </a:p>
        </p:txBody>
      </p:sp>
      <p:sp>
        <p:nvSpPr>
          <p:cNvPr id="280" name="Google Shape;280;g2a5d321ad0d_0_5"/>
          <p:cNvSpPr txBox="1">
            <a:spLocks noGrp="1"/>
          </p:cNvSpPr>
          <p:nvPr>
            <p:ph type="title" idx="4294967295"/>
          </p:nvPr>
        </p:nvSpPr>
        <p:spPr>
          <a:xfrm>
            <a:off x="2518325" y="76200"/>
            <a:ext cx="6625800" cy="985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1C4587"/>
                </a:solidFill>
                <a:effectLst/>
                <a:uLnTx/>
                <a:uFillTx/>
                <a:latin typeface="Merriweather"/>
                <a:ea typeface="Merriweather"/>
                <a:cs typeface="Merriweather"/>
                <a:sym typeface="Merriweather"/>
              </a:rPr>
              <a:t>Guidance and Resources: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1C4587"/>
                </a:solidFill>
                <a:effectLst/>
                <a:uLnTx/>
                <a:uFillTx/>
                <a:latin typeface="Merriweather"/>
                <a:ea typeface="Merriweather"/>
                <a:cs typeface="Merriweather"/>
                <a:sym typeface="Merriweather"/>
              </a:rPr>
              <a:t>Success Criteria White Paper</a:t>
            </a:r>
            <a:endParaRPr kumimoji="0" lang="en-US" sz="1000" b="0" i="0" u="none" strike="noStrike" kern="0" cap="none" spc="0" normalizeH="0" baseline="0" noProof="0" dirty="0">
              <a:ln>
                <a:noFill/>
              </a:ln>
              <a:solidFill>
                <a:srgbClr val="1C4587"/>
              </a:solidFill>
              <a:effectLst/>
              <a:uLnTx/>
              <a:uFillTx/>
              <a:latin typeface="Arial"/>
              <a:ea typeface="Arial"/>
              <a:cs typeface="Arial"/>
              <a:sym typeface="Arial"/>
            </a:endParaRPr>
          </a:p>
        </p:txBody>
      </p:sp>
      <p:pic>
        <p:nvPicPr>
          <p:cNvPr id="281" name="Google Shape;281;g2a5d321ad0d_0_5" descr="Image of the puzzle pieces of the Success Criteria - Policies, Systems, Access, and Disposition"/>
          <p:cNvPicPr preferRelativeResize="0"/>
          <p:nvPr/>
        </p:nvPicPr>
        <p:blipFill>
          <a:blip r:embed="rId3">
            <a:alphaModFix/>
          </a:blip>
          <a:stretch>
            <a:fillRect/>
          </a:stretch>
        </p:blipFill>
        <p:spPr>
          <a:xfrm>
            <a:off x="2518325" y="1124125"/>
            <a:ext cx="3556875" cy="3332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2a5d321ad0d_0_16"/>
          <p:cNvSpPr txBox="1">
            <a:spLocks noGrp="1"/>
          </p:cNvSpPr>
          <p:nvPr>
            <p:ph type="sldNum" idx="12"/>
          </p:nvPr>
        </p:nvSpPr>
        <p:spPr>
          <a:xfrm>
            <a:off x="8510558" y="4663216"/>
            <a:ext cx="548700" cy="393600"/>
          </a:xfrm>
          <a:prstGeom prst="rect">
            <a:avLst/>
          </a:prstGeom>
        </p:spPr>
        <p:txBody>
          <a:bodyPr spcFirstLastPara="1" wrap="square" lIns="68575" tIns="68575" rIns="68575" bIns="6857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US"/>
              <a:t>21</a:t>
            </a:fld>
            <a:endParaRPr/>
          </a:p>
        </p:txBody>
      </p:sp>
      <p:sp>
        <p:nvSpPr>
          <p:cNvPr id="287" name="Google Shape;287;g2a5d321ad0d_0_16"/>
          <p:cNvSpPr txBox="1">
            <a:spLocks noGrp="1"/>
          </p:cNvSpPr>
          <p:nvPr>
            <p:ph type="title" idx="4294967295"/>
          </p:nvPr>
        </p:nvSpPr>
        <p:spPr>
          <a:xfrm>
            <a:off x="0" y="-45325"/>
            <a:ext cx="9144000" cy="1045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1C4587"/>
                </a:solidFill>
                <a:effectLst/>
                <a:uLnTx/>
                <a:uFillTx/>
                <a:latin typeface="Merriweather"/>
                <a:ea typeface="Merriweather"/>
                <a:cs typeface="Merriweather"/>
                <a:sym typeface="Merriweather"/>
              </a:rPr>
              <a:t>Guidance and Resources: </a:t>
            </a:r>
          </a:p>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1C4587"/>
                </a:solidFill>
                <a:effectLst/>
                <a:uLnTx/>
                <a:uFillTx/>
                <a:latin typeface="Merriweather"/>
                <a:ea typeface="Merriweather"/>
                <a:cs typeface="Merriweather"/>
                <a:sym typeface="Merriweather"/>
              </a:rPr>
              <a:t>Non-Compliant Digitized Records</a:t>
            </a:r>
            <a:endParaRPr kumimoji="0" lang="en-US" sz="2600" b="1" i="0" u="none" strike="noStrike" kern="0" cap="none" spc="0" normalizeH="0" baseline="0" noProof="0" dirty="0">
              <a:ln>
                <a:noFill/>
              </a:ln>
              <a:solidFill>
                <a:srgbClr val="1C4587"/>
              </a:solidFill>
              <a:effectLst/>
              <a:uLnTx/>
              <a:uFillTx/>
              <a:latin typeface="Times New Roman"/>
              <a:ea typeface="Times New Roman"/>
              <a:cs typeface="Times New Roman"/>
              <a:sym typeface="Times New Roman"/>
            </a:endParaRPr>
          </a:p>
        </p:txBody>
      </p:sp>
      <p:sp>
        <p:nvSpPr>
          <p:cNvPr id="288" name="Google Shape;288;g2a5d321ad0d_0_16"/>
          <p:cNvSpPr txBox="1"/>
          <p:nvPr/>
        </p:nvSpPr>
        <p:spPr>
          <a:xfrm>
            <a:off x="0" y="3983550"/>
            <a:ext cx="9144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u="sng">
                <a:solidFill>
                  <a:srgbClr val="1155CC"/>
                </a:solidFill>
                <a:latin typeface="Merriweather"/>
                <a:ea typeface="Merriweather"/>
                <a:cs typeface="Merriweather"/>
                <a:sym typeface="Merriweather"/>
              </a:rPr>
              <a:t>https://www.archives.gov/records-mgmt/policy/non-compliant-digitized</a:t>
            </a:r>
            <a:endParaRPr/>
          </a:p>
        </p:txBody>
      </p:sp>
      <p:pic>
        <p:nvPicPr>
          <p:cNvPr id="289" name="Google Shape;289;g2a5d321ad0d_0_16" descr="Image of Decision Tree for non-compliant digitized permanent records"/>
          <p:cNvPicPr preferRelativeResize="0"/>
          <p:nvPr/>
        </p:nvPicPr>
        <p:blipFill>
          <a:blip r:embed="rId3">
            <a:alphaModFix/>
          </a:blip>
          <a:stretch>
            <a:fillRect/>
          </a:stretch>
        </p:blipFill>
        <p:spPr>
          <a:xfrm>
            <a:off x="2246425" y="1059900"/>
            <a:ext cx="4392801" cy="3023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2a5d321ad0d_0_25"/>
          <p:cNvSpPr txBox="1">
            <a:spLocks noGrp="1"/>
          </p:cNvSpPr>
          <p:nvPr>
            <p:ph type="sldNum" idx="12"/>
          </p:nvPr>
        </p:nvSpPr>
        <p:spPr>
          <a:xfrm>
            <a:off x="8510558" y="4663216"/>
            <a:ext cx="548700" cy="393600"/>
          </a:xfrm>
          <a:prstGeom prst="rect">
            <a:avLst/>
          </a:prstGeom>
        </p:spPr>
        <p:txBody>
          <a:bodyPr spcFirstLastPara="1" wrap="square" lIns="68575" tIns="68575" rIns="68575" bIns="6857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US"/>
              <a:t>22</a:t>
            </a:fld>
            <a:endParaRPr/>
          </a:p>
        </p:txBody>
      </p:sp>
      <p:sp>
        <p:nvSpPr>
          <p:cNvPr id="295" name="Google Shape;295;g2a5d321ad0d_0_25"/>
          <p:cNvSpPr txBox="1">
            <a:spLocks noGrp="1"/>
          </p:cNvSpPr>
          <p:nvPr>
            <p:ph type="title" idx="4294967295"/>
          </p:nvPr>
        </p:nvSpPr>
        <p:spPr>
          <a:xfrm>
            <a:off x="0" y="0"/>
            <a:ext cx="9144000" cy="978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1C4587"/>
                </a:solidFill>
                <a:effectLst/>
                <a:uLnTx/>
                <a:uFillTx/>
                <a:latin typeface="Merriweather"/>
                <a:ea typeface="Merriweather"/>
                <a:cs typeface="Merriweather"/>
                <a:sym typeface="Merriweather"/>
              </a:rPr>
              <a:t>Guidance and Resources: </a:t>
            </a:r>
          </a:p>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1C4587"/>
                </a:solidFill>
                <a:effectLst/>
                <a:uLnTx/>
                <a:uFillTx/>
                <a:latin typeface="Merriweather"/>
                <a:ea typeface="Merriweather"/>
                <a:cs typeface="Merriweather"/>
                <a:sym typeface="Merriweather"/>
              </a:rPr>
              <a:t>Quality Management Guide</a:t>
            </a:r>
            <a:endParaRPr kumimoji="0" lang="en-US" sz="2400" b="0" i="0" u="none" strike="noStrike" kern="0" cap="none" spc="0" normalizeH="0" baseline="0" noProof="0" dirty="0">
              <a:ln>
                <a:noFill/>
              </a:ln>
              <a:solidFill>
                <a:schemeClr val="dk1"/>
              </a:solidFill>
              <a:effectLst/>
              <a:uLnTx/>
              <a:uFillTx/>
              <a:latin typeface="Arial"/>
              <a:ea typeface="Arial"/>
              <a:cs typeface="Arial"/>
              <a:sym typeface="Arial"/>
            </a:endParaRPr>
          </a:p>
        </p:txBody>
      </p:sp>
      <p:pic>
        <p:nvPicPr>
          <p:cNvPr id="296" name="Google Shape;296;g2a5d321ad0d_0_25" descr="Cover of NARA's Digitization Quality Management Guide"/>
          <p:cNvPicPr preferRelativeResize="0"/>
          <p:nvPr/>
        </p:nvPicPr>
        <p:blipFill>
          <a:blip r:embed="rId3">
            <a:alphaModFix/>
          </a:blip>
          <a:stretch>
            <a:fillRect/>
          </a:stretch>
        </p:blipFill>
        <p:spPr>
          <a:xfrm>
            <a:off x="6123600" y="1200824"/>
            <a:ext cx="2939924" cy="3149000"/>
          </a:xfrm>
          <a:prstGeom prst="rect">
            <a:avLst/>
          </a:prstGeom>
          <a:noFill/>
          <a:ln>
            <a:noFill/>
          </a:ln>
          <a:effectLst>
            <a:outerShdw blurRad="57150" dist="19050" dir="5400000" algn="bl" rotWithShape="0">
              <a:srgbClr val="000000">
                <a:alpha val="50000"/>
              </a:srgbClr>
            </a:outerShdw>
          </a:effectLst>
        </p:spPr>
      </p:pic>
      <p:sp>
        <p:nvSpPr>
          <p:cNvPr id="297" name="Google Shape;297;g2a5d321ad0d_0_25"/>
          <p:cNvSpPr txBox="1"/>
          <p:nvPr/>
        </p:nvSpPr>
        <p:spPr>
          <a:xfrm>
            <a:off x="0" y="1295400"/>
            <a:ext cx="5998200" cy="26475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dk1"/>
              </a:buClr>
              <a:buSzPts val="1600"/>
              <a:buFont typeface="Merriweather"/>
              <a:buChar char="●"/>
            </a:pPr>
            <a:r>
              <a:rPr lang="en-US" sz="1600">
                <a:solidFill>
                  <a:schemeClr val="dk1"/>
                </a:solidFill>
                <a:latin typeface="Merriweather"/>
                <a:ea typeface="Merriweather"/>
                <a:cs typeface="Merriweather"/>
                <a:sym typeface="Merriweather"/>
              </a:rPr>
              <a:t>Quality management (QM) is the overall management function and underlying activities that determine quality</a:t>
            </a:r>
            <a:endParaRPr sz="1600">
              <a:solidFill>
                <a:schemeClr val="dk1"/>
              </a:solidFill>
              <a:latin typeface="Merriweather"/>
              <a:ea typeface="Merriweather"/>
              <a:cs typeface="Merriweather"/>
              <a:sym typeface="Merriweather"/>
            </a:endParaRPr>
          </a:p>
          <a:p>
            <a:pPr marL="0" lvl="0" indent="0" algn="l" rtl="0">
              <a:spcBef>
                <a:spcPts val="0"/>
              </a:spcBef>
              <a:spcAft>
                <a:spcPts val="0"/>
              </a:spcAft>
              <a:buNone/>
            </a:pPr>
            <a:endParaRPr sz="1600">
              <a:solidFill>
                <a:schemeClr val="dk1"/>
              </a:solidFill>
              <a:latin typeface="Merriweather"/>
              <a:ea typeface="Merriweather"/>
              <a:cs typeface="Merriweather"/>
              <a:sym typeface="Merriweather"/>
            </a:endParaRPr>
          </a:p>
          <a:p>
            <a:pPr marL="457200" lvl="0" indent="-330200" algn="l" rtl="0">
              <a:spcBef>
                <a:spcPts val="0"/>
              </a:spcBef>
              <a:spcAft>
                <a:spcPts val="0"/>
              </a:spcAft>
              <a:buClr>
                <a:schemeClr val="dk1"/>
              </a:buClr>
              <a:buSzPts val="1600"/>
              <a:buFont typeface="Merriweather"/>
              <a:buChar char="●"/>
            </a:pPr>
            <a:r>
              <a:rPr lang="en-US" sz="1600">
                <a:solidFill>
                  <a:schemeClr val="dk1"/>
                </a:solidFill>
                <a:latin typeface="Merriweather"/>
                <a:ea typeface="Merriweather"/>
                <a:cs typeface="Merriweather"/>
                <a:sym typeface="Merriweather"/>
              </a:rPr>
              <a:t>Quality assurance (QA) is a proactive quality management (QM) activity focused on preventing defects.</a:t>
            </a:r>
            <a:endParaRPr sz="1600">
              <a:solidFill>
                <a:schemeClr val="dk1"/>
              </a:solidFill>
              <a:latin typeface="Merriweather"/>
              <a:ea typeface="Merriweather"/>
              <a:cs typeface="Merriweather"/>
              <a:sym typeface="Merriweather"/>
            </a:endParaRPr>
          </a:p>
          <a:p>
            <a:pPr marL="0" lvl="0" indent="0" algn="l" rtl="0">
              <a:spcBef>
                <a:spcPts val="0"/>
              </a:spcBef>
              <a:spcAft>
                <a:spcPts val="0"/>
              </a:spcAft>
              <a:buNone/>
            </a:pPr>
            <a:endParaRPr sz="1600">
              <a:solidFill>
                <a:schemeClr val="dk1"/>
              </a:solidFill>
              <a:latin typeface="Merriweather"/>
              <a:ea typeface="Merriweather"/>
              <a:cs typeface="Merriweather"/>
              <a:sym typeface="Merriweather"/>
            </a:endParaRPr>
          </a:p>
          <a:p>
            <a:pPr marL="457200" lvl="0" indent="-330200" algn="l" rtl="0">
              <a:spcBef>
                <a:spcPts val="0"/>
              </a:spcBef>
              <a:spcAft>
                <a:spcPts val="0"/>
              </a:spcAft>
              <a:buClr>
                <a:schemeClr val="dk1"/>
              </a:buClr>
              <a:buSzPts val="1600"/>
              <a:buFont typeface="Merriweather"/>
              <a:buChar char="●"/>
            </a:pPr>
            <a:r>
              <a:rPr lang="en-US" sz="1600">
                <a:solidFill>
                  <a:schemeClr val="dk1"/>
                </a:solidFill>
                <a:latin typeface="Merriweather"/>
                <a:ea typeface="Merriweather"/>
                <a:cs typeface="Merriweather"/>
                <a:sym typeface="Merriweather"/>
              </a:rPr>
              <a:t>A QA program is heavily dependent on quality control (QC) data to search for patterns and trends.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27c6818921b_0_0"/>
          <p:cNvSpPr txBox="1">
            <a:spLocks noGrp="1"/>
          </p:cNvSpPr>
          <p:nvPr>
            <p:ph type="title" idx="4294967295"/>
          </p:nvPr>
        </p:nvSpPr>
        <p:spPr>
          <a:xfrm>
            <a:off x="2437025" y="0"/>
            <a:ext cx="6707100" cy="8205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2800" b="1" i="0" u="none" strike="noStrike" kern="0" cap="none" spc="0" normalizeH="0" baseline="0" noProof="0" dirty="0">
                <a:ln>
                  <a:noFill/>
                </a:ln>
                <a:solidFill>
                  <a:srgbClr val="366092"/>
                </a:solidFill>
                <a:effectLst/>
                <a:uLnTx/>
                <a:uFillTx/>
                <a:latin typeface="Merriweather"/>
                <a:ea typeface="Merriweather"/>
                <a:cs typeface="Merriweather"/>
                <a:sym typeface="Merriweather"/>
              </a:rPr>
              <a:t>NARA Digitization Resources Page</a:t>
            </a:r>
          </a:p>
        </p:txBody>
      </p:sp>
      <p:pic>
        <p:nvPicPr>
          <p:cNvPr id="303" name="Google Shape;303;g27c6818921b_0_0" descr="Screenshot of digitization webpage"/>
          <p:cNvPicPr preferRelativeResize="0"/>
          <p:nvPr/>
        </p:nvPicPr>
        <p:blipFill>
          <a:blip r:embed="rId3">
            <a:alphaModFix/>
          </a:blip>
          <a:stretch>
            <a:fillRect/>
          </a:stretch>
        </p:blipFill>
        <p:spPr>
          <a:xfrm>
            <a:off x="1969725" y="821425"/>
            <a:ext cx="5155999" cy="3351624"/>
          </a:xfrm>
          <a:prstGeom prst="rect">
            <a:avLst/>
          </a:prstGeom>
          <a:noFill/>
          <a:ln>
            <a:noFill/>
          </a:ln>
          <a:effectLst>
            <a:outerShdw blurRad="57150" dist="19050" dir="5400000" algn="bl" rotWithShape="0">
              <a:srgbClr val="000000">
                <a:alpha val="50000"/>
              </a:srgbClr>
            </a:outerShdw>
          </a:effectLst>
        </p:spPr>
      </p:pic>
      <p:sp>
        <p:nvSpPr>
          <p:cNvPr id="304" name="Google Shape;304;g27c6818921b_0_0"/>
          <p:cNvSpPr txBox="1"/>
          <p:nvPr/>
        </p:nvSpPr>
        <p:spPr>
          <a:xfrm>
            <a:off x="-24275" y="4249250"/>
            <a:ext cx="9168300" cy="400200"/>
          </a:xfrm>
          <a:prstGeom prst="rect">
            <a:avLst/>
          </a:prstGeom>
          <a:noFill/>
          <a:ln>
            <a:noFill/>
          </a:ln>
        </p:spPr>
        <p:txBody>
          <a:bodyPr spcFirstLastPara="1" wrap="square" lIns="91425" tIns="91425" rIns="91425" bIns="91425" anchor="t" anchorCtr="0">
            <a:spAutoFit/>
          </a:bodyPr>
          <a:lstStyle/>
          <a:p>
            <a:pPr marL="0" lvl="0" indent="0" algn="ctr" rtl="0">
              <a:spcBef>
                <a:spcPts val="1200"/>
              </a:spcBef>
              <a:spcAft>
                <a:spcPts val="1000"/>
              </a:spcAft>
              <a:buNone/>
            </a:pPr>
            <a:r>
              <a:rPr lang="en-US" u="sng">
                <a:solidFill>
                  <a:srgbClr val="1155CC"/>
                </a:solidFill>
                <a:latin typeface="Merriweather"/>
                <a:ea typeface="Merriweather"/>
                <a:cs typeface="Merriweather"/>
                <a:sym typeface="Merriweather"/>
                <a:hlinkClick r:id="rId4">
                  <a:extLst>
                    <a:ext uri="{A12FA001-AC4F-418D-AE19-62706E023703}">
                      <ahyp:hlinkClr xmlns:ahyp="http://schemas.microsoft.com/office/drawing/2018/hyperlinkcolor" val="tx"/>
                    </a:ext>
                  </a:extLst>
                </a:hlinkClick>
              </a:rPr>
              <a:t>https://www.archives.gov/records-mgmt/policy/digitization</a:t>
            </a:r>
            <a:endParaRPr>
              <a:solidFill>
                <a:srgbClr val="ADADAD"/>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1ec985bba0b_0_0"/>
          <p:cNvSpPr txBox="1">
            <a:spLocks noGrp="1"/>
          </p:cNvSpPr>
          <p:nvPr>
            <p:ph type="title" idx="4294967295"/>
          </p:nvPr>
        </p:nvSpPr>
        <p:spPr>
          <a:xfrm>
            <a:off x="3489000" y="235375"/>
            <a:ext cx="5655000" cy="569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2500" b="1" i="0" u="none" strike="noStrike" kern="0" cap="none" spc="0" normalizeH="0" baseline="0" noProof="0" dirty="0">
                <a:ln>
                  <a:noFill/>
                </a:ln>
                <a:solidFill>
                  <a:srgbClr val="366092"/>
                </a:solidFill>
                <a:effectLst/>
                <a:uLnTx/>
                <a:uFillTx/>
                <a:latin typeface="Merriweather"/>
                <a:ea typeface="Merriweather"/>
                <a:cs typeface="Merriweather"/>
                <a:sym typeface="Merriweather"/>
              </a:rPr>
              <a:t>Key Takeaways</a:t>
            </a:r>
          </a:p>
        </p:txBody>
      </p:sp>
      <p:sp>
        <p:nvSpPr>
          <p:cNvPr id="310" name="Google Shape;310;g1ec985bba0b_0_0"/>
          <p:cNvSpPr txBox="1"/>
          <p:nvPr/>
        </p:nvSpPr>
        <p:spPr>
          <a:xfrm>
            <a:off x="560725" y="1045325"/>
            <a:ext cx="8071800" cy="33576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Read the Regulation</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Read the FADGI guidelines</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The regulation is the statutory authority that agencies must follow, NOT FADGI</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FADGI 3* is NOT the requirement</a:t>
            </a:r>
            <a:endParaRPr sz="180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en-US" sz="1800">
                <a:solidFill>
                  <a:schemeClr val="dk1"/>
                </a:solidFill>
              </a:rPr>
              <a:t>Modern Textual is the minimum but may have to go up to FADGI 4*</a:t>
            </a:r>
            <a:endParaRPr sz="180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en-US" sz="1800">
                <a:solidFill>
                  <a:schemeClr val="dk1"/>
                </a:solidFill>
              </a:rPr>
              <a:t>Agencies self certify, NARA is not inspecting or approving workflows</a:t>
            </a:r>
            <a:endParaRPr sz="180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en-US" sz="1800">
                <a:solidFill>
                  <a:schemeClr val="dk1"/>
                </a:solidFill>
              </a:rPr>
              <a:t>Work with GSA, your general counsel, or budget office</a:t>
            </a:r>
            <a:endParaRPr sz="180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en-US" sz="1800">
                <a:solidFill>
                  <a:schemeClr val="dk1"/>
                </a:solidFill>
              </a:rPr>
              <a:t>Digitization at this scale is a image manufacturing process, not a digital mailroom operation</a:t>
            </a:r>
            <a:endParaRPr sz="180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en-US" sz="1800">
                <a:solidFill>
                  <a:schemeClr val="dk1"/>
                </a:solidFill>
              </a:rPr>
              <a:t>The standards are high because the originals will be destroyed</a:t>
            </a:r>
            <a:endParaRPr sz="18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2879b9641fe_6_112"/>
          <p:cNvSpPr txBox="1"/>
          <p:nvPr/>
        </p:nvSpPr>
        <p:spPr>
          <a:xfrm>
            <a:off x="1374300" y="878550"/>
            <a:ext cx="7131300" cy="3016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Michael Horsley</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a:solidFill>
                  <a:schemeClr val="dk1"/>
                </a:solidFill>
              </a:rPr>
              <a:t>Sevior </a:t>
            </a:r>
            <a:r>
              <a:rPr lang="en-US" sz="2000" b="0" i="0" u="none" strike="noStrike" cap="none">
                <a:solidFill>
                  <a:schemeClr val="dk1"/>
                </a:solidFill>
                <a:latin typeface="Arial"/>
                <a:ea typeface="Arial"/>
                <a:cs typeface="Arial"/>
                <a:sym typeface="Arial"/>
              </a:rPr>
              <a:t>Electronic Records Policy Analyst</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Records Management and Policy Team</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Records Management Policy and Outreach Program</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Office of the Chief Records Officer</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Agency Services</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michael.horsley@nara.gov</a:t>
            </a:r>
            <a:endParaRPr sz="2000" b="0" i="0" u="none" strike="noStrike" cap="none">
              <a:solidFill>
                <a:schemeClr val="dk1"/>
              </a:solidFill>
              <a:latin typeface="Arial"/>
              <a:ea typeface="Arial"/>
              <a:cs typeface="Arial"/>
              <a:sym typeface="Arial"/>
            </a:endParaRPr>
          </a:p>
        </p:txBody>
      </p:sp>
      <p:sp>
        <p:nvSpPr>
          <p:cNvPr id="2" name="Title 1">
            <a:extLst>
              <a:ext uri="{FF2B5EF4-FFF2-40B4-BE49-F238E27FC236}">
                <a16:creationId xmlns:a16="http://schemas.microsoft.com/office/drawing/2014/main" id="{207DD0EB-1CC0-6BC2-7F90-297197807DBF}"/>
              </a:ext>
            </a:extLst>
          </p:cNvPr>
          <p:cNvSpPr>
            <a:spLocks noGrp="1"/>
          </p:cNvSpPr>
          <p:nvPr>
            <p:ph type="title"/>
          </p:nvPr>
        </p:nvSpPr>
        <p:spPr>
          <a:xfrm>
            <a:off x="311700" y="-572700"/>
            <a:ext cx="8520600" cy="572700"/>
          </a:xfrm>
        </p:spPr>
        <p:txBody>
          <a:bodyPr spcFirstLastPara="1" wrap="square" lIns="91425" tIns="91425" rIns="91425" bIns="91425" anchor="b" anchorCtr="0">
            <a:normAutofit fontScale="90000"/>
          </a:bodyPr>
          <a:lstStyle/>
          <a:p>
            <a:r>
              <a:rPr lang="en-US" dirty="0"/>
              <a:t>Contact Information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287addf80b6_0_128"/>
          <p:cNvSpPr txBox="1">
            <a:spLocks noGrp="1"/>
          </p:cNvSpPr>
          <p:nvPr>
            <p:ph type="title" idx="4294967295"/>
          </p:nvPr>
        </p:nvSpPr>
        <p:spPr>
          <a:xfrm>
            <a:off x="2665175" y="152400"/>
            <a:ext cx="6631200" cy="415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1" i="0" u="none" strike="noStrike" kern="0" cap="none" spc="0" normalizeH="0" baseline="0" noProof="0" dirty="0">
                <a:ln>
                  <a:noFill/>
                </a:ln>
                <a:solidFill>
                  <a:srgbClr val="1C4587"/>
                </a:solidFill>
                <a:effectLst/>
                <a:uLnTx/>
                <a:uFillTx/>
                <a:latin typeface="Merriweather"/>
                <a:ea typeface="Merriweather"/>
                <a:cs typeface="Merriweather"/>
                <a:sym typeface="Merriweather"/>
              </a:rPr>
              <a:t>Digitization Regulations for Permanent and Temporary Records</a:t>
            </a:r>
          </a:p>
        </p:txBody>
      </p:sp>
      <p:sp>
        <p:nvSpPr>
          <p:cNvPr id="154" name="Google Shape;154;g287addf80b6_0_128"/>
          <p:cNvSpPr txBox="1"/>
          <p:nvPr/>
        </p:nvSpPr>
        <p:spPr>
          <a:xfrm>
            <a:off x="0" y="1371600"/>
            <a:ext cx="9144000" cy="2647500"/>
          </a:xfrm>
          <a:prstGeom prst="rect">
            <a:avLst/>
          </a:prstGeom>
          <a:noFill/>
          <a:ln>
            <a:noFill/>
          </a:ln>
        </p:spPr>
        <p:txBody>
          <a:bodyPr spcFirstLastPara="1" wrap="square" lIns="91425" tIns="91425" rIns="91425" bIns="91425" anchor="t" anchorCtr="0">
            <a:spAutoFit/>
          </a:bodyPr>
          <a:lstStyle/>
          <a:p>
            <a:pPr marL="457200" marR="0" lvl="0" indent="-330200" algn="l" rtl="0">
              <a:lnSpc>
                <a:spcPct val="150000"/>
              </a:lnSpc>
              <a:spcBef>
                <a:spcPts val="0"/>
              </a:spcBef>
              <a:spcAft>
                <a:spcPts val="0"/>
              </a:spcAft>
              <a:buClr>
                <a:schemeClr val="dk1"/>
              </a:buClr>
              <a:buSzPts val="1600"/>
              <a:buFont typeface="Merriweather"/>
              <a:buChar char="●"/>
            </a:pPr>
            <a:r>
              <a:rPr lang="en-US" sz="1600" i="0" u="none" strike="noStrike" cap="none">
                <a:solidFill>
                  <a:schemeClr val="dk1"/>
                </a:solidFill>
                <a:latin typeface="Merriweather"/>
                <a:ea typeface="Merriweather"/>
                <a:cs typeface="Merriweather"/>
                <a:sym typeface="Merriweather"/>
              </a:rPr>
              <a:t>36 CFR Part 1236 - ELECTRONIC RECORDS MANAGEMENT-Subpart E- Digitizing Permanent Federal Records</a:t>
            </a:r>
            <a:endParaRPr sz="1600" i="0" u="none" strike="noStrike" cap="none">
              <a:solidFill>
                <a:schemeClr val="dk1"/>
              </a:solidFill>
              <a:latin typeface="Merriweather"/>
              <a:ea typeface="Merriweather"/>
              <a:cs typeface="Merriweather"/>
              <a:sym typeface="Merriweather"/>
            </a:endParaRPr>
          </a:p>
          <a:p>
            <a:pPr marL="457200" marR="0" lvl="0" indent="-330200" algn="l" rtl="0">
              <a:lnSpc>
                <a:spcPct val="150000"/>
              </a:lnSpc>
              <a:spcBef>
                <a:spcPts val="0"/>
              </a:spcBef>
              <a:spcAft>
                <a:spcPts val="0"/>
              </a:spcAft>
              <a:buClr>
                <a:schemeClr val="dk1"/>
              </a:buClr>
              <a:buSzPts val="1600"/>
              <a:buFont typeface="Merriweather"/>
              <a:buChar char="●"/>
            </a:pPr>
            <a:r>
              <a:rPr lang="en-US" sz="1600" i="0" u="none" strike="noStrike" cap="none">
                <a:solidFill>
                  <a:schemeClr val="dk1"/>
                </a:solidFill>
                <a:latin typeface="Merriweather"/>
                <a:ea typeface="Merriweather"/>
                <a:cs typeface="Merriweather"/>
                <a:sym typeface="Merriweather"/>
              </a:rPr>
              <a:t>36 CFR Part 1236 Subpart D - Digitizing Temporary Federal Records</a:t>
            </a:r>
            <a:endParaRPr sz="1600" i="0" u="none" strike="noStrike" cap="none">
              <a:solidFill>
                <a:schemeClr val="dk1"/>
              </a:solidFill>
              <a:latin typeface="Merriweather"/>
              <a:ea typeface="Merriweather"/>
              <a:cs typeface="Merriweather"/>
              <a:sym typeface="Merriweather"/>
            </a:endParaRPr>
          </a:p>
          <a:p>
            <a:pPr marL="457200" marR="0" lvl="0" indent="-330200" algn="l" rtl="0">
              <a:lnSpc>
                <a:spcPct val="150000"/>
              </a:lnSpc>
              <a:spcBef>
                <a:spcPts val="0"/>
              </a:spcBef>
              <a:spcAft>
                <a:spcPts val="0"/>
              </a:spcAft>
              <a:buClr>
                <a:schemeClr val="dk1"/>
              </a:buClr>
              <a:buSzPts val="1600"/>
              <a:buFont typeface="Merriweather"/>
              <a:buChar char="●"/>
            </a:pPr>
            <a:r>
              <a:rPr lang="en-US" sz="1600" i="0" u="none" strike="noStrike" cap="none">
                <a:solidFill>
                  <a:schemeClr val="dk1"/>
                </a:solidFill>
                <a:latin typeface="Merriweather"/>
                <a:ea typeface="Merriweather"/>
                <a:cs typeface="Merriweather"/>
                <a:sym typeface="Merriweather"/>
              </a:rPr>
              <a:t>Adopts the technical standards found in ISO 19264-1:2021 Photography — Archiving systems — Imaging systems quality analysis — Part 1: Reflective originals</a:t>
            </a:r>
            <a:endParaRPr sz="1600" i="0" u="none" strike="noStrike" cap="none">
              <a:solidFill>
                <a:schemeClr val="dk1"/>
              </a:solidFill>
              <a:latin typeface="Merriweather"/>
              <a:ea typeface="Merriweather"/>
              <a:cs typeface="Merriweather"/>
              <a:sym typeface="Merriweather"/>
            </a:endParaRPr>
          </a:p>
          <a:p>
            <a:pPr marL="457200" marR="0" lvl="0" indent="-330200" algn="l" rtl="0">
              <a:lnSpc>
                <a:spcPct val="150000"/>
              </a:lnSpc>
              <a:spcBef>
                <a:spcPts val="0"/>
              </a:spcBef>
              <a:spcAft>
                <a:spcPts val="0"/>
              </a:spcAft>
              <a:buClr>
                <a:schemeClr val="dk1"/>
              </a:buClr>
              <a:buSzPts val="1600"/>
              <a:buFont typeface="Merriweather"/>
              <a:buChar char="●"/>
            </a:pPr>
            <a:r>
              <a:rPr lang="en-US" sz="1600" i="0" u="none" strike="noStrike" cap="none">
                <a:solidFill>
                  <a:schemeClr val="dk1"/>
                </a:solidFill>
                <a:latin typeface="Merriweather"/>
                <a:ea typeface="Merriweather"/>
                <a:cs typeface="Merriweather"/>
                <a:sym typeface="Merriweather"/>
              </a:rPr>
              <a:t>Endorses the FADGI, Technical Guidelines for Digitizing Cultural Heritage Materials method for analyzing digital imaging performance in conformance to ISO 19264</a:t>
            </a:r>
            <a:endParaRPr sz="1400" i="0" u="none" strike="noStrike" cap="none">
              <a:solidFill>
                <a:srgbClr val="000000"/>
              </a:solidFill>
              <a:latin typeface="Merriweather"/>
              <a:ea typeface="Merriweather"/>
              <a:cs typeface="Merriweather"/>
              <a:sym typeface="Merriweathe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2a3e28f3bb2_0_475"/>
          <p:cNvSpPr txBox="1">
            <a:spLocks noGrp="1"/>
          </p:cNvSpPr>
          <p:nvPr>
            <p:ph type="title" idx="4294967295"/>
          </p:nvPr>
        </p:nvSpPr>
        <p:spPr>
          <a:xfrm>
            <a:off x="2665175" y="152400"/>
            <a:ext cx="6631200" cy="461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800" b="1" i="0" u="none" strike="noStrike" kern="0" cap="none" spc="0" normalizeH="0" baseline="0" noProof="0" dirty="0">
                <a:ln>
                  <a:noFill/>
                </a:ln>
                <a:solidFill>
                  <a:srgbClr val="1C4587"/>
                </a:solidFill>
                <a:effectLst/>
                <a:uLnTx/>
                <a:uFillTx/>
                <a:latin typeface="Merriweather"/>
                <a:ea typeface="Merriweather"/>
                <a:cs typeface="Merriweather"/>
                <a:sym typeface="Merriweather"/>
              </a:rPr>
              <a:t>What is next: Digitization Regulations for Film records</a:t>
            </a:r>
          </a:p>
        </p:txBody>
      </p:sp>
      <p:sp>
        <p:nvSpPr>
          <p:cNvPr id="160" name="Google Shape;160;g2a3e28f3bb2_0_475"/>
          <p:cNvSpPr txBox="1"/>
          <p:nvPr/>
        </p:nvSpPr>
        <p:spPr>
          <a:xfrm>
            <a:off x="259950" y="1188400"/>
            <a:ext cx="8671500" cy="3386400"/>
          </a:xfrm>
          <a:prstGeom prst="rect">
            <a:avLst/>
          </a:prstGeom>
          <a:noFill/>
          <a:ln>
            <a:noFill/>
          </a:ln>
        </p:spPr>
        <p:txBody>
          <a:bodyPr spcFirstLastPara="1" wrap="square" lIns="91425" tIns="91425" rIns="91425" bIns="91425" anchor="t" anchorCtr="0">
            <a:spAutoFit/>
          </a:bodyPr>
          <a:lstStyle/>
          <a:p>
            <a:pPr marL="457200" lvl="0" indent="-330200" algn="l" rtl="0">
              <a:lnSpc>
                <a:spcPct val="150000"/>
              </a:lnSpc>
              <a:spcBef>
                <a:spcPts val="0"/>
              </a:spcBef>
              <a:spcAft>
                <a:spcPts val="0"/>
              </a:spcAft>
              <a:buClr>
                <a:schemeClr val="dk1"/>
              </a:buClr>
              <a:buSzPts val="1600"/>
              <a:buFont typeface="Merriweather"/>
              <a:buChar char="●"/>
            </a:pPr>
            <a:r>
              <a:rPr lang="en-US" sz="1600">
                <a:solidFill>
                  <a:schemeClr val="dk1"/>
                </a:solidFill>
                <a:latin typeface="Merriweather"/>
                <a:ea typeface="Merriweather"/>
                <a:cs typeface="Merriweather"/>
                <a:sym typeface="Merriweather"/>
              </a:rPr>
              <a:t>The technical specifications will be taken from FADGI 3* (as the minimum) for Microfilm, Radiographs, transparencies, color and black and white negatives, and aerial film.</a:t>
            </a:r>
            <a:endParaRPr sz="1600">
              <a:solidFill>
                <a:schemeClr val="dk1"/>
              </a:solidFill>
              <a:latin typeface="Merriweather"/>
              <a:ea typeface="Merriweather"/>
              <a:cs typeface="Merriweather"/>
              <a:sym typeface="Merriweather"/>
            </a:endParaRPr>
          </a:p>
          <a:p>
            <a:pPr marL="457200" lvl="0" indent="-330200" algn="l" rtl="0">
              <a:lnSpc>
                <a:spcPct val="150000"/>
              </a:lnSpc>
              <a:spcBef>
                <a:spcPts val="0"/>
              </a:spcBef>
              <a:spcAft>
                <a:spcPts val="0"/>
              </a:spcAft>
              <a:buClr>
                <a:schemeClr val="dk1"/>
              </a:buClr>
              <a:buSzPts val="1600"/>
              <a:buFont typeface="Merriweather"/>
              <a:buChar char="●"/>
            </a:pPr>
            <a:r>
              <a:rPr lang="en-US" sz="1600">
                <a:solidFill>
                  <a:schemeClr val="dk1"/>
                </a:solidFill>
                <a:latin typeface="Merriweather"/>
                <a:ea typeface="Merriweather"/>
                <a:cs typeface="Merriweather"/>
                <a:sym typeface="Merriweather"/>
              </a:rPr>
              <a:t>Will require a greater level of technical expertise due to the complex nature of film materials.</a:t>
            </a:r>
            <a:endParaRPr sz="1600">
              <a:solidFill>
                <a:schemeClr val="dk1"/>
              </a:solidFill>
              <a:latin typeface="Merriweather"/>
              <a:ea typeface="Merriweather"/>
              <a:cs typeface="Merriweather"/>
              <a:sym typeface="Merriweather"/>
            </a:endParaRPr>
          </a:p>
          <a:p>
            <a:pPr marL="457200" lvl="0" indent="-330200" algn="l" rtl="0">
              <a:lnSpc>
                <a:spcPct val="150000"/>
              </a:lnSpc>
              <a:spcBef>
                <a:spcPts val="0"/>
              </a:spcBef>
              <a:spcAft>
                <a:spcPts val="0"/>
              </a:spcAft>
              <a:buClr>
                <a:schemeClr val="dk1"/>
              </a:buClr>
              <a:buSzPts val="1600"/>
              <a:buFont typeface="Merriweather"/>
              <a:buChar char="●"/>
            </a:pPr>
            <a:r>
              <a:rPr lang="en-US" sz="1600">
                <a:solidFill>
                  <a:schemeClr val="dk1"/>
                </a:solidFill>
                <a:latin typeface="Merriweather"/>
                <a:ea typeface="Merriweather"/>
                <a:cs typeface="Merriweather"/>
                <a:sym typeface="Merriweather"/>
              </a:rPr>
              <a:t>We recommend that source records be transferred to NARA as soon as possible before the deadline.</a:t>
            </a:r>
            <a:endParaRPr sz="1600">
              <a:solidFill>
                <a:schemeClr val="dk1"/>
              </a:solidFill>
              <a:latin typeface="Merriweather"/>
              <a:ea typeface="Merriweather"/>
              <a:cs typeface="Merriweather"/>
              <a:sym typeface="Merriweather"/>
            </a:endParaRPr>
          </a:p>
          <a:p>
            <a:pPr marL="457200" lvl="0" indent="-330200" algn="l" rtl="0">
              <a:lnSpc>
                <a:spcPct val="150000"/>
              </a:lnSpc>
              <a:spcBef>
                <a:spcPts val="0"/>
              </a:spcBef>
              <a:spcAft>
                <a:spcPts val="0"/>
              </a:spcAft>
              <a:buClr>
                <a:schemeClr val="dk1"/>
              </a:buClr>
              <a:buSzPts val="1600"/>
              <a:buFont typeface="Merriweather"/>
              <a:buChar char="●"/>
            </a:pPr>
            <a:r>
              <a:rPr lang="en-US" sz="1600">
                <a:solidFill>
                  <a:schemeClr val="dk1"/>
                </a:solidFill>
                <a:latin typeface="Merriweather"/>
                <a:ea typeface="Merriweather"/>
                <a:cs typeface="Merriweather"/>
                <a:sym typeface="Merriweather"/>
              </a:rPr>
              <a:t>Dynamic media such as audio, video, and motion picture are even more complex due to a lack of accepted standards.</a:t>
            </a:r>
            <a:endParaRPr sz="1600">
              <a:solidFill>
                <a:schemeClr val="dk1"/>
              </a:solidFill>
              <a:latin typeface="Merriweather"/>
              <a:ea typeface="Merriweather"/>
              <a:cs typeface="Merriweather"/>
              <a:sym typeface="Merriweathe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287fe9a740e_0_66"/>
          <p:cNvSpPr txBox="1">
            <a:spLocks noGrp="1"/>
          </p:cNvSpPr>
          <p:nvPr>
            <p:ph type="title" idx="4294967295"/>
          </p:nvPr>
        </p:nvSpPr>
        <p:spPr>
          <a:xfrm>
            <a:off x="2504700" y="183275"/>
            <a:ext cx="6639300" cy="431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dirty="0">
                <a:ln>
                  <a:noFill/>
                </a:ln>
                <a:solidFill>
                  <a:srgbClr val="1C4587"/>
                </a:solidFill>
                <a:effectLst/>
                <a:uLnTx/>
                <a:uFillTx/>
                <a:latin typeface="Merriweather"/>
                <a:ea typeface="Merriweather"/>
                <a:cs typeface="Merriweather"/>
                <a:sym typeface="Merriweather"/>
              </a:rPr>
              <a:t>Quality Management, Quality Assurance, and Quality Control</a:t>
            </a:r>
          </a:p>
        </p:txBody>
      </p:sp>
      <p:sp>
        <p:nvSpPr>
          <p:cNvPr id="166" name="Google Shape;166;g287fe9a740e_0_66"/>
          <p:cNvSpPr txBox="1"/>
          <p:nvPr/>
        </p:nvSpPr>
        <p:spPr>
          <a:xfrm>
            <a:off x="0" y="1995325"/>
            <a:ext cx="9144000" cy="2115000"/>
          </a:xfrm>
          <a:prstGeom prst="rect">
            <a:avLst/>
          </a:prstGeom>
          <a:noFill/>
          <a:ln>
            <a:noFill/>
          </a:ln>
        </p:spPr>
        <p:txBody>
          <a:bodyPr spcFirstLastPara="1" wrap="square" lIns="91425" tIns="91425" rIns="91425" bIns="91425" anchor="t" anchorCtr="0">
            <a:spAutoFit/>
          </a:bodyPr>
          <a:lstStyle/>
          <a:p>
            <a:pPr marL="457200" marR="0" lvl="0" indent="-349250" algn="l" rtl="0">
              <a:lnSpc>
                <a:spcPct val="115000"/>
              </a:lnSpc>
              <a:spcBef>
                <a:spcPts val="0"/>
              </a:spcBef>
              <a:spcAft>
                <a:spcPts val="0"/>
              </a:spcAft>
              <a:buClr>
                <a:schemeClr val="dk1"/>
              </a:buClr>
              <a:buSzPts val="1900"/>
              <a:buFont typeface="Merriweather"/>
              <a:buChar char="●"/>
            </a:pPr>
            <a:r>
              <a:rPr lang="en-US" sz="1900" i="0" u="none" strike="noStrike" cap="none">
                <a:solidFill>
                  <a:schemeClr val="dk1"/>
                </a:solidFill>
                <a:latin typeface="Merriweather"/>
                <a:ea typeface="Merriweather"/>
                <a:cs typeface="Merriweather"/>
                <a:sym typeface="Merriweather"/>
              </a:rPr>
              <a:t>Quality management requirements</a:t>
            </a:r>
            <a:endParaRPr sz="1900" i="0" u="none" strike="noStrike" cap="none">
              <a:solidFill>
                <a:schemeClr val="dk1"/>
              </a:solidFill>
              <a:latin typeface="Merriweather"/>
              <a:ea typeface="Merriweather"/>
              <a:cs typeface="Merriweather"/>
              <a:sym typeface="Merriweather"/>
            </a:endParaRPr>
          </a:p>
          <a:p>
            <a:pPr marL="914400" marR="0" lvl="1" indent="-349250" algn="l" rtl="0">
              <a:lnSpc>
                <a:spcPct val="115000"/>
              </a:lnSpc>
              <a:spcBef>
                <a:spcPts val="0"/>
              </a:spcBef>
              <a:spcAft>
                <a:spcPts val="0"/>
              </a:spcAft>
              <a:buClr>
                <a:schemeClr val="dk1"/>
              </a:buClr>
              <a:buSzPts val="1900"/>
              <a:buFont typeface="Merriweather"/>
              <a:buChar char="○"/>
            </a:pPr>
            <a:r>
              <a:rPr lang="en-US" sz="1900" i="0" u="none" strike="noStrike" cap="none">
                <a:solidFill>
                  <a:schemeClr val="dk1"/>
                </a:solidFill>
                <a:latin typeface="Merriweather"/>
                <a:ea typeface="Merriweather"/>
                <a:cs typeface="Merriweather"/>
                <a:sym typeface="Merriweather"/>
              </a:rPr>
              <a:t>the underlying activities, policies, objectives, and responsibilities</a:t>
            </a:r>
            <a:endParaRPr sz="1900" i="0" u="none" strike="noStrike" cap="none">
              <a:solidFill>
                <a:schemeClr val="dk1"/>
              </a:solidFill>
              <a:latin typeface="Merriweather"/>
              <a:ea typeface="Merriweather"/>
              <a:cs typeface="Merriweather"/>
              <a:sym typeface="Merriweather"/>
            </a:endParaRPr>
          </a:p>
          <a:p>
            <a:pPr marL="457200" marR="0" lvl="0" indent="-349250" algn="l" rtl="0">
              <a:lnSpc>
                <a:spcPct val="115000"/>
              </a:lnSpc>
              <a:spcBef>
                <a:spcPts val="0"/>
              </a:spcBef>
              <a:spcAft>
                <a:spcPts val="0"/>
              </a:spcAft>
              <a:buClr>
                <a:schemeClr val="dk1"/>
              </a:buClr>
              <a:buSzPts val="1900"/>
              <a:buFont typeface="Merriweather"/>
              <a:buChar char="●"/>
            </a:pPr>
            <a:r>
              <a:rPr lang="en-US" sz="1900" i="0" u="none" strike="noStrike" cap="none">
                <a:solidFill>
                  <a:schemeClr val="dk1"/>
                </a:solidFill>
                <a:latin typeface="Merriweather"/>
                <a:ea typeface="Merriweather"/>
                <a:cs typeface="Merriweather"/>
                <a:sym typeface="Merriweather"/>
              </a:rPr>
              <a:t>Quality Assurance</a:t>
            </a:r>
            <a:endParaRPr sz="1900" i="0" u="none" strike="noStrike" cap="none">
              <a:solidFill>
                <a:schemeClr val="dk1"/>
              </a:solidFill>
              <a:latin typeface="Merriweather"/>
              <a:ea typeface="Merriweather"/>
              <a:cs typeface="Merriweather"/>
              <a:sym typeface="Merriweather"/>
            </a:endParaRPr>
          </a:p>
          <a:p>
            <a:pPr marL="914400" marR="0" lvl="1" indent="-349250" algn="l" rtl="0">
              <a:lnSpc>
                <a:spcPct val="115000"/>
              </a:lnSpc>
              <a:spcBef>
                <a:spcPts val="0"/>
              </a:spcBef>
              <a:spcAft>
                <a:spcPts val="0"/>
              </a:spcAft>
              <a:buClr>
                <a:schemeClr val="dk1"/>
              </a:buClr>
              <a:buSzPts val="1900"/>
              <a:buFont typeface="Merriweather"/>
              <a:buChar char="○"/>
            </a:pPr>
            <a:r>
              <a:rPr lang="en-US" sz="1900" i="0" u="none" strike="noStrike" cap="none">
                <a:solidFill>
                  <a:schemeClr val="dk1"/>
                </a:solidFill>
                <a:latin typeface="Merriweather"/>
                <a:ea typeface="Merriweather"/>
                <a:cs typeface="Merriweather"/>
                <a:sym typeface="Merriweather"/>
              </a:rPr>
              <a:t>proactive quality management to prevent defects</a:t>
            </a:r>
            <a:endParaRPr sz="1900" i="0" u="none" strike="noStrike" cap="none">
              <a:solidFill>
                <a:schemeClr val="dk1"/>
              </a:solidFill>
              <a:latin typeface="Merriweather"/>
              <a:ea typeface="Merriweather"/>
              <a:cs typeface="Merriweather"/>
              <a:sym typeface="Merriweather"/>
            </a:endParaRPr>
          </a:p>
          <a:p>
            <a:pPr marL="457200" marR="0" lvl="0" indent="-349250" algn="l" rtl="0">
              <a:lnSpc>
                <a:spcPct val="100000"/>
              </a:lnSpc>
              <a:spcBef>
                <a:spcPts val="0"/>
              </a:spcBef>
              <a:spcAft>
                <a:spcPts val="0"/>
              </a:spcAft>
              <a:buClr>
                <a:schemeClr val="dk1"/>
              </a:buClr>
              <a:buSzPts val="1900"/>
              <a:buFont typeface="Merriweather"/>
              <a:buChar char="●"/>
            </a:pPr>
            <a:r>
              <a:rPr lang="en-US" sz="1900" i="0" u="none" strike="noStrike" cap="none">
                <a:solidFill>
                  <a:schemeClr val="dk1"/>
                </a:solidFill>
                <a:latin typeface="Merriweather"/>
                <a:ea typeface="Merriweather"/>
                <a:cs typeface="Merriweather"/>
                <a:sym typeface="Merriweather"/>
              </a:rPr>
              <a:t>Quality Control</a:t>
            </a:r>
            <a:endParaRPr sz="1900" i="0" u="none" strike="noStrike" cap="none">
              <a:solidFill>
                <a:schemeClr val="dk1"/>
              </a:solidFill>
              <a:latin typeface="Merriweather"/>
              <a:ea typeface="Merriweather"/>
              <a:cs typeface="Merriweather"/>
              <a:sym typeface="Merriweather"/>
            </a:endParaRPr>
          </a:p>
          <a:p>
            <a:pPr marL="914400" marR="0" lvl="1" indent="-349250" algn="l" rtl="0">
              <a:lnSpc>
                <a:spcPct val="100000"/>
              </a:lnSpc>
              <a:spcBef>
                <a:spcPts val="0"/>
              </a:spcBef>
              <a:spcAft>
                <a:spcPts val="0"/>
              </a:spcAft>
              <a:buClr>
                <a:schemeClr val="dk1"/>
              </a:buClr>
              <a:buSzPts val="1900"/>
              <a:buFont typeface="Merriweather"/>
              <a:buChar char="○"/>
            </a:pPr>
            <a:r>
              <a:rPr lang="en-US" sz="1900" i="0" u="none" strike="noStrike" cap="none">
                <a:solidFill>
                  <a:schemeClr val="dk1"/>
                </a:solidFill>
                <a:latin typeface="Merriweather"/>
                <a:ea typeface="Merriweather"/>
                <a:cs typeface="Merriweather"/>
                <a:sym typeface="Merriweather"/>
              </a:rPr>
              <a:t>the monitoring, testing, and detection, inspection, remediation</a:t>
            </a:r>
            <a:endParaRPr sz="1300" i="0" u="none" strike="noStrike" cap="none">
              <a:solidFill>
                <a:srgbClr val="000000"/>
              </a:solidFill>
              <a:latin typeface="Merriweather"/>
              <a:ea typeface="Merriweather"/>
              <a:cs typeface="Merriweather"/>
              <a:sym typeface="Merriweather"/>
            </a:endParaRPr>
          </a:p>
        </p:txBody>
      </p:sp>
      <p:sp>
        <p:nvSpPr>
          <p:cNvPr id="167" name="Google Shape;167;g287fe9a740e_0_66"/>
          <p:cNvSpPr txBox="1"/>
          <p:nvPr/>
        </p:nvSpPr>
        <p:spPr>
          <a:xfrm>
            <a:off x="1823100" y="977400"/>
            <a:ext cx="54978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t>
            </a:r>
            <a:r>
              <a:rPr lang="en-US" sz="1400" b="0" i="1" u="none" strike="noStrike" cap="none">
                <a:solidFill>
                  <a:srgbClr val="000000"/>
                </a:solidFill>
                <a:latin typeface="Arial"/>
                <a:ea typeface="Arial"/>
                <a:cs typeface="Arial"/>
                <a:sym typeface="Arial"/>
              </a:rPr>
              <a:t>Inspection with the aim of finding the bad ones and throwing them out is too late, ineffective, and costly. Quality comes not from inspection but from improvement of the process.</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W. Edwards Deming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287fe9a740e_0_69" descr="Image of the Office of the Chief Records Officer Seal"/>
          <p:cNvSpPr txBox="1"/>
          <p:nvPr/>
        </p:nvSpPr>
        <p:spPr>
          <a:xfrm>
            <a:off x="0" y="0"/>
            <a:ext cx="3000000" cy="461700"/>
          </a:xfrm>
          <a:prstGeom prst="rect">
            <a:avLst/>
          </a:prstGeom>
          <a:noFill/>
          <a:ln>
            <a:noFill/>
          </a:ln>
        </p:spPr>
        <p:txBody>
          <a:bodyPr spcFirstLastPara="1" wrap="square" lIns="91425" tIns="91425" rIns="91425" bIns="91425" anchor="t" anchorCtr="0">
            <a:spAutoFit/>
          </a:bodyPr>
          <a:lstStyle/>
          <a:p>
            <a:pPr marL="0" marR="0" lvl="0" indent="0" algn="r" rtl="0">
              <a:lnSpc>
                <a:spcPct val="115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p:txBody>
      </p:sp>
      <p:sp>
        <p:nvSpPr>
          <p:cNvPr id="173" name="Google Shape;173;g287fe9a740e_0_69"/>
          <p:cNvSpPr txBox="1">
            <a:spLocks noGrp="1"/>
          </p:cNvSpPr>
          <p:nvPr>
            <p:ph type="title" idx="4294967295"/>
          </p:nvPr>
        </p:nvSpPr>
        <p:spPr>
          <a:xfrm>
            <a:off x="2736675" y="76200"/>
            <a:ext cx="5632200" cy="554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15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rgbClr val="1C4587"/>
                </a:solidFill>
                <a:effectLst/>
                <a:uLnTx/>
                <a:uFillTx/>
                <a:latin typeface="Merriweather"/>
                <a:ea typeface="Merriweather"/>
                <a:cs typeface="Merriweather"/>
                <a:sym typeface="Merriweather"/>
              </a:rPr>
              <a:t>Validating digitized records </a:t>
            </a:r>
          </a:p>
        </p:txBody>
      </p:sp>
      <p:sp>
        <p:nvSpPr>
          <p:cNvPr id="174" name="Google Shape;174;g287fe9a740e_0_69"/>
          <p:cNvSpPr txBox="1"/>
          <p:nvPr/>
        </p:nvSpPr>
        <p:spPr>
          <a:xfrm>
            <a:off x="757850" y="1453850"/>
            <a:ext cx="7452300" cy="28599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15000"/>
              </a:lnSpc>
              <a:spcBef>
                <a:spcPts val="0"/>
              </a:spcBef>
              <a:spcAft>
                <a:spcPts val="0"/>
              </a:spcAft>
              <a:buClr>
                <a:schemeClr val="dk1"/>
              </a:buClr>
              <a:buSzPts val="2200"/>
              <a:buFont typeface="Merriweather"/>
              <a:buChar char="●"/>
            </a:pPr>
            <a:r>
              <a:rPr lang="en-US" sz="2200" i="0" u="none" strike="noStrike" cap="none">
                <a:solidFill>
                  <a:schemeClr val="dk1"/>
                </a:solidFill>
                <a:latin typeface="Merriweather"/>
                <a:ea typeface="Merriweather"/>
                <a:cs typeface="Merriweather"/>
                <a:sym typeface="Merriweather"/>
              </a:rPr>
              <a:t>Ensure that digitized records meet the image quality, metadata, and records management requirements</a:t>
            </a:r>
            <a:endParaRPr sz="2200" i="0" u="none" strike="noStrike" cap="none">
              <a:solidFill>
                <a:schemeClr val="dk1"/>
              </a:solidFill>
              <a:latin typeface="Merriweather"/>
              <a:ea typeface="Merriweather"/>
              <a:cs typeface="Merriweather"/>
              <a:sym typeface="Merriweather"/>
            </a:endParaRPr>
          </a:p>
          <a:p>
            <a:pPr marL="457200" marR="0" lvl="0" indent="-368300" algn="l" rtl="0">
              <a:lnSpc>
                <a:spcPct val="115000"/>
              </a:lnSpc>
              <a:spcBef>
                <a:spcPts val="0"/>
              </a:spcBef>
              <a:spcAft>
                <a:spcPts val="0"/>
              </a:spcAft>
              <a:buClr>
                <a:schemeClr val="dk1"/>
              </a:buClr>
              <a:buSzPts val="2200"/>
              <a:buFont typeface="Merriweather"/>
              <a:buChar char="●"/>
            </a:pPr>
            <a:r>
              <a:rPr lang="en-US" sz="2200" i="0" u="none" strike="noStrike" cap="none">
                <a:solidFill>
                  <a:schemeClr val="dk1"/>
                </a:solidFill>
                <a:latin typeface="Merriweather"/>
                <a:ea typeface="Merriweather"/>
                <a:cs typeface="Merriweather"/>
                <a:sym typeface="Merriweather"/>
              </a:rPr>
              <a:t>A separate step from quality management</a:t>
            </a:r>
            <a:endParaRPr sz="2200" i="0" u="none" strike="noStrike" cap="none">
              <a:solidFill>
                <a:schemeClr val="dk1"/>
              </a:solidFill>
              <a:latin typeface="Merriweather"/>
              <a:ea typeface="Merriweather"/>
              <a:cs typeface="Merriweather"/>
              <a:sym typeface="Merriweather"/>
            </a:endParaRPr>
          </a:p>
          <a:p>
            <a:pPr marL="457200" marR="0" lvl="0" indent="-368300" algn="l" rtl="0">
              <a:lnSpc>
                <a:spcPct val="115000"/>
              </a:lnSpc>
              <a:spcBef>
                <a:spcPts val="0"/>
              </a:spcBef>
              <a:spcAft>
                <a:spcPts val="0"/>
              </a:spcAft>
              <a:buClr>
                <a:schemeClr val="dk1"/>
              </a:buClr>
              <a:buSzPts val="2200"/>
              <a:buFont typeface="Merriweather"/>
              <a:buChar char="●"/>
            </a:pPr>
            <a:r>
              <a:rPr lang="en-US" sz="2200" i="0" u="none" strike="noStrike" cap="none">
                <a:solidFill>
                  <a:schemeClr val="dk1"/>
                </a:solidFill>
                <a:latin typeface="Merriweather"/>
                <a:ea typeface="Merriweather"/>
                <a:cs typeface="Merriweather"/>
                <a:sym typeface="Merriweather"/>
              </a:rPr>
              <a:t>Ensure that the digitized records are complete and accurate, and can serve in place of the original</a:t>
            </a:r>
            <a:endParaRPr sz="1800" i="0" u="none" strike="noStrike" cap="none">
              <a:solidFill>
                <a:srgbClr val="000000"/>
              </a:solidFill>
              <a:latin typeface="Merriweather"/>
              <a:ea typeface="Merriweather"/>
              <a:cs typeface="Merriweather"/>
              <a:sym typeface="Merriweathe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287fe9a740e_0_60"/>
          <p:cNvSpPr txBox="1">
            <a:spLocks noGrp="1"/>
          </p:cNvSpPr>
          <p:nvPr>
            <p:ph type="title" idx="4294967295"/>
          </p:nvPr>
        </p:nvSpPr>
        <p:spPr>
          <a:xfrm>
            <a:off x="5131275" y="158825"/>
            <a:ext cx="4012800" cy="554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rgbClr val="1C4587"/>
                </a:solidFill>
                <a:effectLst/>
                <a:uLnTx/>
                <a:uFillTx/>
                <a:latin typeface="Merriweather"/>
                <a:ea typeface="Merriweather"/>
                <a:cs typeface="Merriweather"/>
                <a:sym typeface="Merriweather"/>
              </a:rPr>
              <a:t>What is FADGI?</a:t>
            </a:r>
          </a:p>
        </p:txBody>
      </p:sp>
      <p:pic>
        <p:nvPicPr>
          <p:cNvPr id="180" name="Google Shape;180;g287fe9a740e_0_60" descr="A screenshot of FADGI homepage"/>
          <p:cNvPicPr preferRelativeResize="0"/>
          <p:nvPr/>
        </p:nvPicPr>
        <p:blipFill rotWithShape="1">
          <a:blip r:embed="rId3">
            <a:alphaModFix/>
          </a:blip>
          <a:srcRect/>
          <a:stretch/>
        </p:blipFill>
        <p:spPr>
          <a:xfrm>
            <a:off x="2053075" y="952013"/>
            <a:ext cx="4895400" cy="3437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2a3e28f3bb2_0_0"/>
          <p:cNvSpPr txBox="1">
            <a:spLocks noGrp="1"/>
          </p:cNvSpPr>
          <p:nvPr>
            <p:ph type="title" idx="4294967295"/>
          </p:nvPr>
        </p:nvSpPr>
        <p:spPr>
          <a:xfrm>
            <a:off x="2742000" y="0"/>
            <a:ext cx="6402000" cy="10371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C4587"/>
                </a:solidFill>
                <a:effectLst/>
                <a:uLnTx/>
                <a:uFillTx/>
                <a:latin typeface="Merriweather"/>
                <a:ea typeface="Merriweather"/>
                <a:cs typeface="Merriweather"/>
                <a:sym typeface="Merriweather"/>
              </a:rPr>
              <a:t>NARA Regulations vs FADGI </a:t>
            </a:r>
            <a:endParaRPr kumimoji="0" lang="en-US" sz="2800" b="1" i="0" u="none" strike="noStrike" kern="0" cap="none" spc="0" normalizeH="0" baseline="0" noProof="0" dirty="0">
              <a:ln>
                <a:noFill/>
              </a:ln>
              <a:solidFill>
                <a:srgbClr val="1C4587"/>
              </a:solidFill>
              <a:effectLst/>
              <a:uLnTx/>
              <a:uFillTx/>
              <a:latin typeface="Times New Roman"/>
              <a:ea typeface="Times New Roman"/>
              <a:cs typeface="Times New Roman"/>
              <a:sym typeface="Times New Roman"/>
            </a:endParaRPr>
          </a:p>
        </p:txBody>
      </p:sp>
      <p:sp>
        <p:nvSpPr>
          <p:cNvPr id="187" name="Google Shape;187;g2a3e28f3bb2_0_0"/>
          <p:cNvSpPr txBox="1">
            <a:spLocks noGrp="1"/>
          </p:cNvSpPr>
          <p:nvPr>
            <p:ph type="sldNum" idx="12"/>
          </p:nvPr>
        </p:nvSpPr>
        <p:spPr>
          <a:xfrm>
            <a:off x="8358158" y="4587016"/>
            <a:ext cx="548700" cy="393600"/>
          </a:xfrm>
          <a:prstGeom prst="rect">
            <a:avLst/>
          </a:prstGeom>
          <a:noFill/>
          <a:ln>
            <a:noFill/>
          </a:ln>
        </p:spPr>
        <p:txBody>
          <a:bodyPr spcFirstLastPara="1" wrap="square" lIns="68575" tIns="68575" rIns="68575" bIns="6857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US"/>
              <a:t>8</a:t>
            </a:fld>
            <a:endParaRPr/>
          </a:p>
        </p:txBody>
      </p:sp>
      <p:pic>
        <p:nvPicPr>
          <p:cNvPr id="189" name="Google Shape;189;g2a3e28f3bb2_0_0" descr="A black and white photo of NARA's building in downtown DC (A1)"/>
          <p:cNvPicPr preferRelativeResize="0"/>
          <p:nvPr/>
        </p:nvPicPr>
        <p:blipFill rotWithShape="1">
          <a:blip r:embed="rId3">
            <a:alphaModFix/>
          </a:blip>
          <a:srcRect/>
          <a:stretch/>
        </p:blipFill>
        <p:spPr>
          <a:xfrm>
            <a:off x="5512250" y="1087017"/>
            <a:ext cx="2635676" cy="2512568"/>
          </a:xfrm>
          <a:prstGeom prst="rect">
            <a:avLst/>
          </a:prstGeom>
          <a:noFill/>
          <a:ln>
            <a:noFill/>
          </a:ln>
        </p:spPr>
      </p:pic>
      <p:pic>
        <p:nvPicPr>
          <p:cNvPr id="190" name="Google Shape;190;g2a3e28f3bb2_0_0" descr="A blue and white FADGI logo"/>
          <p:cNvPicPr preferRelativeResize="0"/>
          <p:nvPr/>
        </p:nvPicPr>
        <p:blipFill rotWithShape="1">
          <a:blip r:embed="rId4">
            <a:alphaModFix/>
          </a:blip>
          <a:srcRect/>
          <a:stretch/>
        </p:blipFill>
        <p:spPr>
          <a:xfrm>
            <a:off x="7752350" y="3027313"/>
            <a:ext cx="1268650" cy="1268650"/>
          </a:xfrm>
          <a:prstGeom prst="rect">
            <a:avLst/>
          </a:prstGeom>
          <a:noFill/>
          <a:ln>
            <a:noFill/>
          </a:ln>
        </p:spPr>
      </p:pic>
      <p:sp>
        <p:nvSpPr>
          <p:cNvPr id="191" name="Google Shape;191;g2a3e28f3bb2_0_0"/>
          <p:cNvSpPr txBox="1"/>
          <p:nvPr/>
        </p:nvSpPr>
        <p:spPr>
          <a:xfrm>
            <a:off x="505350" y="1171925"/>
            <a:ext cx="4769700" cy="2982300"/>
          </a:xfrm>
          <a:prstGeom prst="rect">
            <a:avLst/>
          </a:prstGeom>
          <a:noFill/>
          <a:ln>
            <a:noFill/>
          </a:ln>
        </p:spPr>
        <p:txBody>
          <a:bodyPr spcFirstLastPara="1" wrap="square" lIns="91425" tIns="91425" rIns="91425" bIns="91425" anchor="t" anchorCtr="0">
            <a:noAutofit/>
          </a:bodyPr>
          <a:lstStyle/>
          <a:p>
            <a:pPr marL="457200" lvl="0" indent="-323850" algn="l" rtl="0">
              <a:lnSpc>
                <a:spcPct val="150000"/>
              </a:lnSpc>
              <a:spcBef>
                <a:spcPts val="0"/>
              </a:spcBef>
              <a:spcAft>
                <a:spcPts val="0"/>
              </a:spcAft>
              <a:buClr>
                <a:schemeClr val="dk1"/>
              </a:buClr>
              <a:buSzPts val="1500"/>
              <a:buFont typeface="Merriweather"/>
              <a:buChar char="●"/>
            </a:pPr>
            <a:r>
              <a:rPr lang="en-US" sz="1500">
                <a:solidFill>
                  <a:schemeClr val="dk1"/>
                </a:solidFill>
                <a:latin typeface="Merriweather"/>
                <a:ea typeface="Merriweather"/>
                <a:cs typeface="Merriweather"/>
                <a:sym typeface="Merriweather"/>
              </a:rPr>
              <a:t>FADGI 3* is </a:t>
            </a:r>
            <a:r>
              <a:rPr lang="en-US" sz="1500" b="1" i="1">
                <a:solidFill>
                  <a:schemeClr val="dk1"/>
                </a:solidFill>
                <a:latin typeface="Merriweather"/>
                <a:ea typeface="Merriweather"/>
                <a:cs typeface="Merriweather"/>
                <a:sym typeface="Merriweather"/>
              </a:rPr>
              <a:t>NOT</a:t>
            </a:r>
            <a:r>
              <a:rPr lang="en-US" sz="1500" b="1">
                <a:solidFill>
                  <a:schemeClr val="dk1"/>
                </a:solidFill>
                <a:latin typeface="Merriweather"/>
                <a:ea typeface="Merriweather"/>
                <a:cs typeface="Merriweather"/>
                <a:sym typeface="Merriweather"/>
              </a:rPr>
              <a:t> </a:t>
            </a:r>
            <a:r>
              <a:rPr lang="en-US" sz="1500">
                <a:solidFill>
                  <a:schemeClr val="dk1"/>
                </a:solidFill>
                <a:latin typeface="Merriweather"/>
                <a:ea typeface="Merriweather"/>
                <a:cs typeface="Merriweather"/>
                <a:sym typeface="Merriweather"/>
              </a:rPr>
              <a:t>the requirement</a:t>
            </a:r>
            <a:endParaRPr sz="1500">
              <a:solidFill>
                <a:schemeClr val="dk1"/>
              </a:solidFill>
              <a:latin typeface="Merriweather"/>
              <a:ea typeface="Merriweather"/>
              <a:cs typeface="Merriweather"/>
              <a:sym typeface="Merriweather"/>
            </a:endParaRPr>
          </a:p>
          <a:p>
            <a:pPr marL="457200" lvl="0" indent="-323850" algn="l" rtl="0">
              <a:lnSpc>
                <a:spcPct val="150000"/>
              </a:lnSpc>
              <a:spcBef>
                <a:spcPts val="0"/>
              </a:spcBef>
              <a:spcAft>
                <a:spcPts val="0"/>
              </a:spcAft>
              <a:buClr>
                <a:schemeClr val="dk1"/>
              </a:buClr>
              <a:buSzPts val="1500"/>
              <a:buFont typeface="Merriweather"/>
              <a:buChar char="●"/>
            </a:pPr>
            <a:r>
              <a:rPr lang="en-US" sz="1500">
                <a:solidFill>
                  <a:schemeClr val="dk1"/>
                </a:solidFill>
                <a:latin typeface="Merriweather"/>
                <a:ea typeface="Merriweather"/>
                <a:cs typeface="Merriweather"/>
                <a:sym typeface="Merriweather"/>
              </a:rPr>
              <a:t>Federal Agencies </a:t>
            </a:r>
            <a:r>
              <a:rPr lang="en-US" sz="1500" b="1" i="1">
                <a:solidFill>
                  <a:schemeClr val="dk1"/>
                </a:solidFill>
                <a:latin typeface="Merriweather"/>
                <a:ea typeface="Merriweather"/>
                <a:cs typeface="Merriweather"/>
                <a:sym typeface="Merriweather"/>
              </a:rPr>
              <a:t>must</a:t>
            </a:r>
            <a:r>
              <a:rPr lang="en-US" sz="1500" b="1">
                <a:solidFill>
                  <a:schemeClr val="dk1"/>
                </a:solidFill>
                <a:latin typeface="Merriweather"/>
                <a:ea typeface="Merriweather"/>
                <a:cs typeface="Merriweather"/>
                <a:sym typeface="Merriweather"/>
              </a:rPr>
              <a:t> </a:t>
            </a:r>
            <a:r>
              <a:rPr lang="en-US" sz="1500">
                <a:solidFill>
                  <a:schemeClr val="dk1"/>
                </a:solidFill>
                <a:latin typeface="Merriweather"/>
                <a:ea typeface="Merriweather"/>
                <a:cs typeface="Merriweather"/>
                <a:sym typeface="Merriweather"/>
              </a:rPr>
              <a:t>comply to NARA Regulations found in 36 CFR 1236</a:t>
            </a:r>
            <a:endParaRPr sz="1500">
              <a:solidFill>
                <a:schemeClr val="dk1"/>
              </a:solidFill>
              <a:latin typeface="Merriweather"/>
              <a:ea typeface="Merriweather"/>
              <a:cs typeface="Merriweather"/>
              <a:sym typeface="Merriweather"/>
            </a:endParaRPr>
          </a:p>
          <a:p>
            <a:pPr marL="457200" lvl="0" indent="-323850" algn="l" rtl="0">
              <a:lnSpc>
                <a:spcPct val="150000"/>
              </a:lnSpc>
              <a:spcBef>
                <a:spcPts val="0"/>
              </a:spcBef>
              <a:spcAft>
                <a:spcPts val="0"/>
              </a:spcAft>
              <a:buClr>
                <a:schemeClr val="dk1"/>
              </a:buClr>
              <a:buSzPts val="1500"/>
              <a:buFont typeface="Merriweather"/>
              <a:buChar char="●"/>
            </a:pPr>
            <a:r>
              <a:rPr lang="en-US" sz="1500">
                <a:solidFill>
                  <a:schemeClr val="dk1"/>
                </a:solidFill>
                <a:latin typeface="Merriweather"/>
                <a:ea typeface="Merriweather"/>
                <a:cs typeface="Merriweather"/>
                <a:sym typeface="Merriweather"/>
              </a:rPr>
              <a:t>FADGI has good best practices but is </a:t>
            </a:r>
            <a:r>
              <a:rPr lang="en-US" sz="1500" b="1" i="1">
                <a:solidFill>
                  <a:schemeClr val="dk1"/>
                </a:solidFill>
                <a:latin typeface="Merriweather"/>
                <a:ea typeface="Merriweather"/>
                <a:cs typeface="Merriweather"/>
                <a:sym typeface="Merriweather"/>
              </a:rPr>
              <a:t>not</a:t>
            </a:r>
            <a:r>
              <a:rPr lang="en-US" sz="1500">
                <a:solidFill>
                  <a:schemeClr val="dk1"/>
                </a:solidFill>
                <a:latin typeface="Merriweather"/>
                <a:ea typeface="Merriweather"/>
                <a:cs typeface="Merriweather"/>
                <a:sym typeface="Merriweather"/>
              </a:rPr>
              <a:t> the regulatory authority for compliance</a:t>
            </a:r>
            <a:endParaRPr sz="1500">
              <a:solidFill>
                <a:schemeClr val="dk1"/>
              </a:solidFill>
              <a:latin typeface="Merriweather"/>
              <a:ea typeface="Merriweather"/>
              <a:cs typeface="Merriweather"/>
              <a:sym typeface="Merriweather"/>
            </a:endParaRPr>
          </a:p>
          <a:p>
            <a:pPr marL="457200" lvl="0" indent="-323850" algn="l" rtl="0">
              <a:lnSpc>
                <a:spcPct val="150000"/>
              </a:lnSpc>
              <a:spcBef>
                <a:spcPts val="0"/>
              </a:spcBef>
              <a:spcAft>
                <a:spcPts val="0"/>
              </a:spcAft>
              <a:buClr>
                <a:schemeClr val="dk1"/>
              </a:buClr>
              <a:buSzPts val="1500"/>
              <a:buFont typeface="Merriweather"/>
              <a:buChar char="●"/>
            </a:pPr>
            <a:r>
              <a:rPr lang="en-US" sz="1500">
                <a:solidFill>
                  <a:schemeClr val="dk1"/>
                </a:solidFill>
                <a:latin typeface="Merriweather"/>
                <a:ea typeface="Merriweather"/>
                <a:cs typeface="Merriweather"/>
                <a:sym typeface="Merriweather"/>
              </a:rPr>
              <a:t>The </a:t>
            </a:r>
            <a:r>
              <a:rPr lang="en-US" sz="1500" b="1" i="1">
                <a:solidFill>
                  <a:schemeClr val="dk1"/>
                </a:solidFill>
                <a:latin typeface="Merriweather"/>
                <a:ea typeface="Merriweather"/>
                <a:cs typeface="Merriweather"/>
                <a:sym typeface="Merriweather"/>
              </a:rPr>
              <a:t>minimum</a:t>
            </a:r>
            <a:r>
              <a:rPr lang="en-US" sz="1500" b="1">
                <a:solidFill>
                  <a:schemeClr val="dk1"/>
                </a:solidFill>
                <a:latin typeface="Merriweather"/>
                <a:ea typeface="Merriweather"/>
                <a:cs typeface="Merriweather"/>
                <a:sym typeface="Merriweather"/>
              </a:rPr>
              <a:t> </a:t>
            </a:r>
            <a:r>
              <a:rPr lang="en-US" sz="1500">
                <a:solidFill>
                  <a:schemeClr val="dk1"/>
                </a:solidFill>
                <a:latin typeface="Merriweather"/>
                <a:ea typeface="Merriweather"/>
                <a:cs typeface="Merriweather"/>
                <a:sym typeface="Merriweather"/>
              </a:rPr>
              <a:t>requirement equates to FADGI Modern Textual records category</a:t>
            </a:r>
            <a:endParaRPr sz="1500">
              <a:solidFill>
                <a:schemeClr val="dk1"/>
              </a:solidFill>
              <a:latin typeface="Merriweather"/>
              <a:ea typeface="Merriweather"/>
              <a:cs typeface="Merriweather"/>
              <a:sym typeface="Merriweather"/>
            </a:endParaRPr>
          </a:p>
          <a:p>
            <a:pPr marL="457200" lvl="0" indent="-323850" algn="l" rtl="0">
              <a:lnSpc>
                <a:spcPct val="150000"/>
              </a:lnSpc>
              <a:spcBef>
                <a:spcPts val="0"/>
              </a:spcBef>
              <a:spcAft>
                <a:spcPts val="0"/>
              </a:spcAft>
              <a:buClr>
                <a:schemeClr val="dk1"/>
              </a:buClr>
              <a:buSzPts val="1500"/>
              <a:buFont typeface="Calibri"/>
              <a:buChar char="●"/>
            </a:pPr>
            <a:r>
              <a:rPr lang="en-US" sz="1500">
                <a:solidFill>
                  <a:schemeClr val="dk1"/>
                </a:solidFill>
                <a:latin typeface="Merriweather"/>
                <a:ea typeface="Merriweather"/>
                <a:cs typeface="Merriweather"/>
                <a:sym typeface="Merriweather"/>
              </a:rPr>
              <a:t>You </a:t>
            </a:r>
            <a:r>
              <a:rPr lang="en-US" sz="1500" i="1">
                <a:solidFill>
                  <a:schemeClr val="dk1"/>
                </a:solidFill>
                <a:latin typeface="Merriweather"/>
                <a:ea typeface="Merriweather"/>
                <a:cs typeface="Merriweather"/>
                <a:sym typeface="Merriweather"/>
              </a:rPr>
              <a:t>may</a:t>
            </a:r>
            <a:r>
              <a:rPr lang="en-US" sz="1500">
                <a:solidFill>
                  <a:schemeClr val="dk1"/>
                </a:solidFill>
                <a:latin typeface="Merriweather"/>
                <a:ea typeface="Merriweather"/>
                <a:cs typeface="Merriweather"/>
                <a:sym typeface="Merriweather"/>
              </a:rPr>
              <a:t> have to digitize up to equivalent of FADGI 4* to capture all the information</a:t>
            </a:r>
            <a:endParaRPr sz="1500">
              <a:solidFill>
                <a:schemeClr val="dk1"/>
              </a:solidFill>
              <a:latin typeface="Merriweather"/>
              <a:ea typeface="Merriweather"/>
              <a:cs typeface="Merriweather"/>
              <a:sym typeface="Merriweather"/>
            </a:endParaRPr>
          </a:p>
          <a:p>
            <a:pPr marL="457200" lvl="0" indent="-336550" algn="l" rtl="0">
              <a:spcBef>
                <a:spcPts val="0"/>
              </a:spcBef>
              <a:spcAft>
                <a:spcPts val="0"/>
              </a:spcAft>
              <a:buClr>
                <a:schemeClr val="lt1"/>
              </a:buClr>
              <a:buSzPts val="1700"/>
              <a:buFont typeface="Calibri"/>
              <a:buChar char="●"/>
            </a:pPr>
            <a:endParaRPr sz="17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27c6818921b_0_137"/>
          <p:cNvSpPr txBox="1">
            <a:spLocks noGrp="1"/>
          </p:cNvSpPr>
          <p:nvPr>
            <p:ph type="title" idx="4294967295"/>
          </p:nvPr>
        </p:nvSpPr>
        <p:spPr>
          <a:xfrm>
            <a:off x="2437025" y="0"/>
            <a:ext cx="6707100" cy="8205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2400" b="0" i="0" u="none" strike="noStrike" kern="0" cap="none" spc="0" normalizeH="0" baseline="0" noProof="0" dirty="0">
                <a:ln>
                  <a:noFill/>
                </a:ln>
                <a:solidFill>
                  <a:srgbClr val="002060"/>
                </a:solidFill>
                <a:effectLst/>
                <a:uLnTx/>
                <a:uFillTx/>
                <a:latin typeface="Arial"/>
                <a:ea typeface="Arial"/>
                <a:cs typeface="Arial"/>
                <a:sym typeface="Arial"/>
              </a:rPr>
              <a:t>Standards and what they mean for NARA</a:t>
            </a:r>
          </a:p>
        </p:txBody>
      </p:sp>
      <p:sp>
        <p:nvSpPr>
          <p:cNvPr id="197" name="Google Shape;197;g27c6818921b_0_137"/>
          <p:cNvSpPr txBox="1"/>
          <p:nvPr/>
        </p:nvSpPr>
        <p:spPr>
          <a:xfrm>
            <a:off x="150" y="850500"/>
            <a:ext cx="9144000" cy="492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Merriweather"/>
                <a:ea typeface="Merriweather"/>
                <a:cs typeface="Merriweather"/>
                <a:sym typeface="Merriweather"/>
              </a:rPr>
              <a:t>              Why do we need standards?</a:t>
            </a:r>
            <a:endParaRPr sz="2000" b="0" i="0" u="none" strike="noStrike" cap="none">
              <a:solidFill>
                <a:srgbClr val="000000"/>
              </a:solidFill>
              <a:latin typeface="Merriweather"/>
              <a:ea typeface="Merriweather"/>
              <a:cs typeface="Merriweather"/>
              <a:sym typeface="Merriweather"/>
            </a:endParaRPr>
          </a:p>
        </p:txBody>
      </p:sp>
      <p:pic>
        <p:nvPicPr>
          <p:cNvPr id="198" name="Google Shape;198;g27c6818921b_0_137" descr="A test target next to a piece of paper while scanning"/>
          <p:cNvPicPr preferRelativeResize="0"/>
          <p:nvPr/>
        </p:nvPicPr>
        <p:blipFill rotWithShape="1">
          <a:blip r:embed="rId3">
            <a:alphaModFix/>
          </a:blip>
          <a:srcRect/>
          <a:stretch/>
        </p:blipFill>
        <p:spPr>
          <a:xfrm>
            <a:off x="5542000" y="1487400"/>
            <a:ext cx="3208075" cy="1598825"/>
          </a:xfrm>
          <a:prstGeom prst="rect">
            <a:avLst/>
          </a:prstGeom>
          <a:noFill/>
          <a:ln>
            <a:noFill/>
          </a:ln>
        </p:spPr>
      </p:pic>
      <p:pic>
        <p:nvPicPr>
          <p:cNvPr id="199" name="Google Shape;199;g27c6818921b_0_137" descr="A record that is a piece of paper with a barcode, scanned 3 different ways, black and white, greyscale, and color. Shows importance of scanning in color when there's color infomration"/>
          <p:cNvPicPr preferRelativeResize="0"/>
          <p:nvPr/>
        </p:nvPicPr>
        <p:blipFill rotWithShape="1">
          <a:blip r:embed="rId4">
            <a:alphaModFix/>
          </a:blip>
          <a:srcRect/>
          <a:stretch/>
        </p:blipFill>
        <p:spPr>
          <a:xfrm>
            <a:off x="324528" y="1487400"/>
            <a:ext cx="4011231" cy="1316329"/>
          </a:xfrm>
          <a:prstGeom prst="rect">
            <a:avLst/>
          </a:prstGeom>
          <a:noFill/>
          <a:ln>
            <a:noFill/>
          </a:ln>
        </p:spPr>
      </p:pic>
      <p:sp>
        <p:nvSpPr>
          <p:cNvPr id="200" name="Google Shape;200;g27c6818921b_0_137"/>
          <p:cNvSpPr txBox="1"/>
          <p:nvPr/>
        </p:nvSpPr>
        <p:spPr>
          <a:xfrm>
            <a:off x="254725" y="2803725"/>
            <a:ext cx="4594500" cy="33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         Color		     Grayscale	          Bi-tonal (Black and White)</a:t>
            </a:r>
            <a:endParaRPr sz="1000" b="0" i="0" u="none" strike="noStrike" cap="none">
              <a:solidFill>
                <a:srgbClr val="000000"/>
              </a:solidFill>
              <a:latin typeface="Arial"/>
              <a:ea typeface="Arial"/>
              <a:cs typeface="Arial"/>
              <a:sym typeface="Arial"/>
            </a:endParaRPr>
          </a:p>
        </p:txBody>
      </p:sp>
      <p:sp>
        <p:nvSpPr>
          <p:cNvPr id="201" name="Google Shape;201;g27c6818921b_0_137"/>
          <p:cNvSpPr txBox="1"/>
          <p:nvPr/>
        </p:nvSpPr>
        <p:spPr>
          <a:xfrm>
            <a:off x="150" y="3300700"/>
            <a:ext cx="9144000" cy="1316400"/>
          </a:xfrm>
          <a:prstGeom prst="rect">
            <a:avLst/>
          </a:prstGeom>
          <a:noFill/>
          <a:ln>
            <a:noFill/>
          </a:ln>
        </p:spPr>
        <p:txBody>
          <a:bodyPr spcFirstLastPara="1" wrap="square" lIns="91425" tIns="91425" rIns="91425" bIns="91425" anchor="t" anchorCtr="0">
            <a:noAutofit/>
          </a:bodyPr>
          <a:lstStyle/>
          <a:p>
            <a:pPr marL="457200" marR="0" lvl="0" indent="-190500" algn="l" rtl="0">
              <a:lnSpc>
                <a:spcPct val="100000"/>
              </a:lnSpc>
              <a:spcBef>
                <a:spcPts val="0"/>
              </a:spcBef>
              <a:spcAft>
                <a:spcPts val="0"/>
              </a:spcAft>
              <a:buClr>
                <a:srgbClr val="1C4587"/>
              </a:buClr>
              <a:buSzPts val="1200"/>
              <a:buFont typeface="Merriweather"/>
              <a:buChar char="●"/>
            </a:pPr>
            <a:r>
              <a:rPr lang="en-US" sz="1200" b="0" i="0" u="none" strike="noStrike" cap="none">
                <a:solidFill>
                  <a:srgbClr val="000000"/>
                </a:solidFill>
                <a:latin typeface="Merriweather"/>
                <a:ea typeface="Merriweather"/>
                <a:cs typeface="Merriweather"/>
                <a:sym typeface="Merriweather"/>
              </a:rPr>
              <a:t>Accurately capture information in the source record (Color, tone, resolution, legibility, free from defects)</a:t>
            </a:r>
            <a:endParaRPr sz="1200" b="0" i="0" u="none" strike="noStrike" cap="none">
              <a:solidFill>
                <a:srgbClr val="000000"/>
              </a:solidFill>
              <a:latin typeface="Merriweather"/>
              <a:ea typeface="Merriweather"/>
              <a:cs typeface="Merriweather"/>
              <a:sym typeface="Merriweather"/>
            </a:endParaRPr>
          </a:p>
          <a:p>
            <a:pPr marL="457200" marR="0" lvl="0" indent="-190500" algn="l" rtl="0">
              <a:lnSpc>
                <a:spcPct val="100000"/>
              </a:lnSpc>
              <a:spcBef>
                <a:spcPts val="1000"/>
              </a:spcBef>
              <a:spcAft>
                <a:spcPts val="0"/>
              </a:spcAft>
              <a:buClr>
                <a:srgbClr val="1C4587"/>
              </a:buClr>
              <a:buSzPts val="1200"/>
              <a:buFont typeface="Merriweather"/>
              <a:buChar char="●"/>
            </a:pPr>
            <a:r>
              <a:rPr lang="en-US" sz="1200" b="0" i="0" u="none" strike="noStrike" cap="none">
                <a:solidFill>
                  <a:srgbClr val="000000"/>
                </a:solidFill>
                <a:latin typeface="Merriweather"/>
                <a:ea typeface="Merriweather"/>
                <a:cs typeface="Merriweather"/>
                <a:sym typeface="Merriweather"/>
              </a:rPr>
              <a:t>Provides objective, repeatable, and measurable requirements</a:t>
            </a:r>
            <a:endParaRPr sz="1200" b="0" i="0" u="none" strike="noStrike" cap="none">
              <a:solidFill>
                <a:srgbClr val="000000"/>
              </a:solidFill>
              <a:latin typeface="Merriweather"/>
              <a:ea typeface="Merriweather"/>
              <a:cs typeface="Merriweather"/>
              <a:sym typeface="Merriweather"/>
            </a:endParaRPr>
          </a:p>
          <a:p>
            <a:pPr marL="457200" marR="0" lvl="0" indent="-190500" algn="l" rtl="0">
              <a:lnSpc>
                <a:spcPct val="100000"/>
              </a:lnSpc>
              <a:spcBef>
                <a:spcPts val="1000"/>
              </a:spcBef>
              <a:spcAft>
                <a:spcPts val="0"/>
              </a:spcAft>
              <a:buClr>
                <a:srgbClr val="1C4587"/>
              </a:buClr>
              <a:buSzPts val="1200"/>
              <a:buFont typeface="Merriweather"/>
              <a:buChar char="●"/>
            </a:pPr>
            <a:r>
              <a:rPr lang="en-US" sz="1200" b="0" i="0" u="none" strike="noStrike" cap="none">
                <a:solidFill>
                  <a:srgbClr val="000000"/>
                </a:solidFill>
                <a:latin typeface="Merriweather"/>
                <a:ea typeface="Merriweather"/>
                <a:cs typeface="Merriweather"/>
                <a:sym typeface="Merriweather"/>
              </a:rPr>
              <a:t>Creates a common technical framework for capture, quality management, and preservation</a:t>
            </a:r>
            <a:endParaRPr sz="1200" b="0" i="0" u="none" strike="noStrike" cap="none">
              <a:solidFill>
                <a:srgbClr val="000000"/>
              </a:solidFill>
              <a:latin typeface="Merriweather"/>
              <a:ea typeface="Merriweather"/>
              <a:cs typeface="Merriweather"/>
              <a:sym typeface="Merriweather"/>
            </a:endParaRPr>
          </a:p>
          <a:p>
            <a:pPr marL="457200" marR="0" lvl="0" indent="-190500" algn="l" rtl="0">
              <a:lnSpc>
                <a:spcPct val="100000"/>
              </a:lnSpc>
              <a:spcBef>
                <a:spcPts val="1000"/>
              </a:spcBef>
              <a:spcAft>
                <a:spcPts val="1000"/>
              </a:spcAft>
              <a:buClr>
                <a:srgbClr val="1C4587"/>
              </a:buClr>
              <a:buSzPts val="1200"/>
              <a:buFont typeface="Merriweather"/>
              <a:buChar char="●"/>
            </a:pPr>
            <a:r>
              <a:rPr lang="en-US" sz="1200" b="0" i="0" u="none" strike="noStrike" cap="none">
                <a:solidFill>
                  <a:srgbClr val="000000"/>
                </a:solidFill>
                <a:latin typeface="Merriweather"/>
                <a:ea typeface="Merriweather"/>
                <a:cs typeface="Merriweather"/>
                <a:sym typeface="Merriweather"/>
              </a:rPr>
              <a:t>Ensures that the digital record can serve the same purpose as the original</a:t>
            </a:r>
            <a:endParaRPr sz="1200" b="0" i="0" u="none" strike="noStrike" cap="none">
              <a:solidFill>
                <a:srgbClr val="000000"/>
              </a:solidFill>
              <a:latin typeface="Merriweather"/>
              <a:ea typeface="Merriweather"/>
              <a:cs typeface="Merriweather"/>
              <a:sym typeface="Merriweather"/>
            </a:endParaRPr>
          </a:p>
        </p:txBody>
      </p:sp>
      <p:sp>
        <p:nvSpPr>
          <p:cNvPr id="202" name="Google Shape;202;g27c6818921b_0_137"/>
          <p:cNvSpPr txBox="1"/>
          <p:nvPr/>
        </p:nvSpPr>
        <p:spPr>
          <a:xfrm>
            <a:off x="5917319" y="3072804"/>
            <a:ext cx="2832600" cy="128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1" u="none" strike="noStrike" cap="none">
                <a:solidFill>
                  <a:srgbClr val="000000"/>
                </a:solidFill>
                <a:latin typeface="Arial"/>
                <a:ea typeface="Arial"/>
                <a:cs typeface="Arial"/>
                <a:sym typeface="Arial"/>
              </a:rPr>
              <a:t>General Order #3 (Juneteenth) NAID: 182778372</a:t>
            </a:r>
            <a:endParaRPr sz="800" b="0" i="1"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4303</Words>
  <Application>Microsoft Office PowerPoint</Application>
  <PresentationFormat>On-screen Show (16:9)</PresentationFormat>
  <Paragraphs>260</Paragraphs>
  <Slides>25</Slides>
  <Notes>25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Times New Roman</vt:lpstr>
      <vt:lpstr>Merriweather</vt:lpstr>
      <vt:lpstr>Century</vt:lpstr>
      <vt:lpstr>Arial</vt:lpstr>
      <vt:lpstr>Calibri</vt:lpstr>
      <vt:lpstr>Simple Light</vt:lpstr>
      <vt:lpstr>Simple Light</vt:lpstr>
      <vt:lpstr>NARA’s Digitization Regulations   Michael Horsley Electronic Records Policy Analyst Records Management and Policy Team Office of the Chief Records Officer</vt:lpstr>
      <vt:lpstr>What do we do?</vt:lpstr>
      <vt:lpstr>Digitization Regulations for Permanent and Temporary Records</vt:lpstr>
      <vt:lpstr>What is next: Digitization Regulations for Film records</vt:lpstr>
      <vt:lpstr>Quality Management, Quality Assurance, and Quality Control</vt:lpstr>
      <vt:lpstr>Validating digitized records </vt:lpstr>
      <vt:lpstr>What is FADGI?</vt:lpstr>
      <vt:lpstr>NARA Regulations vs FADGI </vt:lpstr>
      <vt:lpstr>Standards and what they mean for NARA</vt:lpstr>
      <vt:lpstr>Modern Textual Records</vt:lpstr>
      <vt:lpstr>Evaluation Parameters</vt:lpstr>
      <vt:lpstr>What is image quality and dispelling the myth of dpi</vt:lpstr>
      <vt:lpstr>MTF/SFR</vt:lpstr>
      <vt:lpstr>FADGI ISO compliant image analysis workflow</vt:lpstr>
      <vt:lpstr>This is why we have standards</vt:lpstr>
      <vt:lpstr>Scanning defects 1</vt:lpstr>
      <vt:lpstr>Scanning defects 2</vt:lpstr>
      <vt:lpstr>Scanned at 600 ppi but out of focus</vt:lpstr>
      <vt:lpstr>This is why we have standards 1</vt:lpstr>
      <vt:lpstr>Guidance and Resources:  Success Criteria White Paper</vt:lpstr>
      <vt:lpstr>Guidance and Resources:  Non-Compliant Digitized Records</vt:lpstr>
      <vt:lpstr>Guidance and Resources:  Quality Management Guide</vt:lpstr>
      <vt:lpstr>NARA Digitization Resources Page</vt:lpstr>
      <vt:lpstr>Key Takeaways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NARA’s Digitization Regulations</dc:title>
  <dc:creator>James P Stossel</dc:creator>
  <cp:lastModifiedBy>Marianne T Mason</cp:lastModifiedBy>
  <cp:revision>2</cp:revision>
  <dcterms:modified xsi:type="dcterms:W3CDTF">2023-12-20T19:26:43Z</dcterms:modified>
</cp:coreProperties>
</file>